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8" r:id="rId3"/>
    <p:sldId id="259" r:id="rId4"/>
    <p:sldId id="264" r:id="rId5"/>
    <p:sldId id="261" r:id="rId6"/>
    <p:sldId id="262" r:id="rId7"/>
    <p:sldId id="265" r:id="rId8"/>
    <p:sldId id="263" r:id="rId9"/>
    <p:sldId id="260" r:id="rId10"/>
    <p:sldId id="269" r:id="rId11"/>
    <p:sldId id="268" r:id="rId12"/>
    <p:sldId id="267" r:id="rId13"/>
    <p:sldId id="271" r:id="rId14"/>
    <p:sldId id="272"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5302D7-44F0-4012-8B9F-CA1D3D02A251}" type="datetimeFigureOut">
              <a:rPr lang="ru-RU" smtClean="0"/>
              <a:t>04.08.2020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1F6360-B152-47DB-8E3F-F06EED887793}" type="slidenum">
              <a:rPr lang="ru-RU" smtClean="0"/>
              <a:t>‹#›</a:t>
            </a:fld>
            <a:endParaRPr lang="ru-RU"/>
          </a:p>
        </p:txBody>
      </p:sp>
    </p:spTree>
    <p:extLst>
      <p:ext uri="{BB962C8B-B14F-4D97-AF65-F5344CB8AC3E}">
        <p14:creationId xmlns:p14="http://schemas.microsoft.com/office/powerpoint/2010/main" val="21243476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71F6360-B152-47DB-8E3F-F06EED887793}" type="slidenum">
              <a:rPr lang="ru-RU" smtClean="0"/>
              <a:t>8</a:t>
            </a:fld>
            <a:endParaRPr lang="ru-RU"/>
          </a:p>
        </p:txBody>
      </p:sp>
    </p:spTree>
    <p:extLst>
      <p:ext uri="{BB962C8B-B14F-4D97-AF65-F5344CB8AC3E}">
        <p14:creationId xmlns:p14="http://schemas.microsoft.com/office/powerpoint/2010/main" val="3482609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89DAC9D-61A5-4FCB-A613-D2F974003D38}" type="datetimeFigureOut">
              <a:rPr lang="ru-RU" smtClean="0"/>
              <a:t>04.08.2020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508AA99-0969-48A0-A7E8-D3AACDB83A3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89DAC9D-61A5-4FCB-A613-D2F974003D38}" type="datetimeFigureOut">
              <a:rPr lang="ru-RU" smtClean="0"/>
              <a:t>04.08.2020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508AA99-0969-48A0-A7E8-D3AACDB83A3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89DAC9D-61A5-4FCB-A613-D2F974003D38}" type="datetimeFigureOut">
              <a:rPr lang="ru-RU" smtClean="0"/>
              <a:t>04.08.2020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508AA99-0969-48A0-A7E8-D3AACDB83A35}"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89DAC9D-61A5-4FCB-A613-D2F974003D38}" type="datetimeFigureOut">
              <a:rPr lang="ru-RU" smtClean="0"/>
              <a:t>04.08.2020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508AA99-0969-48A0-A7E8-D3AACDB83A3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89DAC9D-61A5-4FCB-A613-D2F974003D38}" type="datetimeFigureOut">
              <a:rPr lang="ru-RU" smtClean="0"/>
              <a:t>04.08.2020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F508AA99-0969-48A0-A7E8-D3AACDB83A3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89DAC9D-61A5-4FCB-A613-D2F974003D38}" type="datetimeFigureOut">
              <a:rPr lang="ru-RU" smtClean="0"/>
              <a:t>04.08.2020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F508AA99-0969-48A0-A7E8-D3AACDB83A35}"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9DAC9D-61A5-4FCB-A613-D2F974003D38}" type="datetimeFigureOut">
              <a:rPr lang="ru-RU" smtClean="0"/>
              <a:t>04.08.2020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F508AA99-0969-48A0-A7E8-D3AACDB83A35}"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89DAC9D-61A5-4FCB-A613-D2F974003D38}" type="datetimeFigureOut">
              <a:rPr lang="ru-RU" smtClean="0"/>
              <a:t>04.08.2020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508AA99-0969-48A0-A7E8-D3AACDB83A35}"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89DAC9D-61A5-4FCB-A613-D2F974003D38}" type="datetimeFigureOut">
              <a:rPr lang="ru-RU" smtClean="0"/>
              <a:t>04.08.2020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508AA99-0969-48A0-A7E8-D3AACDB83A3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89DAC9D-61A5-4FCB-A613-D2F974003D38}" type="datetimeFigureOut">
              <a:rPr lang="ru-RU" smtClean="0"/>
              <a:t>04.08.2020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508AA99-0969-48A0-A7E8-D3AACDB83A35}"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89DAC9D-61A5-4FCB-A613-D2F974003D38}" type="datetimeFigureOut">
              <a:rPr lang="ru-RU" smtClean="0"/>
              <a:t>04.08.2020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508AA99-0969-48A0-A7E8-D3AACDB83A35}"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189DAC9D-61A5-4FCB-A613-D2F974003D38}" type="datetimeFigureOut">
              <a:rPr lang="ru-RU" smtClean="0"/>
              <a:t>04.08.2020</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F508AA99-0969-48A0-A7E8-D3AACDB83A3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mailto:metod_otdel1969@mail.ru" TargetMode="External"/><Relationship Id="rId2" Type="http://schemas.openxmlformats.org/officeDocument/2006/relationships/hyperlink" Target="mailto:gorn_lib@mail.ru" TargetMode="External"/><Relationship Id="rId1" Type="http://schemas.openxmlformats.org/officeDocument/2006/relationships/slideLayout" Target="../slideLayouts/slideLayout7.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692696"/>
            <a:ext cx="7620000" cy="49720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619672" y="5805264"/>
            <a:ext cx="6048672" cy="954107"/>
          </a:xfrm>
          <a:prstGeom prst="rect">
            <a:avLst/>
          </a:prstGeom>
          <a:noFill/>
        </p:spPr>
        <p:txBody>
          <a:bodyPr wrap="square" rtlCol="0">
            <a:spAutoFit/>
          </a:bodyPr>
          <a:lstStyle/>
          <a:p>
            <a:pPr algn="ctr"/>
            <a:r>
              <a:rPr lang="ru-RU" sz="2800" b="1" dirty="0" smtClean="0">
                <a:solidFill>
                  <a:schemeClr val="bg2">
                    <a:lumMod val="50000"/>
                  </a:schemeClr>
                </a:solidFill>
                <a:latin typeface="Monotype Corsiva" panose="03010101010201010101" pitchFamily="66" charset="0"/>
              </a:rPr>
              <a:t>«Романтик сурового времени»</a:t>
            </a:r>
          </a:p>
          <a:p>
            <a:pPr algn="ctr"/>
            <a:r>
              <a:rPr lang="ru-RU" sz="2800" b="1" dirty="0" smtClean="0">
                <a:solidFill>
                  <a:schemeClr val="bg2">
                    <a:lumMod val="50000"/>
                  </a:schemeClr>
                </a:solidFill>
                <a:latin typeface="Monotype Corsiva" panose="03010101010201010101" pitchFamily="66" charset="0"/>
              </a:rPr>
              <a:t>(140 лет со дня рождения А.С. Грина)</a:t>
            </a:r>
            <a:endParaRPr lang="ru-RU" sz="2800" b="1" dirty="0">
              <a:solidFill>
                <a:schemeClr val="bg2">
                  <a:lumMod val="50000"/>
                </a:schemeClr>
              </a:solidFill>
              <a:latin typeface="Monotype Corsiva" panose="03010101010201010101" pitchFamily="66" charset="0"/>
            </a:endParaRPr>
          </a:p>
        </p:txBody>
      </p:sp>
    </p:spTree>
    <p:extLst>
      <p:ext uri="{BB962C8B-B14F-4D97-AF65-F5344CB8AC3E}">
        <p14:creationId xmlns:p14="http://schemas.microsoft.com/office/powerpoint/2010/main" val="2362306507"/>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188640"/>
            <a:ext cx="7560840" cy="6463308"/>
          </a:xfrm>
          <a:prstGeom prst="rect">
            <a:avLst/>
          </a:prstGeom>
        </p:spPr>
        <p:txBody>
          <a:bodyPr wrap="square">
            <a:spAutoFit/>
          </a:bodyPr>
          <a:lstStyle/>
          <a:p>
            <a:pPr algn="ctr"/>
            <a:r>
              <a:rPr lang="ru-RU" sz="3600" b="1" dirty="0" smtClean="0">
                <a:solidFill>
                  <a:schemeClr val="bg2">
                    <a:lumMod val="50000"/>
                  </a:schemeClr>
                </a:solidFill>
                <a:latin typeface="Monotype Corsiva" panose="03010101010201010101" pitchFamily="66" charset="0"/>
              </a:rPr>
              <a:t>Биография</a:t>
            </a:r>
          </a:p>
          <a:p>
            <a:r>
              <a:rPr lang="ru-RU" b="1" dirty="0" smtClean="0">
                <a:solidFill>
                  <a:schemeClr val="bg2">
                    <a:lumMod val="50000"/>
                  </a:schemeClr>
                </a:solidFill>
                <a:latin typeface="Monotype Corsiva" panose="03010101010201010101" pitchFamily="66" charset="0"/>
              </a:rPr>
              <a:t>Александр Степанович Гриневский (Грин — его литературный псевдоним) родился 23 августа 1880 года в Слободском, уездном городке Вятской губернии. А в городе Вятке прошли годы детства и юности будущего писателя. Первое слово, которое первенец Саша Гриневский сложил из букв, сидя на коленях у отца, было слово «море»...</a:t>
            </a:r>
          </a:p>
          <a:p>
            <a:r>
              <a:rPr lang="ru-RU" b="1" dirty="0" smtClean="0">
                <a:solidFill>
                  <a:schemeClr val="bg2">
                    <a:lumMod val="50000"/>
                  </a:schemeClr>
                </a:solidFill>
                <a:latin typeface="Monotype Corsiva" panose="03010101010201010101" pitchFamily="66" charset="0"/>
              </a:rPr>
              <a:t>Читать будущий писатель выучился в шестилетнем возрасте. С самого детства он “болел” морем и мечтал стать матросом. </a:t>
            </a:r>
          </a:p>
          <a:p>
            <a:r>
              <a:rPr lang="ru-RU" b="1" dirty="0" smtClean="0">
                <a:solidFill>
                  <a:schemeClr val="bg2">
                    <a:lumMod val="50000"/>
                  </a:schemeClr>
                </a:solidFill>
                <a:latin typeface="Monotype Corsiva" panose="03010101010201010101" pitchFamily="66" charset="0"/>
              </a:rPr>
              <a:t>В 1889 г. Саша поступил в подготовительный класс местного реального училища. Там и “родилось” прозвище “Грин”, ставшее впоследствии его литературным псевдонимом.</a:t>
            </a:r>
          </a:p>
          <a:p>
            <a:r>
              <a:rPr lang="ru-RU" b="1" dirty="0" smtClean="0">
                <a:solidFill>
                  <a:schemeClr val="bg2">
                    <a:lumMod val="50000"/>
                  </a:schemeClr>
                </a:solidFill>
                <a:latin typeface="Monotype Corsiva" panose="03010101010201010101" pitchFamily="66" charset="0"/>
              </a:rPr>
              <a:t>В начале 1908 г. Грин выпустил свой первый сборник. Большая часть сборника была посвящена эсерам. В 1910 г. писатель выпустил второй сборник.</a:t>
            </a:r>
          </a:p>
          <a:p>
            <a:r>
              <a:rPr lang="ru-RU" b="1" dirty="0" smtClean="0">
                <a:solidFill>
                  <a:schemeClr val="bg2">
                    <a:lumMod val="50000"/>
                  </a:schemeClr>
                </a:solidFill>
                <a:latin typeface="Monotype Corsiva" panose="03010101010201010101" pitchFamily="66" charset="0"/>
              </a:rPr>
              <a:t>В начале 1920 г. Грин приступил к своему первому роману, “Блистающий мир”. Спустя 1924 г. произведение было напечатано в Ленинграде. Наиболее ярко его литературный талант проявился в рассказах “Фанданго”, “Крысолов”, “Словоохотливый домовой”. В 1926 г. писатель закончил работу над основным своим романом – “Бегущая по волнам”. Произведение увидело свет в 1928 г. С огромным трудом были изданы и “закатные” произведения выдающегося литератора, “Дорога никуда” и “Джесси и Моргиана”. Смерть Александр Грин ушел из жизни 8 июля 1932 г., в Старом Крыму.</a:t>
            </a:r>
            <a:endParaRPr lang="ru-RU" b="1" dirty="0">
              <a:solidFill>
                <a:schemeClr val="bg2">
                  <a:lumMod val="50000"/>
                </a:schemeClr>
              </a:solidFill>
              <a:latin typeface="Monotype Corsiva" panose="03010101010201010101" pitchFamily="66" charset="0"/>
            </a:endParaRPr>
          </a:p>
          <a:p>
            <a:endParaRPr lang="ru-RU" dirty="0"/>
          </a:p>
        </p:txBody>
      </p:sp>
    </p:spTree>
    <p:extLst>
      <p:ext uri="{BB962C8B-B14F-4D97-AF65-F5344CB8AC3E}">
        <p14:creationId xmlns:p14="http://schemas.microsoft.com/office/powerpoint/2010/main" val="2914898227"/>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82135" y="764704"/>
            <a:ext cx="8208912" cy="5201424"/>
          </a:xfrm>
          <a:prstGeom prst="rect">
            <a:avLst/>
          </a:prstGeom>
        </p:spPr>
        <p:txBody>
          <a:bodyPr wrap="square">
            <a:spAutoFit/>
          </a:bodyPr>
          <a:lstStyle/>
          <a:p>
            <a:pPr algn="ctr"/>
            <a:r>
              <a:rPr lang="ru-RU" sz="3200" b="1" dirty="0" smtClean="0">
                <a:solidFill>
                  <a:schemeClr val="bg2">
                    <a:lumMod val="50000"/>
                  </a:schemeClr>
                </a:solidFill>
                <a:latin typeface="Monotype Corsiva" panose="03010101010201010101" pitchFamily="66" charset="0"/>
              </a:rPr>
              <a:t>Интересные факты</a:t>
            </a:r>
          </a:p>
          <a:p>
            <a:pPr marL="342900" indent="-342900">
              <a:buFont typeface="Wingdings" panose="05000000000000000000" pitchFamily="2" charset="2"/>
              <a:buChar char="q"/>
            </a:pPr>
            <a:r>
              <a:rPr lang="ru-RU" sz="2000" b="1" dirty="0" smtClean="0">
                <a:solidFill>
                  <a:schemeClr val="bg2">
                    <a:lumMod val="50000"/>
                  </a:schemeClr>
                </a:solidFill>
                <a:latin typeface="Monotype Corsiva" panose="03010101010201010101" pitchFamily="66" charset="0"/>
              </a:rPr>
              <a:t>В юности Грин был отчаянным бунтарем. Отношения с царской властью у него были очень сложными. С конца 1916 г. он скрывался от преследования в Финляндии. В Россию он вернулся только после Февральской революции.</a:t>
            </a:r>
          </a:p>
          <a:p>
            <a:pPr marL="342900" indent="-342900">
              <a:buFont typeface="Wingdings" panose="05000000000000000000" pitchFamily="2" charset="2"/>
              <a:buChar char="q"/>
            </a:pPr>
            <a:r>
              <a:rPr lang="ru-RU" sz="2000" b="1" dirty="0" smtClean="0">
                <a:solidFill>
                  <a:schemeClr val="bg2">
                    <a:lumMod val="50000"/>
                  </a:schemeClr>
                </a:solidFill>
                <a:latin typeface="Monotype Corsiva" panose="03010101010201010101" pitchFamily="66" charset="0"/>
              </a:rPr>
              <a:t>Став известным писателем, Грин избавился от нужды. Но деньги у него в руках не задерживались. Писатель был поклонником карточных игр и ночных кутежей.</a:t>
            </a:r>
          </a:p>
          <a:p>
            <a:pPr marL="342900" indent="-342900">
              <a:buFont typeface="Wingdings" panose="05000000000000000000" pitchFamily="2" charset="2"/>
              <a:buChar char="q"/>
            </a:pPr>
            <a:r>
              <a:rPr lang="ru-RU" sz="2000" b="1" dirty="0" smtClean="0">
                <a:solidFill>
                  <a:schemeClr val="bg2">
                    <a:lumMod val="50000"/>
                  </a:schemeClr>
                </a:solidFill>
                <a:latin typeface="Monotype Corsiva" panose="03010101010201010101" pitchFamily="66" charset="0"/>
              </a:rPr>
              <a:t>В мае 1932 г. на имя супруги писателя, Н. Грин, поступил перевод от Союза писателей. Странность заключалась в том, что он был послан на имя “вдовы”, хотя Александр Степанович был еще жив. По некоторым данным, это произошло на фоне озорства писателя. За несколько дней до этого, он отправил телеграмму со словами “Грин умер вышлите двести похороны”.</a:t>
            </a:r>
          </a:p>
          <a:p>
            <a:pPr marL="342900" indent="-342900">
              <a:buFont typeface="Wingdings" panose="05000000000000000000" pitchFamily="2" charset="2"/>
              <a:buChar char="q"/>
            </a:pPr>
            <a:r>
              <a:rPr lang="ru-RU" sz="2000" b="1" dirty="0" smtClean="0">
                <a:solidFill>
                  <a:schemeClr val="bg2">
                    <a:lumMod val="50000"/>
                  </a:schemeClr>
                </a:solidFill>
                <a:latin typeface="Monotype Corsiva" panose="03010101010201010101" pitchFamily="66" charset="0"/>
              </a:rPr>
              <a:t>Жена писателя, Нина, была его музой. Именно она стала прототипом </a:t>
            </a:r>
            <a:r>
              <a:rPr lang="ru-RU" sz="2000" b="1" dirty="0" err="1" smtClean="0">
                <a:solidFill>
                  <a:schemeClr val="bg2">
                    <a:lumMod val="50000"/>
                  </a:schemeClr>
                </a:solidFill>
                <a:latin typeface="Monotype Corsiva" panose="03010101010201010101" pitchFamily="66" charset="0"/>
              </a:rPr>
              <a:t>Ассоль</a:t>
            </a:r>
            <a:r>
              <a:rPr lang="ru-RU" sz="2000" b="1" dirty="0" smtClean="0">
                <a:solidFill>
                  <a:schemeClr val="bg2">
                    <a:lumMod val="50000"/>
                  </a:schemeClr>
                </a:solidFill>
                <a:latin typeface="Monotype Corsiva" panose="03010101010201010101" pitchFamily="66" charset="0"/>
              </a:rPr>
              <a:t> из “Алых парусов”. В честь писателя была названа малая планета. В Риге есть улица Александра Грина. Но названа она была в честь полного тезки Александра Степановича, который тоже был писателем.</a:t>
            </a:r>
            <a:endParaRPr lang="ru-RU" sz="2000" b="1" dirty="0">
              <a:solidFill>
                <a:schemeClr val="bg2">
                  <a:lumMod val="50000"/>
                </a:schemeClr>
              </a:solidFill>
              <a:latin typeface="Monotype Corsiva" panose="03010101010201010101" pitchFamily="66" charset="0"/>
            </a:endParaRPr>
          </a:p>
        </p:txBody>
      </p:sp>
    </p:spTree>
    <p:extLst>
      <p:ext uri="{BB962C8B-B14F-4D97-AF65-F5344CB8AC3E}">
        <p14:creationId xmlns:p14="http://schemas.microsoft.com/office/powerpoint/2010/main" val="3468997764"/>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15816" y="1582341"/>
            <a:ext cx="6048672" cy="2862322"/>
          </a:xfrm>
          <a:prstGeom prst="rect">
            <a:avLst/>
          </a:prstGeom>
        </p:spPr>
        <p:txBody>
          <a:bodyPr wrap="square">
            <a:spAutoFit/>
          </a:bodyPr>
          <a:lstStyle/>
          <a:p>
            <a:r>
              <a:rPr lang="ru-RU" b="1" dirty="0">
                <a:solidFill>
                  <a:schemeClr val="bg2">
                    <a:lumMod val="50000"/>
                  </a:schemeClr>
                </a:solidFill>
                <a:latin typeface="Monotype Corsiva" panose="03010101010201010101" pitchFamily="66" charset="0"/>
              </a:rPr>
              <a:t>Г</a:t>
            </a:r>
            <a:r>
              <a:rPr lang="ru-RU" b="1" dirty="0" smtClean="0">
                <a:solidFill>
                  <a:schemeClr val="bg2">
                    <a:lumMod val="50000"/>
                  </a:schemeClr>
                </a:solidFill>
                <a:latin typeface="Monotype Corsiva" panose="03010101010201010101" pitchFamily="66" charset="0"/>
              </a:rPr>
              <a:t>рин , А. С.</a:t>
            </a:r>
          </a:p>
          <a:p>
            <a:r>
              <a:rPr lang="ru-RU" b="1" dirty="0" smtClean="0">
                <a:solidFill>
                  <a:schemeClr val="bg2">
                    <a:lumMod val="50000"/>
                  </a:schemeClr>
                </a:solidFill>
                <a:latin typeface="Monotype Corsiva" panose="03010101010201010101" pitchFamily="66" charset="0"/>
              </a:rPr>
              <a:t>Алые паруса ; Блистающий мир ; Золотая цепь ; Рассказы  / А. С. Грин. – </a:t>
            </a:r>
            <a:r>
              <a:rPr lang="ru-RU" b="1" dirty="0">
                <a:solidFill>
                  <a:schemeClr val="bg2">
                    <a:lumMod val="50000"/>
                  </a:schemeClr>
                </a:solidFill>
                <a:latin typeface="Monotype Corsiva" panose="03010101010201010101" pitchFamily="66" charset="0"/>
              </a:rPr>
              <a:t> </a:t>
            </a:r>
            <a:r>
              <a:rPr lang="ru-RU" b="1" dirty="0" smtClean="0">
                <a:solidFill>
                  <a:schemeClr val="bg2">
                    <a:lumMod val="50000"/>
                  </a:schemeClr>
                </a:solidFill>
                <a:latin typeface="Monotype Corsiva" panose="03010101010201010101" pitchFamily="66" charset="0"/>
              </a:rPr>
              <a:t>Москва : Художественная литература. –1986.. –512 с. : Текст : непосредственный.</a:t>
            </a:r>
          </a:p>
          <a:p>
            <a:endParaRPr lang="ru-RU" b="1" dirty="0" smtClean="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Редкий дар романтической фантазии отличал замечательного русского советского писателя Александра Грина (Александра Степановича Гриневского; 1880—1932). Все три романа и девять рассказов, вошедшие в этот сборник, проникнуты тонким психологизмом, гуманны и поэтичны.</a:t>
            </a:r>
            <a:endParaRPr lang="ru-RU" dirty="0">
              <a:solidFill>
                <a:schemeClr val="bg2">
                  <a:lumMod val="50000"/>
                </a:schemeClr>
              </a:solidFill>
              <a:latin typeface="Monotype Corsiva" panose="03010101010201010101" pitchFamily="66"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1340768"/>
            <a:ext cx="2235349" cy="360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4577977"/>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2136339"/>
            <a:ext cx="6462464" cy="2031325"/>
          </a:xfrm>
          <a:prstGeom prst="rect">
            <a:avLst/>
          </a:prstGeom>
        </p:spPr>
        <p:txBody>
          <a:bodyPr wrap="square">
            <a:spAutoFit/>
          </a:bodyPr>
          <a:lstStyle/>
          <a:p>
            <a:r>
              <a:rPr lang="ru-RU" b="1" dirty="0" smtClean="0">
                <a:solidFill>
                  <a:schemeClr val="bg2">
                    <a:lumMod val="50000"/>
                  </a:schemeClr>
                </a:solidFill>
                <a:latin typeface="Monotype Corsiva" panose="03010101010201010101" pitchFamily="66" charset="0"/>
              </a:rPr>
              <a:t>Грин , А. С.</a:t>
            </a:r>
          </a:p>
          <a:p>
            <a:r>
              <a:rPr lang="ru-RU" b="1" dirty="0" smtClean="0">
                <a:solidFill>
                  <a:schemeClr val="bg2">
                    <a:lumMod val="50000"/>
                  </a:schemeClr>
                </a:solidFill>
                <a:latin typeface="Monotype Corsiva" panose="03010101010201010101" pitchFamily="66" charset="0"/>
              </a:rPr>
              <a:t>Бегущая по волнам : Роман / А. С. Грин. – Москва </a:t>
            </a:r>
            <a:r>
              <a:rPr lang="ru-RU" b="1" dirty="0">
                <a:solidFill>
                  <a:schemeClr val="bg2">
                    <a:lumMod val="50000"/>
                  </a:schemeClr>
                </a:solidFill>
                <a:latin typeface="Monotype Corsiva" panose="03010101010201010101" pitchFamily="66" charset="0"/>
              </a:rPr>
              <a:t> </a:t>
            </a:r>
            <a:r>
              <a:rPr lang="ru-RU" b="1" dirty="0" smtClean="0">
                <a:solidFill>
                  <a:schemeClr val="bg2">
                    <a:lumMod val="50000"/>
                  </a:schemeClr>
                </a:solidFill>
                <a:latin typeface="Monotype Corsiva" panose="03010101010201010101" pitchFamily="66" charset="0"/>
              </a:rPr>
              <a:t>: «Советская Россия», 1977. – 184 с. : ил. – Текст  : непосредственный.</a:t>
            </a:r>
          </a:p>
          <a:p>
            <a:endParaRPr lang="ru-RU" dirty="0" smtClean="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В романе А.С. Грина нашла отражение мечта о смелых, сильных  людях, о счастье. Книга выходит с цветными  иллюстрациями Ю.К.   Фоменко.</a:t>
            </a:r>
            <a:endParaRPr lang="ru-RU" dirty="0">
              <a:solidFill>
                <a:schemeClr val="bg2">
                  <a:lumMod val="50000"/>
                </a:schemeClr>
              </a:solidFill>
              <a:latin typeface="Monotype Corsiva" panose="03010101010201010101" pitchFamily="66"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7599" y="1844824"/>
            <a:ext cx="1909314" cy="288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94381157"/>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1859340"/>
            <a:ext cx="6462464" cy="2308324"/>
          </a:xfrm>
          <a:prstGeom prst="rect">
            <a:avLst/>
          </a:prstGeom>
        </p:spPr>
        <p:txBody>
          <a:bodyPr wrap="square">
            <a:spAutoFit/>
          </a:bodyPr>
          <a:lstStyle/>
          <a:p>
            <a:r>
              <a:rPr lang="ru-RU" b="1" dirty="0" smtClean="0">
                <a:solidFill>
                  <a:schemeClr val="bg2">
                    <a:lumMod val="50000"/>
                  </a:schemeClr>
                </a:solidFill>
                <a:latin typeface="Monotype Corsiva" panose="03010101010201010101" pitchFamily="66" charset="0"/>
              </a:rPr>
              <a:t>Грин, А. С.</a:t>
            </a:r>
          </a:p>
          <a:p>
            <a:r>
              <a:rPr lang="ru-RU" b="1" dirty="0" smtClean="0">
                <a:solidFill>
                  <a:schemeClr val="bg2">
                    <a:lumMod val="50000"/>
                  </a:schemeClr>
                </a:solidFill>
                <a:latin typeface="Monotype Corsiva" panose="03010101010201010101" pitchFamily="66" charset="0"/>
              </a:rPr>
              <a:t>Бегущая по волнам : Роман. Рассказы / А. С. Грин : художник  М. Дорохов. – Москва : 1988. – 287 с. – ISBN 5-280-00030-2. – Текст : непосредственный.</a:t>
            </a:r>
          </a:p>
          <a:p>
            <a:endParaRPr lang="ru-RU" dirty="0" smtClean="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В сборник русского советского писателя Александра Степановича Грина (1880-1932) вошли роман «Бегущая по волнам» (1928) и рассказы «Капитан </a:t>
            </a:r>
            <a:r>
              <a:rPr lang="ru-RU" dirty="0" err="1" smtClean="0">
                <a:solidFill>
                  <a:schemeClr val="bg2">
                    <a:lumMod val="50000"/>
                  </a:schemeClr>
                </a:solidFill>
                <a:latin typeface="Monotype Corsiva" panose="03010101010201010101" pitchFamily="66" charset="0"/>
              </a:rPr>
              <a:t>Дюк</a:t>
            </a:r>
            <a:r>
              <a:rPr lang="ru-RU" dirty="0" smtClean="0">
                <a:solidFill>
                  <a:schemeClr val="bg2">
                    <a:lumMod val="50000"/>
                  </a:schemeClr>
                </a:solidFill>
                <a:latin typeface="Monotype Corsiva" panose="03010101010201010101" pitchFamily="66" charset="0"/>
              </a:rPr>
              <a:t>», «Сто верст по реке» и другие.</a:t>
            </a:r>
            <a:endParaRPr lang="ru-RU" dirty="0">
              <a:solidFill>
                <a:schemeClr val="bg2">
                  <a:lumMod val="50000"/>
                </a:schemeClr>
              </a:solidFill>
              <a:latin typeface="Monotype Corsiva" panose="03010101010201010101" pitchFamily="66"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1573502"/>
            <a:ext cx="1782945" cy="288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85138235"/>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1760" y="1920154"/>
            <a:ext cx="6552728" cy="2308324"/>
          </a:xfrm>
          <a:prstGeom prst="rect">
            <a:avLst/>
          </a:prstGeom>
        </p:spPr>
        <p:txBody>
          <a:bodyPr wrap="square">
            <a:spAutoFit/>
          </a:bodyPr>
          <a:lstStyle/>
          <a:p>
            <a:r>
              <a:rPr lang="ru-RU" b="1" dirty="0" smtClean="0">
                <a:solidFill>
                  <a:schemeClr val="bg2">
                    <a:lumMod val="50000"/>
                  </a:schemeClr>
                </a:solidFill>
                <a:latin typeface="Monotype Corsiva" panose="03010101010201010101" pitchFamily="66" charset="0"/>
              </a:rPr>
              <a:t>Грин, А. С.</a:t>
            </a:r>
          </a:p>
          <a:p>
            <a:r>
              <a:rPr lang="ru-RU" b="1" dirty="0" smtClean="0">
                <a:solidFill>
                  <a:schemeClr val="bg2">
                    <a:lumMod val="50000"/>
                  </a:schemeClr>
                </a:solidFill>
                <a:latin typeface="Monotype Corsiva" panose="03010101010201010101" pitchFamily="66" charset="0"/>
              </a:rPr>
              <a:t>Блистающий мир: Романы, феерия</a:t>
            </a:r>
            <a:r>
              <a:rPr lang="ru-RU" b="1" dirty="0">
                <a:solidFill>
                  <a:schemeClr val="bg2">
                    <a:lumMod val="50000"/>
                  </a:schemeClr>
                </a:solidFill>
                <a:latin typeface="Monotype Corsiva" panose="03010101010201010101" pitchFamily="66" charset="0"/>
              </a:rPr>
              <a:t> </a:t>
            </a:r>
            <a:r>
              <a:rPr lang="ru-RU" b="1" dirty="0" smtClean="0">
                <a:solidFill>
                  <a:schemeClr val="bg2">
                    <a:lumMod val="50000"/>
                  </a:schemeClr>
                </a:solidFill>
                <a:latin typeface="Monotype Corsiva" panose="03010101010201010101" pitchFamily="66" charset="0"/>
              </a:rPr>
              <a:t>/ А. С. Грин. –</a:t>
            </a:r>
            <a:r>
              <a:rPr lang="ru-RU" b="1" dirty="0">
                <a:solidFill>
                  <a:schemeClr val="bg2">
                    <a:lumMod val="50000"/>
                  </a:schemeClr>
                </a:solidFill>
                <a:latin typeface="Monotype Corsiva" panose="03010101010201010101" pitchFamily="66" charset="0"/>
              </a:rPr>
              <a:t> </a:t>
            </a:r>
            <a:r>
              <a:rPr lang="ru-RU" b="1" dirty="0" smtClean="0">
                <a:solidFill>
                  <a:schemeClr val="bg2">
                    <a:lumMod val="50000"/>
                  </a:schemeClr>
                </a:solidFill>
                <a:latin typeface="Monotype Corsiva" panose="03010101010201010101" pitchFamily="66" charset="0"/>
              </a:rPr>
              <a:t>Орджоникидзе : Ир. – 1983. – 448 с. : в пер. – Текст : непосредственный.</a:t>
            </a:r>
          </a:p>
          <a:p>
            <a:endParaRPr lang="ru-RU" dirty="0" smtClean="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В  романах  А. Грина отражена светлая мечта о сильных  людях, о верной дружбе, о счастье.</a:t>
            </a:r>
          </a:p>
          <a:p>
            <a:r>
              <a:rPr lang="ru-RU" dirty="0" smtClean="0">
                <a:solidFill>
                  <a:schemeClr val="bg2">
                    <a:lumMod val="50000"/>
                  </a:schemeClr>
                </a:solidFill>
                <a:latin typeface="Monotype Corsiva" panose="03010101010201010101" pitchFamily="66" charset="0"/>
              </a:rPr>
              <a:t>В сборник включены феерия «Алые  паруса», романы  «Блистающий мир», «Бегущая по волнам» и «Золотая  цепь».</a:t>
            </a:r>
            <a:endParaRPr lang="ru-RU" dirty="0">
              <a:solidFill>
                <a:schemeClr val="bg2">
                  <a:lumMod val="50000"/>
                </a:schemeClr>
              </a:solidFill>
              <a:latin typeface="Monotype Corsiva" panose="03010101010201010101" pitchFamily="66"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1018" y="1772816"/>
            <a:ext cx="1914965" cy="288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37302304"/>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40260" y="1643155"/>
            <a:ext cx="6692277" cy="3139321"/>
          </a:xfrm>
          <a:prstGeom prst="rect">
            <a:avLst/>
          </a:prstGeom>
        </p:spPr>
        <p:txBody>
          <a:bodyPr wrap="square">
            <a:spAutoFit/>
          </a:bodyPr>
          <a:lstStyle/>
          <a:p>
            <a:r>
              <a:rPr lang="ru-RU" b="1" dirty="0" smtClean="0">
                <a:solidFill>
                  <a:schemeClr val="bg2">
                    <a:lumMod val="50000"/>
                  </a:schemeClr>
                </a:solidFill>
                <a:latin typeface="Monotype Corsiva" panose="03010101010201010101" pitchFamily="66" charset="0"/>
              </a:rPr>
              <a:t>Грин, А. С. </a:t>
            </a:r>
          </a:p>
          <a:p>
            <a:r>
              <a:rPr lang="ru-RU" b="1" dirty="0" smtClean="0">
                <a:solidFill>
                  <a:schemeClr val="bg2">
                    <a:lumMod val="50000"/>
                  </a:schemeClr>
                </a:solidFill>
                <a:latin typeface="Monotype Corsiva" panose="03010101010201010101" pitchFamily="66" charset="0"/>
              </a:rPr>
              <a:t>Избранное : Для среднего и старшего школьного возраста / А. С. Грин  ; составитель, автор  предисловия и примечаний  Ю. Д. Тарасов ;  художник  Р. Ж. </a:t>
            </a:r>
            <a:r>
              <a:rPr lang="ru-RU" b="1" dirty="0" err="1" smtClean="0">
                <a:solidFill>
                  <a:schemeClr val="bg2">
                    <a:lumMod val="50000"/>
                  </a:schemeClr>
                </a:solidFill>
                <a:latin typeface="Monotype Corsiva" panose="03010101010201010101" pitchFamily="66" charset="0"/>
              </a:rPr>
              <a:t>Авотин</a:t>
            </a:r>
            <a:r>
              <a:rPr lang="ru-RU" b="1" dirty="0" smtClean="0">
                <a:solidFill>
                  <a:schemeClr val="bg2">
                    <a:lumMod val="50000"/>
                  </a:schemeClr>
                </a:solidFill>
                <a:latin typeface="Monotype Corsiva" panose="03010101010201010101" pitchFamily="66" charset="0"/>
              </a:rPr>
              <a:t>. – Москва : Просвещение,  1989. – 400 с. : ил. –</a:t>
            </a:r>
            <a:r>
              <a:rPr lang="ru-RU" b="1" dirty="0">
                <a:solidFill>
                  <a:schemeClr val="bg2">
                    <a:lumMod val="50000"/>
                  </a:schemeClr>
                </a:solidFill>
                <a:latin typeface="Monotype Corsiva" panose="03010101010201010101" pitchFamily="66" charset="0"/>
              </a:rPr>
              <a:t> </a:t>
            </a:r>
            <a:r>
              <a:rPr lang="ru-RU" b="1" dirty="0" smtClean="0">
                <a:solidFill>
                  <a:schemeClr val="bg2">
                    <a:lumMod val="50000"/>
                  </a:schemeClr>
                </a:solidFill>
                <a:latin typeface="Monotype Corsiva" panose="03010101010201010101" pitchFamily="66" charset="0"/>
              </a:rPr>
              <a:t>ISBN 5-09-001611-9. – Текст : непосредственный.</a:t>
            </a:r>
          </a:p>
          <a:p>
            <a:endParaRPr lang="ru-RU" b="1" dirty="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В сборник включены произведения Александра  Грина, созданные писателем в разные периоды творчества.</a:t>
            </a:r>
          </a:p>
          <a:p>
            <a:r>
              <a:rPr lang="ru-RU" dirty="0" smtClean="0">
                <a:solidFill>
                  <a:schemeClr val="bg2">
                    <a:lumMod val="50000"/>
                  </a:schemeClr>
                </a:solidFill>
                <a:latin typeface="Monotype Corsiva" panose="03010101010201010101" pitchFamily="66" charset="0"/>
              </a:rPr>
              <a:t>Удивительный мир его героев, непримиримый ко всякой фальши, светлый и чистый, предстанет перед читателем этой книги. Сборник предназначен ребятам среднего и старшего возраста.</a:t>
            </a:r>
            <a:endParaRPr lang="ru-RU" dirty="0">
              <a:solidFill>
                <a:schemeClr val="bg2">
                  <a:lumMod val="50000"/>
                </a:schemeClr>
              </a:solidFill>
              <a:latin typeface="Monotype Corsiva" panose="03010101010201010101" pitchFamily="66"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1772816"/>
            <a:ext cx="1945219" cy="288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65686376"/>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1412776"/>
            <a:ext cx="6678488" cy="4247317"/>
          </a:xfrm>
          <a:prstGeom prst="rect">
            <a:avLst/>
          </a:prstGeom>
        </p:spPr>
        <p:txBody>
          <a:bodyPr wrap="square">
            <a:spAutoFit/>
          </a:bodyPr>
          <a:lstStyle/>
          <a:p>
            <a:r>
              <a:rPr lang="ru-RU" b="1" dirty="0" smtClean="0">
                <a:solidFill>
                  <a:schemeClr val="bg2">
                    <a:lumMod val="50000"/>
                  </a:schemeClr>
                </a:solidFill>
                <a:latin typeface="Monotype Corsiva" panose="03010101010201010101" pitchFamily="66" charset="0"/>
              </a:rPr>
              <a:t>Грин, А. С.</a:t>
            </a:r>
          </a:p>
          <a:p>
            <a:r>
              <a:rPr lang="ru-RU" b="1" dirty="0" smtClean="0">
                <a:solidFill>
                  <a:schemeClr val="bg2">
                    <a:lumMod val="50000"/>
                  </a:schemeClr>
                </a:solidFill>
                <a:latin typeface="Monotype Corsiva" panose="03010101010201010101" pitchFamily="66" charset="0"/>
              </a:rPr>
              <a:t>Психологические новеллы/А. С. Грин ; составитель, вступительная статья и примечания В. Е. Ковской. – Москва : Советская Россия, 1988. – 448 с. – Текст : непосредственный.</a:t>
            </a:r>
          </a:p>
          <a:p>
            <a:endParaRPr lang="ru-RU" dirty="0" smtClean="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Творчество Александра Степановича Грина (1880—1932) широко известно, его произведения завоевали особую популярность у читателей в последние десятилетия. Но при этом многие стороны дарования писателя до сих пор </a:t>
            </a:r>
            <a:r>
              <a:rPr lang="ru-RU" dirty="0" err="1" smtClean="0">
                <a:solidFill>
                  <a:schemeClr val="bg2">
                    <a:lumMod val="50000"/>
                  </a:schemeClr>
                </a:solidFill>
                <a:latin typeface="Monotype Corsiva" panose="03010101010201010101" pitchFamily="66" charset="0"/>
              </a:rPr>
              <a:t>еше</a:t>
            </a:r>
            <a:r>
              <a:rPr lang="ru-RU" dirty="0" smtClean="0">
                <a:solidFill>
                  <a:schemeClr val="bg2">
                    <a:lumMod val="50000"/>
                  </a:schemeClr>
                </a:solidFill>
                <a:latin typeface="Monotype Corsiva" panose="03010101010201010101" pitchFamily="66" charset="0"/>
              </a:rPr>
              <a:t> остаются в тени. Настоящий сборник представляет автора «Алых парусов» и «Бегущей по волнам» непривычными, порою неожиданными гранями его таланта.</a:t>
            </a:r>
          </a:p>
          <a:p>
            <a:r>
              <a:rPr lang="ru-RU" dirty="0" smtClean="0">
                <a:solidFill>
                  <a:schemeClr val="bg2">
                    <a:lumMod val="50000"/>
                  </a:schemeClr>
                </a:solidFill>
                <a:latin typeface="Monotype Corsiva" panose="03010101010201010101" pitchFamily="66" charset="0"/>
              </a:rPr>
              <a:t>Вошедшие в книгу произведения, написанные в разные периоды жизни Грина, различные по форме и манере письма, объединяет углубленный психологизм, пристальный интерес к тайнам и скрытым возможностям человеческого сознания.</a:t>
            </a:r>
            <a:endParaRPr lang="ru-RU" dirty="0">
              <a:solidFill>
                <a:schemeClr val="bg2">
                  <a:lumMod val="50000"/>
                </a:schemeClr>
              </a:solidFill>
              <a:latin typeface="Monotype Corsiva" panose="03010101010201010101" pitchFamily="66"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1988840"/>
            <a:ext cx="1784428" cy="288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57985431"/>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1800" y="476672"/>
            <a:ext cx="6192688" cy="5909310"/>
          </a:xfrm>
          <a:prstGeom prst="rect">
            <a:avLst/>
          </a:prstGeom>
        </p:spPr>
        <p:txBody>
          <a:bodyPr wrap="square">
            <a:spAutoFit/>
          </a:bodyPr>
          <a:lstStyle/>
          <a:p>
            <a:r>
              <a:rPr lang="ru-RU" b="1" dirty="0" smtClean="0">
                <a:solidFill>
                  <a:schemeClr val="bg2">
                    <a:lumMod val="50000"/>
                  </a:schemeClr>
                </a:solidFill>
                <a:latin typeface="Monotype Corsiva" panose="03010101010201010101" pitchFamily="66" charset="0"/>
              </a:rPr>
              <a:t>Грин, А. С.</a:t>
            </a:r>
          </a:p>
          <a:p>
            <a:r>
              <a:rPr lang="ru-RU" b="1" dirty="0" smtClean="0">
                <a:solidFill>
                  <a:schemeClr val="bg2">
                    <a:lumMod val="50000"/>
                  </a:schemeClr>
                </a:solidFill>
                <a:latin typeface="Monotype Corsiva" panose="03010101010201010101" pitchFamily="66" charset="0"/>
              </a:rPr>
              <a:t>Автобиографическая повесть. Шапка-невидимка. Штурман   «Четырех  ветров» / А. С. Грин. – Москва : Пресса. – 1995. – 464 с. ISBN 5-253-00838-1. – Текст  : непосредственный.</a:t>
            </a:r>
          </a:p>
          <a:p>
            <a:endParaRPr lang="ru-RU" dirty="0" smtClean="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В книгу Грина (Александр Степанович Гриневский 1880—1932) включены «Автобиографическая повесть», а также сборники рассказов «Шапка-</a:t>
            </a:r>
            <a:r>
              <a:rPr lang="ru-RU" dirty="0" err="1" smtClean="0">
                <a:solidFill>
                  <a:schemeClr val="bg2">
                    <a:lumMod val="50000"/>
                  </a:schemeClr>
                </a:solidFill>
                <a:latin typeface="Monotype Corsiva" panose="03010101010201010101" pitchFamily="66" charset="0"/>
              </a:rPr>
              <a:t>певидимка</a:t>
            </a:r>
            <a:r>
              <a:rPr lang="ru-RU" dirty="0" smtClean="0">
                <a:solidFill>
                  <a:schemeClr val="bg2">
                    <a:lumMod val="50000"/>
                  </a:schemeClr>
                </a:solidFill>
                <a:latin typeface="Monotype Corsiva" panose="03010101010201010101" pitchFamily="66" charset="0"/>
              </a:rPr>
              <a:t>» (1908) и «Штурман «Четырех ветров» (1910).</a:t>
            </a:r>
          </a:p>
          <a:p>
            <a:r>
              <a:rPr lang="ru-RU" dirty="0" smtClean="0">
                <a:solidFill>
                  <a:schemeClr val="bg2">
                    <a:lumMod val="50000"/>
                  </a:schemeClr>
                </a:solidFill>
                <a:latin typeface="Monotype Corsiva" panose="03010101010201010101" pitchFamily="66" charset="0"/>
              </a:rPr>
              <a:t>В «Автобиографической повести» писатель рассказывает о своем жизненном пути. Поскольку вокруг имени Грина всегда складывалось множество легенд, сам он так отозвался о своем произведении: «С 1906 по 1930 год я услышал от собратьев по перу столько удивительных сообщений о себе самом, что начал сомневаться — действительно ли я жил так, как у меня здесь написано».</a:t>
            </a:r>
          </a:p>
          <a:p>
            <a:r>
              <a:rPr lang="ru-RU" dirty="0" smtClean="0">
                <a:solidFill>
                  <a:schemeClr val="bg2">
                    <a:lumMod val="50000"/>
                  </a:schemeClr>
                </a:solidFill>
                <a:latin typeface="Monotype Corsiva" panose="03010101010201010101" pitchFamily="66" charset="0"/>
              </a:rPr>
              <a:t>В большей части рассказов, вошедших в сборник «Шапка-невидимка», отображена «таинственная романтическая жизнь» подполья, «нелегалы», живущие как бы под шапкой-невидимкой.</a:t>
            </a:r>
          </a:p>
          <a:p>
            <a:r>
              <a:rPr lang="ru-RU" dirty="0" smtClean="0">
                <a:solidFill>
                  <a:schemeClr val="bg2">
                    <a:lumMod val="50000"/>
                  </a:schemeClr>
                </a:solidFill>
                <a:latin typeface="Monotype Corsiva" panose="03010101010201010101" pitchFamily="66" charset="0"/>
              </a:rPr>
              <a:t>Сборник «Штурман «Четырех ветров»» состоит из одиннадцати рассказов, созданных в присущем Грину фанта-</a:t>
            </a:r>
            <a:r>
              <a:rPr lang="ru-RU" dirty="0" err="1" smtClean="0">
                <a:solidFill>
                  <a:schemeClr val="bg2">
                    <a:lumMod val="50000"/>
                  </a:schemeClr>
                </a:solidFill>
                <a:latin typeface="Monotype Corsiva" panose="03010101010201010101" pitchFamily="66" charset="0"/>
              </a:rPr>
              <a:t>стическо</a:t>
            </a:r>
            <a:r>
              <a:rPr lang="ru-RU" dirty="0" smtClean="0">
                <a:solidFill>
                  <a:schemeClr val="bg2">
                    <a:lumMod val="50000"/>
                  </a:schemeClr>
                </a:solidFill>
                <a:latin typeface="Monotype Corsiva" panose="03010101010201010101" pitchFamily="66" charset="0"/>
              </a:rPr>
              <a:t>-романтическом жанре.</a:t>
            </a:r>
            <a:endParaRPr lang="ru-RU" dirty="0">
              <a:solidFill>
                <a:schemeClr val="bg2">
                  <a:lumMod val="50000"/>
                </a:schemeClr>
              </a:solidFill>
              <a:latin typeface="Monotype Corsiva" panose="03010101010201010101" pitchFamily="66"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1412776"/>
            <a:ext cx="2263377" cy="360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2709331"/>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1997839"/>
            <a:ext cx="6606480" cy="2031325"/>
          </a:xfrm>
          <a:prstGeom prst="rect">
            <a:avLst/>
          </a:prstGeom>
        </p:spPr>
        <p:txBody>
          <a:bodyPr wrap="square">
            <a:spAutoFit/>
          </a:bodyPr>
          <a:lstStyle/>
          <a:p>
            <a:r>
              <a:rPr lang="ru-RU" b="1" dirty="0" smtClean="0">
                <a:solidFill>
                  <a:schemeClr val="bg2">
                    <a:lumMod val="50000"/>
                  </a:schemeClr>
                </a:solidFill>
                <a:latin typeface="Monotype Corsiva" panose="03010101010201010101" pitchFamily="66" charset="0"/>
              </a:rPr>
              <a:t>Грин, А. С.  Алые паруса.  Блистающий мир.  Пролив бурь.  Позорный столб / А. С. Грин. –</a:t>
            </a:r>
            <a:r>
              <a:rPr lang="ru-RU" b="1" dirty="0">
                <a:solidFill>
                  <a:schemeClr val="bg2">
                    <a:lumMod val="50000"/>
                  </a:schemeClr>
                </a:solidFill>
                <a:latin typeface="Monotype Corsiva" panose="03010101010201010101" pitchFamily="66" charset="0"/>
              </a:rPr>
              <a:t> </a:t>
            </a:r>
            <a:r>
              <a:rPr lang="ru-RU" b="1" dirty="0" smtClean="0">
                <a:solidFill>
                  <a:schemeClr val="bg2">
                    <a:lumMod val="50000"/>
                  </a:schemeClr>
                </a:solidFill>
                <a:latin typeface="Monotype Corsiva" panose="03010101010201010101" pitchFamily="66" charset="0"/>
              </a:rPr>
              <a:t>Москва : Пресса, 1995. – 544 с. ISBN 5-253-00839-X. – Текст  : непосредственный.</a:t>
            </a:r>
          </a:p>
          <a:p>
            <a:endParaRPr lang="ru-RU" dirty="0" smtClean="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В данную книгу включены известная феерия А. Грина «Алые паруса», роман о летающем человеке Друде «Блистающий мир», два сборника рассказов «Пролив бурь» и «Позорный столб».</a:t>
            </a:r>
            <a:endParaRPr lang="ru-RU" dirty="0">
              <a:solidFill>
                <a:schemeClr val="bg2">
                  <a:lumMod val="50000"/>
                </a:schemeClr>
              </a:solidFill>
              <a:latin typeface="Monotype Corsiva" panose="03010101010201010101" pitchFamily="66"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1700808"/>
            <a:ext cx="1810702" cy="288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8566797"/>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39752" y="2125105"/>
            <a:ext cx="6678488" cy="2031325"/>
          </a:xfrm>
          <a:prstGeom prst="rect">
            <a:avLst/>
          </a:prstGeom>
        </p:spPr>
        <p:txBody>
          <a:bodyPr wrap="square">
            <a:spAutoFit/>
          </a:bodyPr>
          <a:lstStyle/>
          <a:p>
            <a:r>
              <a:rPr lang="ru-RU" b="1" dirty="0" smtClean="0">
                <a:solidFill>
                  <a:schemeClr val="bg2">
                    <a:lumMod val="50000"/>
                  </a:schemeClr>
                </a:solidFill>
                <a:latin typeface="Monotype Corsiva" panose="03010101010201010101" pitchFamily="66" charset="0"/>
              </a:rPr>
              <a:t>Грин ,А. С.</a:t>
            </a:r>
          </a:p>
          <a:p>
            <a:r>
              <a:rPr lang="ru-RU" b="1" dirty="0" smtClean="0">
                <a:solidFill>
                  <a:schemeClr val="bg2">
                    <a:lumMod val="50000"/>
                  </a:schemeClr>
                </a:solidFill>
                <a:latin typeface="Monotype Corsiva" panose="03010101010201010101" pitchFamily="66" charset="0"/>
              </a:rPr>
              <a:t>Джесси  и Моргиана. Знаменитая книга.  Искатель приключений</a:t>
            </a:r>
            <a:r>
              <a:rPr lang="ru-RU" b="1" dirty="0">
                <a:solidFill>
                  <a:schemeClr val="bg2">
                    <a:lumMod val="50000"/>
                  </a:schemeClr>
                </a:solidFill>
                <a:latin typeface="Monotype Corsiva" panose="03010101010201010101" pitchFamily="66" charset="0"/>
              </a:rPr>
              <a:t> </a:t>
            </a:r>
            <a:r>
              <a:rPr lang="ru-RU" b="1" dirty="0" smtClean="0">
                <a:solidFill>
                  <a:schemeClr val="bg2">
                    <a:lumMod val="50000"/>
                  </a:schemeClr>
                </a:solidFill>
                <a:latin typeface="Monotype Corsiva" panose="03010101010201010101" pitchFamily="66" charset="0"/>
              </a:rPr>
              <a:t>/ А. С. Грин. – Москва : Пресса, 1995. –480 с. –</a:t>
            </a:r>
            <a:r>
              <a:rPr lang="ru-RU" b="1" dirty="0">
                <a:solidFill>
                  <a:schemeClr val="bg2">
                    <a:lumMod val="50000"/>
                  </a:schemeClr>
                </a:solidFill>
                <a:latin typeface="Monotype Corsiva" panose="03010101010201010101" pitchFamily="66" charset="0"/>
              </a:rPr>
              <a:t> </a:t>
            </a:r>
            <a:r>
              <a:rPr lang="en-US" b="1" dirty="0" smtClean="0">
                <a:solidFill>
                  <a:schemeClr val="bg2">
                    <a:lumMod val="50000"/>
                  </a:schemeClr>
                </a:solidFill>
                <a:latin typeface="Monotype Corsiva" panose="03010101010201010101" pitchFamily="66" charset="0"/>
              </a:rPr>
              <a:t>IS</a:t>
            </a:r>
            <a:r>
              <a:rPr lang="ru-RU" b="1" dirty="0" smtClean="0">
                <a:solidFill>
                  <a:schemeClr val="bg2">
                    <a:lumMod val="50000"/>
                  </a:schemeClr>
                </a:solidFill>
                <a:latin typeface="Monotype Corsiva" panose="03010101010201010101" pitchFamily="66" charset="0"/>
              </a:rPr>
              <a:t>BN 5</a:t>
            </a:r>
            <a:r>
              <a:rPr lang="en-US" b="1" dirty="0" smtClean="0">
                <a:solidFill>
                  <a:schemeClr val="bg2">
                    <a:lumMod val="50000"/>
                  </a:schemeClr>
                </a:solidFill>
                <a:latin typeface="Monotype Corsiva" panose="03010101010201010101" pitchFamily="66" charset="0"/>
              </a:rPr>
              <a:t>-</a:t>
            </a:r>
            <a:r>
              <a:rPr lang="ru-RU" b="1" dirty="0" smtClean="0">
                <a:solidFill>
                  <a:schemeClr val="bg2">
                    <a:lumMod val="50000"/>
                  </a:schemeClr>
                </a:solidFill>
                <a:latin typeface="Monotype Corsiva" panose="03010101010201010101" pitchFamily="66" charset="0"/>
              </a:rPr>
              <a:t>253</a:t>
            </a:r>
            <a:r>
              <a:rPr lang="en-US" b="1" dirty="0" smtClean="0">
                <a:solidFill>
                  <a:schemeClr val="bg2">
                    <a:lumMod val="50000"/>
                  </a:schemeClr>
                </a:solidFill>
                <a:latin typeface="Monotype Corsiva" panose="03010101010201010101" pitchFamily="66" charset="0"/>
              </a:rPr>
              <a:t>-</a:t>
            </a:r>
            <a:r>
              <a:rPr lang="ru-RU" b="1" dirty="0" smtClean="0">
                <a:solidFill>
                  <a:schemeClr val="bg2">
                    <a:lumMod val="50000"/>
                  </a:schemeClr>
                </a:solidFill>
                <a:latin typeface="Monotype Corsiva" panose="03010101010201010101" pitchFamily="66" charset="0"/>
              </a:rPr>
              <a:t>00841</a:t>
            </a:r>
            <a:r>
              <a:rPr lang="en-US" b="1" dirty="0" smtClean="0">
                <a:solidFill>
                  <a:schemeClr val="bg2">
                    <a:lumMod val="50000"/>
                  </a:schemeClr>
                </a:solidFill>
                <a:latin typeface="Monotype Corsiva" panose="03010101010201010101" pitchFamily="66" charset="0"/>
              </a:rPr>
              <a:t>-</a:t>
            </a:r>
            <a:r>
              <a:rPr lang="ru-RU" b="1" dirty="0" smtClean="0">
                <a:solidFill>
                  <a:schemeClr val="bg2">
                    <a:lumMod val="50000"/>
                  </a:schemeClr>
                </a:solidFill>
                <a:latin typeface="Monotype Corsiva" panose="03010101010201010101" pitchFamily="66" charset="0"/>
              </a:rPr>
              <a:t>1. – Текст  : непосредственный.</a:t>
            </a:r>
          </a:p>
          <a:p>
            <a:endParaRPr lang="ru-RU" b="1" dirty="0" smtClean="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В данный сборник А. Грина вошли роман «Джесси и Моргиана» и два цикла рассказов: «Знаменитая книга», «Искатель приключений».</a:t>
            </a:r>
            <a:endParaRPr lang="ru-RU" dirty="0">
              <a:solidFill>
                <a:schemeClr val="bg2">
                  <a:lumMod val="50000"/>
                </a:schemeClr>
              </a:solidFill>
              <a:latin typeface="Monotype Corsiva" panose="03010101010201010101" pitchFamily="66" charset="0"/>
            </a:endParaRP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1700767"/>
            <a:ext cx="1810702" cy="288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84965935"/>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2136339"/>
            <a:ext cx="6462464" cy="2308324"/>
          </a:xfrm>
          <a:prstGeom prst="rect">
            <a:avLst/>
          </a:prstGeom>
        </p:spPr>
        <p:txBody>
          <a:bodyPr wrap="square">
            <a:spAutoFit/>
          </a:bodyPr>
          <a:lstStyle/>
          <a:p>
            <a:r>
              <a:rPr lang="ru-RU" b="1" dirty="0" smtClean="0">
                <a:solidFill>
                  <a:schemeClr val="bg2">
                    <a:lumMod val="50000"/>
                  </a:schemeClr>
                </a:solidFill>
                <a:latin typeface="Monotype Corsiva" panose="03010101010201010101" pitchFamily="66" charset="0"/>
              </a:rPr>
              <a:t>Грин, А. С.</a:t>
            </a:r>
          </a:p>
          <a:p>
            <a:r>
              <a:rPr lang="ru-RU" b="1" dirty="0" smtClean="0">
                <a:solidFill>
                  <a:schemeClr val="bg2">
                    <a:lumMod val="50000"/>
                  </a:schemeClr>
                </a:solidFill>
                <a:latin typeface="Monotype Corsiva" panose="03010101010201010101" pitchFamily="66" charset="0"/>
              </a:rPr>
              <a:t>Золотая цепь. Бегущая  по волнам. Загадочные истории  / А. С. Грин. – Москва : Пресса. – 1995. – 480 с. –</a:t>
            </a:r>
            <a:r>
              <a:rPr lang="ru-RU" b="1" dirty="0">
                <a:solidFill>
                  <a:schemeClr val="bg2">
                    <a:lumMod val="50000"/>
                  </a:schemeClr>
                </a:solidFill>
                <a:latin typeface="Monotype Corsiva" panose="03010101010201010101" pitchFamily="66" charset="0"/>
              </a:rPr>
              <a:t> </a:t>
            </a:r>
            <a:r>
              <a:rPr lang="ru-RU" b="1" dirty="0" smtClean="0">
                <a:solidFill>
                  <a:schemeClr val="bg2">
                    <a:lumMod val="50000"/>
                  </a:schemeClr>
                </a:solidFill>
                <a:latin typeface="Monotype Corsiva" panose="03010101010201010101" pitchFamily="66" charset="0"/>
              </a:rPr>
              <a:t>ISBN 5-253-00840-3. – Текст  : непосредственный.</a:t>
            </a:r>
          </a:p>
          <a:p>
            <a:endParaRPr lang="ru-RU" b="1" dirty="0" smtClean="0">
              <a:solidFill>
                <a:schemeClr val="bg2">
                  <a:lumMod val="50000"/>
                </a:schemeClr>
              </a:solidFill>
              <a:latin typeface="Monotype Corsiva" panose="03010101010201010101" pitchFamily="66" charset="0"/>
            </a:endParaRPr>
          </a:p>
          <a:p>
            <a:r>
              <a:rPr lang="ru-RU" dirty="0" smtClean="0">
                <a:solidFill>
                  <a:schemeClr val="bg2">
                    <a:lumMod val="50000"/>
                  </a:schemeClr>
                </a:solidFill>
                <a:latin typeface="Monotype Corsiva" panose="03010101010201010101" pitchFamily="66" charset="0"/>
              </a:rPr>
              <a:t>В данное издание вошли два известных романа Александра Грина «Золотая цепь», «Бегущая по волнам» и цикл рассказов «Загадочные истории».</a:t>
            </a:r>
            <a:endParaRPr lang="ru-RU" dirty="0">
              <a:solidFill>
                <a:schemeClr val="bg2">
                  <a:lumMod val="50000"/>
                </a:schemeClr>
              </a:solidFill>
              <a:latin typeface="Monotype Corsiva" panose="03010101010201010101" pitchFamily="66"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6748" y="1850501"/>
            <a:ext cx="1810702" cy="288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78869035"/>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491880" y="1482600"/>
            <a:ext cx="5256584" cy="4216539"/>
          </a:xfrm>
          <a:prstGeom prst="rect">
            <a:avLst/>
          </a:prstGeom>
        </p:spPr>
        <p:txBody>
          <a:bodyPr wrap="square">
            <a:spAutoFit/>
          </a:bodyPr>
          <a:lstStyle/>
          <a:p>
            <a:pPr algn="ctr"/>
            <a:r>
              <a:rPr lang="ru-RU" b="1" dirty="0">
                <a:solidFill>
                  <a:schemeClr val="bg2">
                    <a:lumMod val="50000"/>
                  </a:schemeClr>
                </a:solidFill>
                <a:latin typeface="Arial" panose="020B0604020202020204" pitchFamily="34" charset="0"/>
                <a:cs typeface="Arial" panose="020B0604020202020204" pitchFamily="34" charset="0"/>
              </a:rPr>
              <a:t>618820, Пермский край г. Горнозаводск, ул. Свердлова, 59</a:t>
            </a:r>
          </a:p>
          <a:p>
            <a:pPr algn="ctr"/>
            <a:r>
              <a:rPr lang="ru-RU" b="1" dirty="0" smtClean="0">
                <a:solidFill>
                  <a:schemeClr val="bg2">
                    <a:lumMod val="50000"/>
                  </a:schemeClr>
                </a:solidFill>
                <a:latin typeface="Arial" panose="020B0604020202020204" pitchFamily="34" charset="0"/>
                <a:cs typeface="Arial" panose="020B0604020202020204" pitchFamily="34" charset="0"/>
              </a:rPr>
              <a:t>тел</a:t>
            </a:r>
            <a:r>
              <a:rPr lang="ru-RU" b="1" dirty="0">
                <a:solidFill>
                  <a:schemeClr val="bg2">
                    <a:lumMod val="50000"/>
                  </a:schemeClr>
                </a:solidFill>
                <a:latin typeface="Arial" panose="020B0604020202020204" pitchFamily="34" charset="0"/>
                <a:cs typeface="Arial" panose="020B0604020202020204" pitchFamily="34" charset="0"/>
              </a:rPr>
              <a:t>.: 8 (342-69) 4-25-69 (факс), 4-27-32</a:t>
            </a:r>
          </a:p>
          <a:p>
            <a:pPr algn="ctr"/>
            <a:r>
              <a:rPr lang="ru-RU" b="1" dirty="0" smtClean="0">
                <a:solidFill>
                  <a:schemeClr val="bg2">
                    <a:lumMod val="50000"/>
                  </a:schemeClr>
                </a:solidFill>
                <a:latin typeface="Arial" panose="020B0604020202020204" pitchFamily="34" charset="0"/>
                <a:cs typeface="Arial" panose="020B0604020202020204" pitchFamily="34" charset="0"/>
              </a:rPr>
              <a:t>Е-</a:t>
            </a:r>
            <a:r>
              <a:rPr lang="ru-RU" b="1" dirty="0" err="1" smtClean="0">
                <a:solidFill>
                  <a:schemeClr val="bg2">
                    <a:lumMod val="50000"/>
                  </a:schemeClr>
                </a:solidFill>
                <a:latin typeface="Arial" panose="020B0604020202020204" pitchFamily="34" charset="0"/>
                <a:cs typeface="Arial" panose="020B0604020202020204" pitchFamily="34" charset="0"/>
              </a:rPr>
              <a:t>mail</a:t>
            </a:r>
            <a:r>
              <a:rPr lang="ru-RU" b="1" dirty="0">
                <a:solidFill>
                  <a:schemeClr val="bg2">
                    <a:lumMod val="50000"/>
                  </a:schemeClr>
                </a:solidFill>
                <a:latin typeface="Arial" panose="020B0604020202020204" pitchFamily="34" charset="0"/>
                <a:cs typeface="Arial" panose="020B0604020202020204" pitchFamily="34" charset="0"/>
              </a:rPr>
              <a:t>: </a:t>
            </a:r>
            <a:r>
              <a:rPr lang="ru-RU" b="1" dirty="0">
                <a:solidFill>
                  <a:schemeClr val="bg2">
                    <a:lumMod val="50000"/>
                  </a:schemeClr>
                </a:solidFill>
                <a:latin typeface="Arial" panose="020B0604020202020204" pitchFamily="34" charset="0"/>
                <a:cs typeface="Arial" panose="020B0604020202020204" pitchFamily="34" charset="0"/>
                <a:hlinkClick r:id="rId2"/>
              </a:rPr>
              <a:t>gorn_lib@mail.ru</a:t>
            </a:r>
            <a:r>
              <a:rPr lang="ru-RU" b="1" dirty="0">
                <a:solidFill>
                  <a:schemeClr val="bg2">
                    <a:lumMod val="50000"/>
                  </a:schemeClr>
                </a:solidFill>
                <a:latin typeface="Arial" panose="020B0604020202020204" pitchFamily="34" charset="0"/>
                <a:cs typeface="Arial" panose="020B0604020202020204" pitchFamily="34" charset="0"/>
              </a:rPr>
              <a:t>, </a:t>
            </a:r>
            <a:r>
              <a:rPr lang="ru-RU" b="1" dirty="0">
                <a:solidFill>
                  <a:schemeClr val="bg2">
                    <a:lumMod val="50000"/>
                  </a:schemeClr>
                </a:solidFill>
                <a:latin typeface="Arial" panose="020B0604020202020204" pitchFamily="34" charset="0"/>
                <a:cs typeface="Arial" panose="020B0604020202020204" pitchFamily="34" charset="0"/>
                <a:hlinkClick r:id="rId3"/>
              </a:rPr>
              <a:t>metod_otdel1969@mail.ru</a:t>
            </a:r>
            <a:r>
              <a:rPr lang="ru-RU" b="1" dirty="0">
                <a:solidFill>
                  <a:schemeClr val="bg2">
                    <a:lumMod val="50000"/>
                  </a:schemeClr>
                </a:solidFill>
                <a:latin typeface="Arial" panose="020B0604020202020204" pitchFamily="34" charset="0"/>
                <a:cs typeface="Arial" panose="020B0604020202020204" pitchFamily="34" charset="0"/>
              </a:rPr>
              <a:t> </a:t>
            </a:r>
            <a:endParaRPr lang="ru-RU" b="1" dirty="0" smtClean="0">
              <a:solidFill>
                <a:schemeClr val="bg2">
                  <a:lumMod val="50000"/>
                </a:schemeClr>
              </a:solidFill>
              <a:latin typeface="Arial" panose="020B0604020202020204" pitchFamily="34" charset="0"/>
              <a:cs typeface="Arial" panose="020B0604020202020204" pitchFamily="34" charset="0"/>
            </a:endParaRPr>
          </a:p>
          <a:p>
            <a:pPr algn="ctr"/>
            <a:r>
              <a:rPr lang="ru-RU" b="1" dirty="0">
                <a:solidFill>
                  <a:schemeClr val="accent6">
                    <a:lumMod val="75000"/>
                  </a:schemeClr>
                </a:solidFill>
                <a:latin typeface="Arial" panose="020B0604020202020204" pitchFamily="34" charset="0"/>
                <a:cs typeface="Arial" panose="020B0604020202020204" pitchFamily="34" charset="0"/>
              </a:rPr>
              <a:t>Наш сайт: http://gorn-lib.biblioteka-perm.ru/</a:t>
            </a:r>
          </a:p>
          <a:p>
            <a:pPr algn="ctr"/>
            <a:r>
              <a:rPr lang="ru-RU" b="1" dirty="0">
                <a:solidFill>
                  <a:schemeClr val="accent6">
                    <a:lumMod val="75000"/>
                  </a:schemeClr>
                </a:solidFill>
                <a:latin typeface="Arial" panose="020B0604020202020204" pitchFamily="34" charset="0"/>
                <a:cs typeface="Arial" panose="020B0604020202020204" pitchFamily="34" charset="0"/>
              </a:rPr>
              <a:t>Наша группа ВКОНТАКТЕ: https://vk.com/public186436010</a:t>
            </a:r>
          </a:p>
          <a:p>
            <a:pPr algn="ctr"/>
            <a:r>
              <a:rPr lang="ru-RU" b="1" dirty="0" smtClean="0">
                <a:solidFill>
                  <a:schemeClr val="bg2">
                    <a:lumMod val="50000"/>
                  </a:schemeClr>
                </a:solidFill>
                <a:latin typeface="Arial" panose="020B0604020202020204" pitchFamily="34" charset="0"/>
                <a:cs typeface="Arial" panose="020B0604020202020204" pitchFamily="34" charset="0"/>
              </a:rPr>
              <a:t>Ждем </a:t>
            </a:r>
            <a:r>
              <a:rPr lang="ru-RU" b="1" dirty="0">
                <a:solidFill>
                  <a:schemeClr val="bg2">
                    <a:lumMod val="50000"/>
                  </a:schemeClr>
                </a:solidFill>
                <a:latin typeface="Arial" panose="020B0604020202020204" pitchFamily="34" charset="0"/>
                <a:cs typeface="Arial" panose="020B0604020202020204" pitchFamily="34" charset="0"/>
              </a:rPr>
              <a:t>вас с 10.00 до 19.00 часов,</a:t>
            </a:r>
          </a:p>
          <a:p>
            <a:pPr algn="ctr"/>
            <a:r>
              <a:rPr lang="ru-RU" b="1" dirty="0" smtClean="0">
                <a:solidFill>
                  <a:schemeClr val="bg2">
                    <a:lumMod val="50000"/>
                  </a:schemeClr>
                </a:solidFill>
                <a:latin typeface="Arial" panose="020B0604020202020204" pitchFamily="34" charset="0"/>
                <a:cs typeface="Arial" panose="020B0604020202020204" pitchFamily="34" charset="0"/>
              </a:rPr>
              <a:t> </a:t>
            </a:r>
            <a:r>
              <a:rPr lang="ru-RU" b="1" dirty="0">
                <a:solidFill>
                  <a:schemeClr val="bg2">
                    <a:lumMod val="50000"/>
                  </a:schemeClr>
                </a:solidFill>
                <a:latin typeface="Arial" panose="020B0604020202020204" pitchFamily="34" charset="0"/>
                <a:cs typeface="Arial" panose="020B0604020202020204" pitchFamily="34" charset="0"/>
              </a:rPr>
              <a:t>в субботу с 10.00 до 18.00.</a:t>
            </a:r>
          </a:p>
          <a:p>
            <a:pPr algn="ctr"/>
            <a:r>
              <a:rPr lang="ru-RU" b="1" u="sng" dirty="0" smtClean="0">
                <a:solidFill>
                  <a:schemeClr val="accent6">
                    <a:lumMod val="75000"/>
                  </a:schemeClr>
                </a:solidFill>
                <a:latin typeface="Arial" panose="020B0604020202020204" pitchFamily="34" charset="0"/>
                <a:cs typeface="Arial" panose="020B0604020202020204" pitchFamily="34" charset="0"/>
              </a:rPr>
              <a:t>Летний </a:t>
            </a:r>
            <a:r>
              <a:rPr lang="ru-RU" b="1" u="sng" dirty="0">
                <a:solidFill>
                  <a:schemeClr val="accent6">
                    <a:lumMod val="75000"/>
                  </a:schemeClr>
                </a:solidFill>
                <a:latin typeface="Arial" panose="020B0604020202020204" pitchFamily="34" charset="0"/>
                <a:cs typeface="Arial" panose="020B0604020202020204" pitchFamily="34" charset="0"/>
              </a:rPr>
              <a:t>режим работы:</a:t>
            </a:r>
          </a:p>
          <a:p>
            <a:pPr algn="ctr"/>
            <a:r>
              <a:rPr lang="ru-RU" b="1" dirty="0" smtClean="0">
                <a:solidFill>
                  <a:schemeClr val="bg2">
                    <a:lumMod val="50000"/>
                  </a:schemeClr>
                </a:solidFill>
                <a:latin typeface="Arial" panose="020B0604020202020204" pitchFamily="34" charset="0"/>
                <a:cs typeface="Arial" panose="020B0604020202020204" pitchFamily="34" charset="0"/>
              </a:rPr>
              <a:t>Пн-Пт</a:t>
            </a:r>
            <a:r>
              <a:rPr lang="ru-RU" b="1" dirty="0">
                <a:solidFill>
                  <a:schemeClr val="bg2">
                    <a:lumMod val="50000"/>
                  </a:schemeClr>
                </a:solidFill>
                <a:latin typeface="Arial" panose="020B0604020202020204" pitchFamily="34" charset="0"/>
                <a:cs typeface="Arial" panose="020B0604020202020204" pitchFamily="34" charset="0"/>
              </a:rPr>
              <a:t> </a:t>
            </a:r>
            <a:r>
              <a:rPr lang="ru-RU" b="1" dirty="0" smtClean="0">
                <a:solidFill>
                  <a:schemeClr val="bg2">
                    <a:lumMod val="50000"/>
                  </a:schemeClr>
                </a:solidFill>
                <a:latin typeface="Arial" panose="020B0604020202020204" pitchFamily="34" charset="0"/>
                <a:cs typeface="Arial" panose="020B0604020202020204" pitchFamily="34" charset="0"/>
              </a:rPr>
              <a:t>–10 </a:t>
            </a:r>
            <a:r>
              <a:rPr lang="ru-RU" b="1" dirty="0">
                <a:solidFill>
                  <a:schemeClr val="bg2">
                    <a:lumMod val="50000"/>
                  </a:schemeClr>
                </a:solidFill>
                <a:latin typeface="Arial" panose="020B0604020202020204" pitchFamily="34" charset="0"/>
                <a:cs typeface="Arial" panose="020B0604020202020204" pitchFamily="34" charset="0"/>
              </a:rPr>
              <a:t>до 19 часов</a:t>
            </a:r>
          </a:p>
          <a:p>
            <a:pPr algn="ctr"/>
            <a:r>
              <a:rPr lang="ru-RU" b="1" dirty="0" smtClean="0">
                <a:solidFill>
                  <a:schemeClr val="bg2">
                    <a:lumMod val="50000"/>
                  </a:schemeClr>
                </a:solidFill>
                <a:latin typeface="Arial" panose="020B0604020202020204" pitchFamily="34" charset="0"/>
                <a:cs typeface="Arial" panose="020B0604020202020204" pitchFamily="34" charset="0"/>
              </a:rPr>
              <a:t>Сб-Вс – выходные</a:t>
            </a:r>
            <a:endParaRPr lang="ru-RU" b="1" dirty="0">
              <a:solidFill>
                <a:schemeClr val="bg2">
                  <a:lumMod val="50000"/>
                </a:schemeClr>
              </a:solidFill>
              <a:latin typeface="Arial" panose="020B0604020202020204" pitchFamily="34" charset="0"/>
              <a:cs typeface="Arial" panose="020B0604020202020204" pitchFamily="34" charset="0"/>
            </a:endParaRPr>
          </a:p>
          <a:p>
            <a:pPr algn="ctr"/>
            <a:endParaRPr lang="ru-RU" sz="1600" dirty="0">
              <a:solidFill>
                <a:schemeClr val="bg2">
                  <a:lumMod val="50000"/>
                </a:schemeClr>
              </a:solidFill>
              <a:latin typeface="Arial" panose="020B0604020202020204" pitchFamily="34" charset="0"/>
              <a:cs typeface="Arial" panose="020B0604020202020204" pitchFamily="34" charset="0"/>
            </a:endParaRPr>
          </a:p>
          <a:p>
            <a:pPr algn="ctr"/>
            <a:r>
              <a:rPr lang="ru-RU" b="1" dirty="0">
                <a:solidFill>
                  <a:schemeClr val="bg2">
                    <a:lumMod val="50000"/>
                  </a:schemeClr>
                </a:solidFill>
                <a:latin typeface="Arial" panose="020B0604020202020204" pitchFamily="34" charset="0"/>
                <a:cs typeface="Arial" panose="020B0604020202020204" pitchFamily="34" charset="0"/>
              </a:rPr>
              <a:t>Мы ждем вас в нашей библиотеке!!!</a:t>
            </a: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2060848"/>
            <a:ext cx="3444875" cy="261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3643733"/>
      </p:ext>
    </p:extLst>
  </p:cSld>
  <p:clrMapOvr>
    <a:masterClrMapping/>
  </p:clrMapOvr>
  <mc:AlternateContent xmlns:mc="http://schemas.openxmlformats.org/markup-compatibility/2006" xmlns:p14="http://schemas.microsoft.com/office/powerpoint/2010/main">
    <mc:Choice Requires="p14">
      <p:transition spd="slow" p14:dur="1500" advClick="0" advTm="5000">
        <p:split orient="vert"/>
      </p:transition>
    </mc:Choice>
    <mc:Fallback xmlns="">
      <p:transition spd="slow" advClick="0" advTm="5000">
        <p:split orient="vert"/>
      </p:transition>
    </mc:Fallback>
  </mc:AlternateContent>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181</TotalTime>
  <Words>1473</Words>
  <Application>Microsoft Office PowerPoint</Application>
  <PresentationFormat>Экран (4:3)</PresentationFormat>
  <Paragraphs>71</Paragraphs>
  <Slides>14</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Лена</dc:creator>
  <cp:lastModifiedBy>Лена</cp:lastModifiedBy>
  <cp:revision>15</cp:revision>
  <dcterms:created xsi:type="dcterms:W3CDTF">2020-08-03T11:39:05Z</dcterms:created>
  <dcterms:modified xsi:type="dcterms:W3CDTF">2020-08-04T09:24:05Z</dcterms:modified>
</cp:coreProperties>
</file>