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9460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 altLang="ru-RU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стили основного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72EDC0B-FE4F-4FFD-93BB-93EC730A4EE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66423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2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4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5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6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7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8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10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11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12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13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14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15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16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17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18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19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20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21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F4B9F2-4DA0-4B7A-B66B-971FCEE47035}" type="slidenum">
              <a:rPr lang="ru-RU" altLang="ru-RU"/>
              <a:pPr/>
              <a:t>22</a:t>
            </a:fld>
            <a:endParaRPr lang="ru-RU" altLang="ru-RU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AB13DD3-94CF-4CF3-AD07-96BF2FEC423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E78F3-5C74-45BD-B277-AD718C7D67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9521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95A6A-36FB-45AB-BD33-B28136BBF03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4161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9296F8-E8BE-4537-8DEE-0F99EF1406D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9004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AFD1F6-B890-4431-88C0-976EC191484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901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E9167-60E0-4A53-9C18-15EDD2F101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06755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B16C93-5D55-499B-962B-615F3453DA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46430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3681BF-3D97-43ED-93E2-487AD2B88D0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4473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5A0B39-8328-4E0F-B304-9F96CC1044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71505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5C7177-12AC-4260-B770-384E1EA8D81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60193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45D210-8B6B-4B90-BF16-7829B59805D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6979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стиль основного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стили основного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ru-RU" altLang="ru-RU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ru-RU" altLang="ru-RU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BAD61894-0438-4186-954E-124BD636DA3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010696"/>
            <a:ext cx="60486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«Есенинская Русь»</a:t>
            </a:r>
          </a:p>
          <a:p>
            <a:pPr algn="ctr"/>
            <a:r>
              <a:rPr lang="ru-RU" sz="20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(виртуальная выставка по творчеству Сергея Есенина)</a:t>
            </a:r>
            <a:endParaRPr lang="ru-RU" sz="2000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59970"/>
            <a:ext cx="5402263" cy="3219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7183" y="705470"/>
            <a:ext cx="712879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Есенин Сергей Александрович (1895 </a:t>
            </a:r>
            <a:r>
              <a:rPr lang="ru-RU" sz="2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-1925</a:t>
            </a:r>
            <a:r>
              <a:rPr lang="ru-RU" sz="2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) — русский поэт, представитель новокрестьянской поэзии и лирики. </a:t>
            </a:r>
            <a:endParaRPr lang="ru-RU" sz="2400" b="1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2720" y="1628800"/>
            <a:ext cx="5472608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Есенин родился в типичной российской деревушке Константиново (Рязанский уезд) 21 сентября 1895 г. В 1904 году мальчик Серёжа поступил в местное училище, спустя пять лет продолжил обучение в духовной школе. </a:t>
            </a:r>
          </a:p>
          <a:p>
            <a:pPr algn="just"/>
            <a:r>
              <a:rPr lang="ru-RU" sz="1050" dirty="0" smtClean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 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семнадцать лет (1912 год) гнездо крестьян Есениных покинуло молодое дарование, которому дано было стать знаменитой личностью. Будущий гений трудился в московской типографии, был помощником у мясника. В 1913 году поступил в университет. Уже через год изданы его дебютные творения (1914 год</a:t>
            </a:r>
            <a:r>
              <a:rPr lang="ru-RU" sz="1050" dirty="0" smtClean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ru-RU" sz="1050" dirty="0" smtClean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 1915 году Есенин переехал в столицу и завёл дружбу со многими известными литературными деятелями. Через год, в Петрограде, он был призван на воинскую службу. Помощь в поезде по перевозке раненых не мешала творчеству: в 1916 году вышел в свет его дебютный сборник «Радуница». </a:t>
            </a:r>
            <a:endParaRPr lang="ru-RU" sz="1050" dirty="0" smtClean="0">
              <a:solidFill>
                <a:srgbClr val="6633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just"/>
            <a:r>
              <a:rPr lang="ru-RU" sz="1050" dirty="0" smtClean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 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1917 году поэт пошёл под венец с Зиной </a:t>
            </a:r>
            <a:r>
              <a:rPr lang="ru-RU" sz="1050" dirty="0" err="1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Райх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. В его биографии было много женщин и страстных увлечений, три законных брака. В 1918 году познакомился с Анатолием </a:t>
            </a:r>
            <a:r>
              <a:rPr lang="ru-RU" sz="1050" dirty="0" err="1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Мариенгофом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, считающегося литератором-имажинистом. Благодаря имажинизму вышла масса подборок литератора, наиболее известная — «Москва кабацкая» (1924 год). </a:t>
            </a:r>
            <a:endParaRPr lang="ru-RU" sz="1050" dirty="0" smtClean="0">
              <a:solidFill>
                <a:srgbClr val="6633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just"/>
            <a:r>
              <a:rPr lang="ru-RU" sz="1050" dirty="0" smtClean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 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1921 году приятель Яков Блюмкин пригласил поэта в путешествие по Средней Азии. После поездки сердце литератора разбила танцовщица Айседора Дункан. Он повстречался с ней несколько месяцев, а потом они узаконили отношения. После свадьбы они отправились с в свадебное путешествие по странам Европы. Продолжительный тур закончился в 1923 году, в США. Но их </a:t>
            </a:r>
            <a:r>
              <a:rPr lang="ru-RU" sz="1050" dirty="0" smtClean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брак не был 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долгим и крепким. </a:t>
            </a:r>
            <a:endParaRPr lang="ru-RU" sz="1050" dirty="0" smtClean="0">
              <a:solidFill>
                <a:srgbClr val="6633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just"/>
            <a:r>
              <a:rPr lang="ru-RU" sz="1050" dirty="0" smtClean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Активно 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занимался издательством и продавал книги, много путешествовал, часто бывал в Ленинграде. Обожал Кавказ, посетил Азербайджан. Ранней осенью 1925 года Есенин женился на Софье Толстой — внучке талантливого, грандиозного русского писателя. Последние месяцы его столь краткой жизни сопровождались пьянками и драками, он был не в хороших отношениях с законом. </a:t>
            </a:r>
            <a:endParaRPr lang="ru-RU" sz="1050" dirty="0" smtClean="0">
              <a:solidFill>
                <a:srgbClr val="6633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algn="just"/>
            <a:r>
              <a:rPr lang="ru-RU" sz="1050" dirty="0" smtClean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Это 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тема часто фигурировала в стихотворениях гения. Его психическим здоровьем были обеспокоены первые лица страны. В декабре 1925 года он самовольно ушёл из больницы, снял все сбережения в сберкассе, поселился в гостинице «</a:t>
            </a:r>
            <a:r>
              <a:rPr lang="ru-RU" sz="1050" dirty="0" err="1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Англетер</a:t>
            </a:r>
            <a:r>
              <a:rPr lang="ru-RU" sz="1050" dirty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». 28 декабря его тело нашли мёртвым, смерть поэта обросла версиями, среди которых самая реальная — самоубийство</a:t>
            </a:r>
            <a:r>
              <a:rPr lang="ru-RU" sz="1050" dirty="0" smtClean="0">
                <a:solidFill>
                  <a:srgbClr val="6633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  <a:endParaRPr lang="ru-RU" sz="1050" dirty="0">
              <a:solidFill>
                <a:srgbClr val="6633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66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Лена\Desktop\Есенин\исповедь хулиган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92696"/>
            <a:ext cx="1876231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479815"/>
            <a:ext cx="5670376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Есенин, С.А. Исповедь хулигана : 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Стихотворения, 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поэмы / С.А. Есенин. –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Санкт-Петербург: 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Издательский Дом «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Азбука-классика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», 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2006. –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320 с. – Текст : непосредственный.</a:t>
            </a:r>
          </a:p>
          <a:p>
            <a:endParaRPr lang="ru-RU" sz="1600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«...История Есенина есть история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заблуждений. И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однако, сверх всех заблуждений и всех жизненных падений Есенина остается что-то, что глубоко привлекает к нему. Точно сквозь все эти заблуждения проходит какая-то огромная, драгоценная правда.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Прекрасно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и благородно в Есенине то, что он был бесконечно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правдив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в своем творчестве и перед своею совестью, что во всем доходил до конца, что не побоялся сознать ошибки, приняв на себя и то, на что соблазняли его другие, — и за все захотел расплатиться ценою страшной...» (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Владислав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Ходасевич).</a:t>
            </a:r>
          </a:p>
          <a:p>
            <a:pPr algn="just"/>
            <a:endParaRPr lang="ru-RU" sz="1400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настоящий сборник вошли все самые известные стихотворения С. Есенина, а также его поэмы «Пугачев», «Анна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Снегина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» и «Черный человек». В приложении приведено эссе В. Ходасевича «Есенин».</a:t>
            </a:r>
          </a:p>
          <a:p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6575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Лена\Desktop\Есенин\Стихотворения и поэмы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696" y="619183"/>
            <a:ext cx="2273123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043520"/>
            <a:ext cx="522308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Есенин,С.А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Стихотворения 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и 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поэмы / С.А. Есенин ; составитель, автор вступительной статьи и примечаний 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И. К. </a:t>
            </a:r>
            <a:r>
              <a:rPr lang="ru-RU" sz="1600" b="1" dirty="0" err="1" smtClean="0">
                <a:solidFill>
                  <a:srgbClr val="663300"/>
                </a:solidFill>
                <a:latin typeface="Monotype Corsiva" panose="03010101010201010101" pitchFamily="66" charset="0"/>
              </a:rPr>
              <a:t>Сушилина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Москва : Советская  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Россия, 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1985. –272 с., 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1 л. 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портрет </a:t>
            </a:r>
            <a:r>
              <a:rPr lang="ru-RU" sz="16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ил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</a:t>
            </a:r>
            <a:endParaRPr lang="ru-RU" sz="1600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endParaRPr lang="ru-RU" sz="1600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книгу замечательного русского поэта Сергея Есенина (1895— 1925) вошли лучшие произведения, написанные в разные годы. Сборник издается к 90-летию со дня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рождения писателя. </a:t>
            </a:r>
            <a:endParaRPr lang="ru-RU" sz="1400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Лена\Desktop\Есенин\том 1 с черемухо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620688"/>
            <a:ext cx="1110712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Лена\Desktop\Есенин\том 2 с черемухо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628800"/>
            <a:ext cx="1124226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052736"/>
            <a:ext cx="53285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Есенин, С.А. Собрание сочинений :  </a:t>
            </a:r>
            <a:r>
              <a:rPr lang="en-US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[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2 томах</a:t>
            </a:r>
            <a:r>
              <a:rPr lang="en-US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]</a:t>
            </a:r>
            <a:r>
              <a:rPr lang="ru-RU" sz="16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 С.А. Есенин. – Минск : Мастацкая литература, 1995 . – Текст : непосредственный. </a:t>
            </a:r>
            <a:endParaRPr lang="ru-RU" sz="1600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07312" y="1988840"/>
            <a:ext cx="4572000" cy="28931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Т.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1.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Стихотворения. Поэмы / Слово о поэте Ю. В.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Бондарева ; составитель вступительная статья и комментарии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Ю. Л.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Прокушева. – 478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</a:t>
            </a:r>
            <a:endParaRPr lang="ru-RU" sz="1400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endParaRPr lang="ru-RU" sz="1400" dirty="0">
              <a:solidFill>
                <a:srgbClr val="663300"/>
              </a:solidFill>
            </a:endParaRPr>
          </a:p>
          <a:p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первый том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настоящего издания вошло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трехтомное Собрание стихотворений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,  подготовленное  С.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Есениным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1925 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г.</a:t>
            </a:r>
          </a:p>
          <a:p>
            <a:endParaRPr lang="ru-RU" sz="1400" dirty="0">
              <a:solidFill>
                <a:srgbClr val="663300"/>
              </a:solidFill>
            </a:endParaRPr>
          </a:p>
          <a:p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Т. 2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Стихотворения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 Проза. Статьи. Письма / составитель вступительная статья и комментарии Ю. Л.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Прокушева. – 382 с. – Текст : непосредственный.</a:t>
            </a:r>
          </a:p>
          <a:p>
            <a:endParaRPr lang="ru-RU" sz="1400" b="1" dirty="0" smtClean="0">
              <a:solidFill>
                <a:srgbClr val="663300"/>
              </a:solidFill>
            </a:endParaRPr>
          </a:p>
          <a:p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 настоящий том включены стихотворения, не   вошедшие в основное Собрание, проза поэта, его статьи и письма.</a:t>
            </a:r>
            <a:endParaRPr lang="ru-RU" sz="1400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61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ена\Desktop\Есенин\Есенин_полное собрание сочинени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20688"/>
            <a:ext cx="1772986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1124744"/>
            <a:ext cx="54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Есенин, С. А. Полное 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собрание 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сочинений / С.А. Есенин : вступительная статья ; составление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и комментарии А. А.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Козловского. – Москва : РИПОЛ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КЛАССИК, 2001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800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60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Лена\Desktop\Есенин\Избранно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20688"/>
            <a:ext cx="1935965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582341"/>
            <a:ext cx="5400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Есенин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С.А. Избранное / С.А. Есенин ; составитель предисловие и примечания Ю.Л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Прокушева. –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Москва : Просвещение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,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1986. – 255 с.: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ил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endParaRPr lang="ru-RU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сборник в хронологической последовательности включены лучшие стихотворения и поэмы С. А. Есенина, а также одна из его автобиографий, дающие представление об основных этапах жизни и творчества великого русского советского поэта</a:t>
            </a:r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</a:t>
            </a:r>
            <a:endParaRPr lang="ru-RU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Книга предназначена учащимся десятого класса</a:t>
            </a:r>
          </a:p>
        </p:txBody>
      </p:sp>
    </p:spTree>
    <p:extLst>
      <p:ext uri="{BB962C8B-B14F-4D97-AF65-F5344CB8AC3E}">
        <p14:creationId xmlns:p14="http://schemas.microsoft.com/office/powerpoint/2010/main" val="262639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Лена\Desktop\Есенин\Анна Снегиг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620688"/>
            <a:ext cx="2089204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674674"/>
            <a:ext cx="5472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Есенин, С.А. Анна Снегина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: Поэма / С.А. Есенин ; предисловие Ю. Прокушева ; рисунки  Б. </a:t>
            </a:r>
            <a:r>
              <a:rPr lang="ru-RU" b="1" dirty="0" err="1" smtClean="0">
                <a:solidFill>
                  <a:srgbClr val="663300"/>
                </a:solidFill>
                <a:latin typeface="Monotype Corsiva" panose="03010101010201010101" pitchFamily="66" charset="0"/>
              </a:rPr>
              <a:t>Дехтерева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Москва : Детская литература, 1981. – 47 с. ил. – Текст : непосредственный.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91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ена\Desktop\Есенин\том 1 желты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39574"/>
            <a:ext cx="139773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Лена\Desktop\Есенин\том 2 желты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412776"/>
            <a:ext cx="1394488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Лена\Desktop\Есенин\том 3 розовый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172" y="2240968"/>
            <a:ext cx="134642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1052736"/>
            <a:ext cx="5760640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Есенин, С.А. Собрание сочинений :  </a:t>
            </a:r>
            <a:r>
              <a:rPr lang="en-US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[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6 томах</a:t>
            </a:r>
            <a:r>
              <a:rPr lang="en-US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]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 / С.А.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Есенин :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под общей редакцией В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 Г. </a:t>
            </a:r>
            <a:r>
              <a:rPr lang="ru-RU" sz="1400" b="1" dirty="0" err="1">
                <a:solidFill>
                  <a:srgbClr val="663300"/>
                </a:solidFill>
                <a:latin typeface="Monotype Corsiva" panose="03010101010201010101" pitchFamily="66" charset="0"/>
              </a:rPr>
              <a:t>Базанова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, А. А. Есениной, Е. А. Есениной , А. А. Козловского и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др. ; вступительная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статья Ю. Л.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Прокушева ; подготовка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текста и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комментарии А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 А. Козловского.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– Москва : Художественная литература, 1977. – 429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-  Текст  : непосредственный.</a:t>
            </a:r>
          </a:p>
          <a:p>
            <a:endParaRPr lang="ru-RU" sz="1400" b="1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Т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1. Стихотворения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(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1910-1925). – 429 с.</a:t>
            </a:r>
          </a:p>
          <a:p>
            <a:endParaRPr lang="ru-RU" sz="1050" dirty="0">
              <a:solidFill>
                <a:srgbClr val="663300"/>
              </a:solidFill>
            </a:endParaRPr>
          </a:p>
          <a:p>
            <a:r>
              <a:rPr lang="ru-RU" sz="12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sz="1200" dirty="0">
                <a:solidFill>
                  <a:srgbClr val="663300"/>
                </a:solidFill>
                <a:latin typeface="Monotype Corsiva" panose="03010101010201010101" pitchFamily="66" charset="0"/>
              </a:rPr>
              <a:t>том вошли стихотворения Есенина 1910 - 1925 гг., включенные им самим в первый том своего собрания сочинений: «По селу тропинкой </a:t>
            </a:r>
            <a:r>
              <a:rPr lang="ru-RU" sz="12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кривенькой...», </a:t>
            </a:r>
            <a:r>
              <a:rPr lang="ru-RU" sz="1200" dirty="0">
                <a:solidFill>
                  <a:srgbClr val="663300"/>
                </a:solidFill>
                <a:latin typeface="Monotype Corsiva" panose="03010101010201010101" pitchFamily="66" charset="0"/>
              </a:rPr>
              <a:t>«О Русь, взмахни крылами...», «</a:t>
            </a:r>
            <a:r>
              <a:rPr lang="ru-RU" sz="12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Персидские </a:t>
            </a:r>
            <a:r>
              <a:rPr lang="ru-RU" sz="1200" dirty="0">
                <a:solidFill>
                  <a:srgbClr val="663300"/>
                </a:solidFill>
                <a:latin typeface="Monotype Corsiva" panose="03010101010201010101" pitchFamily="66" charset="0"/>
              </a:rPr>
              <a:t>мотивы», «Цветы мне говорят - прощай...» и др</a:t>
            </a:r>
            <a:r>
              <a:rPr lang="ru-RU" sz="12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</a:t>
            </a:r>
          </a:p>
          <a:p>
            <a:endParaRPr lang="ru-RU" sz="1400" b="1" dirty="0" smtClean="0">
              <a:solidFill>
                <a:srgbClr val="663300"/>
              </a:solidFill>
            </a:endParaRPr>
          </a:p>
          <a:p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Т. 2.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Стихотворения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(1912 — 1925).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– 1977. – 238 с.</a:t>
            </a:r>
          </a:p>
          <a:p>
            <a:endParaRPr lang="ru-RU" sz="1050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r>
              <a:rPr lang="ru-RU" sz="1200" dirty="0">
                <a:solidFill>
                  <a:srgbClr val="663300"/>
                </a:solidFill>
                <a:latin typeface="Monotype Corsiva" panose="03010101010201010101" pitchFamily="66" charset="0"/>
              </a:rPr>
              <a:t>В том вошли стихотворения («маленькие поэмы») 1912 — 1925 гг.: «Марфа Посадница», «Русь», «Товарищ», «Иорданская голубица», «</a:t>
            </a:r>
            <a:r>
              <a:rPr lang="ru-RU" sz="1200" dirty="0" err="1">
                <a:solidFill>
                  <a:srgbClr val="663300"/>
                </a:solidFill>
                <a:latin typeface="Monotype Corsiva" panose="03010101010201010101" pitchFamily="66" charset="0"/>
              </a:rPr>
              <a:t>Инония</a:t>
            </a:r>
            <a:r>
              <a:rPr lang="ru-RU" sz="1200" dirty="0">
                <a:solidFill>
                  <a:srgbClr val="663300"/>
                </a:solidFill>
                <a:latin typeface="Monotype Corsiva" panose="03010101010201010101" pitchFamily="66" charset="0"/>
              </a:rPr>
              <a:t>» и др</a:t>
            </a:r>
            <a:r>
              <a:rPr lang="ru-RU" sz="12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</a:t>
            </a:r>
          </a:p>
          <a:p>
            <a:endParaRPr lang="ru-RU" sz="1400" b="1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Т. 3.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Поэмы. – 1978. – 286 с. </a:t>
            </a:r>
          </a:p>
          <a:p>
            <a:endParaRPr lang="ru-RU" dirty="0" smtClean="0">
              <a:solidFill>
                <a:srgbClr val="663300"/>
              </a:solidFill>
            </a:endParaRPr>
          </a:p>
          <a:p>
            <a:r>
              <a:rPr lang="ru-RU" sz="1200" dirty="0">
                <a:solidFill>
                  <a:srgbClr val="663300"/>
                </a:solidFill>
                <a:latin typeface="Monotype Corsiva" panose="03010101010201010101" pitchFamily="66" charset="0"/>
              </a:rPr>
              <a:t>В том вошли поэмы (1921 -1925): «Пугачев», «Анна </a:t>
            </a:r>
            <a:r>
              <a:rPr lang="ru-RU" sz="12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Снегина</a:t>
            </a:r>
            <a:r>
              <a:rPr lang="ru-RU" sz="1200" dirty="0">
                <a:solidFill>
                  <a:srgbClr val="663300"/>
                </a:solidFill>
                <a:latin typeface="Monotype Corsiva" panose="03010101010201010101" pitchFamily="66" charset="0"/>
              </a:rPr>
              <a:t>», «Поэма о 36», «Песнь о великом походе» и др.</a:t>
            </a:r>
          </a:p>
        </p:txBody>
      </p:sp>
    </p:spTree>
    <p:extLst>
      <p:ext uri="{BB962C8B-B14F-4D97-AF65-F5344CB8AC3E}">
        <p14:creationId xmlns:p14="http://schemas.microsoft.com/office/powerpoint/2010/main" val="393097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Лена\Desktop\Есенин\том 4 зелены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87650"/>
            <a:ext cx="1352599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Лена\Desktop\Есенин\том 5 голубой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015" y="1484784"/>
            <a:ext cx="136116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Лена\Desktop\Есенин\том 6 голубой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41360"/>
            <a:ext cx="1332000" cy="168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1622790"/>
            <a:ext cx="5328592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Т.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4. Стихотворения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, не вошедшие в основное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собрание. – 1978. – 317 с.</a:t>
            </a:r>
          </a:p>
          <a:p>
            <a:endParaRPr lang="ru-RU" b="1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томе печатаются стихотворения, не вошедшие в основное собрание сочинений Есенина: «Больные думы», «Клен ты мой опавший, клен заледенелый...», «До свиданья, друг мой, до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свиданья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...» и др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</a:t>
            </a:r>
          </a:p>
          <a:p>
            <a:endParaRPr lang="ru-RU" sz="1400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Т. 5. Проза. Статьи и заметки. Автобиографии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1979. –  398 с.</a:t>
            </a:r>
          </a:p>
          <a:p>
            <a:endParaRPr lang="ru-RU" sz="1400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Том объединяет прозаические произведения Есенина (повесть «Яр»,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рассказы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, очерк «Железный Миргород») и его литературно-критические статьи и заметки («Ключи Марии»,  «Быт и искусство» и др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.).</a:t>
            </a:r>
          </a:p>
          <a:p>
            <a:endParaRPr lang="ru-RU" sz="1400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Т. 6.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Письма. – 1980. – 509 с.</a:t>
            </a:r>
          </a:p>
          <a:p>
            <a:endParaRPr lang="ru-RU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В последний том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собрания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сочинений вошли письма Есенина разных лет.</a:t>
            </a:r>
          </a:p>
        </p:txBody>
      </p:sp>
    </p:spTree>
    <p:extLst>
      <p:ext uri="{BB962C8B-B14F-4D97-AF65-F5344CB8AC3E}">
        <p14:creationId xmlns:p14="http://schemas.microsoft.com/office/powerpoint/2010/main" val="189832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Лена\Desktop\Есенин\проза поэт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471" y="672304"/>
            <a:ext cx="2162828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1600" y="1674674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Есенин, С.А.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Проза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/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С.А. Есенин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Москва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: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ВАГРИУС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, 2000.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–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21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0 с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–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Текст : непосредственный.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84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Лена\Desktop\Есенин\Есенин воспоминания родных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92696"/>
            <a:ext cx="1813951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62279" y="1484784"/>
            <a:ext cx="53285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Сергей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: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Воспоминания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родных.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Сборник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/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составитель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Т. Флор, Н. Есенина, С.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Митрофанова. – Москва: Московский рабочий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,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1985. – 157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</a:t>
            </a:r>
          </a:p>
          <a:p>
            <a:endParaRPr lang="ru-RU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В  книгу  вошли  воспоминания о Сергее Есенине,  </a:t>
            </a:r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написанные 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в разное время родными и близкими ему людьми.</a:t>
            </a:r>
          </a:p>
        </p:txBody>
      </p:sp>
    </p:spTree>
    <p:extLst>
      <p:ext uri="{BB962C8B-B14F-4D97-AF65-F5344CB8AC3E}">
        <p14:creationId xmlns:p14="http://schemas.microsoft.com/office/powerpoint/2010/main" val="376952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Лена\Desktop\Есенин\поэтический мир Есенин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415" y="620688"/>
            <a:ext cx="1894278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1052736"/>
            <a:ext cx="5400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Марченко, А.М. Поэтический 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мир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Есенина / А.М. Марченко. – Москва :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Советский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писатель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,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1989. – 304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</a:t>
            </a:r>
          </a:p>
          <a:p>
            <a:endParaRPr lang="ru-RU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dirty="0" err="1" smtClean="0">
                <a:solidFill>
                  <a:srgbClr val="663300"/>
                </a:solidFill>
                <a:latin typeface="Monotype Corsiva" panose="03010101010201010101" pitchFamily="66" charset="0"/>
              </a:rPr>
              <a:t>Авторв</a:t>
            </a:r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 внимательно 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прослеживает </a:t>
            </a:r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связи 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Есенина с творчеством поэтов-спутников </a:t>
            </a:r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(Н. Клюева, А. </a:t>
            </a:r>
            <a:r>
              <a:rPr lang="ru-RU" dirty="0" err="1" smtClean="0">
                <a:solidFill>
                  <a:srgbClr val="663300"/>
                </a:solidFill>
                <a:latin typeface="Monotype Corsiva" panose="03010101010201010101" pitchFamily="66" charset="0"/>
              </a:rPr>
              <a:t>Ширяевца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, В. </a:t>
            </a:r>
            <a:r>
              <a:rPr lang="ru-RU" dirty="0" err="1">
                <a:solidFill>
                  <a:srgbClr val="663300"/>
                </a:solidFill>
                <a:latin typeface="Monotype Corsiva" panose="03010101010201010101" pitchFamily="66" charset="0"/>
              </a:rPr>
              <a:t>Шершеневича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, П. Орешина) и пейзажной лирикой Бориса </a:t>
            </a:r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Пастернака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, Анны Ахматовой, Николая Заболоцкого. А. Марченко видит своеобразие есенинского слова в том, что оно не замкнуто только на своем, а обращено ко всему миру — «во всей его необъятности».</a:t>
            </a:r>
          </a:p>
        </p:txBody>
      </p:sp>
    </p:spTree>
    <p:extLst>
      <p:ext uri="{BB962C8B-B14F-4D97-AF65-F5344CB8AC3E}">
        <p14:creationId xmlns:p14="http://schemas.microsoft.com/office/powerpoint/2010/main" val="328327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ена\Desktop\Есенин\Прокушев Сергей Есени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406" y="692696"/>
            <a:ext cx="1780082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110483"/>
            <a:ext cx="604867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Прокушев, Ю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 Л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Сергей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Есенин: Образ. Стихи.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Эпоха / Ю.Л. Прокушев. – Москва : Советская Россия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,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1979. – 304 с. – Текст : непосредственный.</a:t>
            </a:r>
          </a:p>
          <a:p>
            <a:endParaRPr lang="ru-RU" sz="1400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Книга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Ю.Л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. Прокушева, известного литературоведа и исследователя творчества Сергея Есенина содержит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большой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, во многом ранее неизвестный архивный материал, собранный исследователем в результате многолетнего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изучения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литературного наследия поэта. В ней подробно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рассматриваются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важнейшие вехи жизни и творческого пути Сергея Есенина, историческая обстановка, в которой формировались его мировоззрение и гражданские идеалы. Автор много места уделяет поэтике </a:t>
            </a:r>
            <a:r>
              <a:rPr lang="ru-RU" sz="1400" dirty="0" err="1">
                <a:solidFill>
                  <a:srgbClr val="663300"/>
                </a:solidFill>
                <a:latin typeface="Monotype Corsiva" panose="03010101010201010101" pitchFamily="66" charset="0"/>
              </a:rPr>
              <a:t>Есенипа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, связи его творчества с устной народной поэзией, раскрывает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важнейшие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черты реализма, народности, гражданственности, свойственные его стихам.</a:t>
            </a:r>
          </a:p>
        </p:txBody>
      </p:sp>
    </p:spTree>
    <p:extLst>
      <p:ext uri="{BB962C8B-B14F-4D97-AF65-F5344CB8AC3E}">
        <p14:creationId xmlns:p14="http://schemas.microsoft.com/office/powerpoint/2010/main" val="682590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Лена\Desktop\Есенин\Поэмы Есенина от пророка до чорного челове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48608"/>
            <a:ext cx="1912783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52591" y="1488443"/>
            <a:ext cx="5814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Шубникова-Гусева, Н.И. Поэмы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Есенина: От "Пророка" до "Черного человека": Творческая история, судьба, контекст и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интерпретация / Н.И. Шубникова-Гусева. – Москва : ИМЛИ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РАН, "Наследие",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2001. – 688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43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Лена\Desktop\Есенин\Жизнь Есенин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587" y="764704"/>
            <a:ext cx="162938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772816"/>
            <a:ext cx="5958408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 smtClean="0">
                <a:solidFill>
                  <a:srgbClr val="663300"/>
                </a:solidFill>
                <a:latin typeface="Monotype Corsiva" panose="03010101010201010101" pitchFamily="66" charset="0"/>
              </a:rPr>
              <a:t>Куняевы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, С.Ю.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и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С. С. Жизнь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Есенина. Снова выплыли годы из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мрака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... 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/ С.Ю. и С,С </a:t>
            </a:r>
            <a:r>
              <a:rPr lang="ru-RU" b="1" dirty="0" err="1" smtClean="0">
                <a:solidFill>
                  <a:srgbClr val="663300"/>
                </a:solidFill>
                <a:latin typeface="Monotype Corsiva" panose="03010101010201010101" pitchFamily="66" charset="0"/>
              </a:rPr>
              <a:t>Куняевы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Москва : </a:t>
            </a:r>
            <a:r>
              <a:rPr lang="ru-RU" b="1" dirty="0" err="1" smtClean="0">
                <a:solidFill>
                  <a:srgbClr val="663300"/>
                </a:solidFill>
                <a:latin typeface="Monotype Corsiva" panose="03010101010201010101" pitchFamily="66" charset="0"/>
              </a:rPr>
              <a:t>Центрполиграф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, 2002. –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603 с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endParaRPr lang="ru-RU" sz="1400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Настоящая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книга в популярной форме рассказывает о жизни и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творчестве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великого русского поэта Сергея Есенина. Это — самое новейшее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исследование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, построенное на большом количестве архивных документов, ранее неизвестных. В книге прослеживаются сюжетные линии о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взаимоотношениях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поэта с Зинаидой </a:t>
            </a:r>
            <a:r>
              <a:rPr lang="ru-RU" sz="1400" dirty="0" err="1">
                <a:solidFill>
                  <a:srgbClr val="663300"/>
                </a:solidFill>
                <a:latin typeface="Monotype Corsiva" panose="03010101010201010101" pitchFamily="66" charset="0"/>
              </a:rPr>
              <a:t>Райх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, Айседорой Дункан, известными литераторами и политическими деятелями. Авторы дополнили книгу, приведя новейшее обоснование причин гибели Есенина</a:t>
            </a:r>
          </a:p>
        </p:txBody>
      </p:sp>
    </p:spTree>
    <p:extLst>
      <p:ext uri="{BB962C8B-B14F-4D97-AF65-F5344CB8AC3E}">
        <p14:creationId xmlns:p14="http://schemas.microsoft.com/office/powerpoint/2010/main" val="267598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Лена\Desktop\Есенин\Классика для школы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92696"/>
            <a:ext cx="1709539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1844824"/>
            <a:ext cx="54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Есенин, С.А. Стихотворения. Поэмы / С.А. Есенин. – Москва: Стрекоза-Пресс, 2003. – 176 с. – Текст : непосредственный.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9418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Лена\Desktop\Есенин\солнцева_ Сергей есени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723" y="566981"/>
            <a:ext cx="197915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052736"/>
            <a:ext cx="581439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Солнцева, Н.М. Сергей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Есенин. В помощь преподавателям,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старшеклассникам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и 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абитуриентам / Н.М. Солнцева. – Москва : Издательство МГУ, 1997. – 80 </a:t>
            </a:r>
            <a:r>
              <a:rPr lang="ru-RU" sz="1400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</a:t>
            </a:r>
            <a:r>
              <a:rPr lang="ru-RU" sz="1400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 </a:t>
            </a:r>
          </a:p>
          <a:p>
            <a:pPr algn="just"/>
            <a:endParaRPr lang="ru-RU" sz="1400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книгах серии «Перечитывая классику» содержится современный анализ произведений, входящих в школьные программы по литературе. Впервые обстоятельно освещаются духовно-нравственные и религиозные аспекты творчества русских писателей XIX-XX вв. Серия предлагается как база современных знаний по русской литературе, необходимая для сдачи школьных экзаменов и поступления в любой вуз.</a:t>
            </a:r>
          </a:p>
          <a:p>
            <a:pPr algn="just"/>
            <a:endParaRPr lang="ru-RU" sz="1400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книге доктора филологических наук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Н.М. Солнцевой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рассмотрены мировоззренческие искания Сергея Есенина — и христианина, и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радикала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, особенности творческого пути поэта, его эстетические ориентации. Поэзия Есенина представлена в контексте мотивов и образов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творчества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В. Жуковского, А. Пушкина, М. Лермонтова, А. Блока, С. </a:t>
            </a:r>
            <a:r>
              <a:rPr lang="ru-RU" sz="1400" dirty="0" err="1">
                <a:solidFill>
                  <a:srgbClr val="663300"/>
                </a:solidFill>
                <a:latin typeface="Monotype Corsiva" panose="03010101010201010101" pitchFamily="66" charset="0"/>
              </a:rPr>
              <a:t>Клычкова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, Н. Клюева, Б. Пастернака, Ф. Вийона и других поэтов.</a:t>
            </a:r>
          </a:p>
          <a:p>
            <a:pPr algn="just"/>
            <a:endParaRPr lang="ru-RU" sz="1400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Книга 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адресована учителям школ, лицеев, гимназий, </a:t>
            </a:r>
            <a:r>
              <a:rPr lang="ru-RU" sz="1400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старшеклассникам</a:t>
            </a:r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, абитуриентам, студентам, специалистам-филологам и всем, кто любит творчество Есенина.</a:t>
            </a:r>
          </a:p>
          <a:p>
            <a:pPr algn="just"/>
            <a:r>
              <a:rPr lang="ru-RU" sz="1400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989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Лена\Desktop\Есенин\Стихотворения поэма анализ текст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620688"/>
            <a:ext cx="170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89856" y="1916832"/>
            <a:ext cx="5814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Есенин, С.А. Стихотворения. Поэма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: Анализ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текста. Основное содержание. Сочинения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/ Автор-составитель Н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 Ю.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Буровцева. – 3-е издание ; стереотип. – Москва : Дрофа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,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2001. – 112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 : непосредственный.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46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Лена\Desktop\Есенин\в старинном сел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64704"/>
            <a:ext cx="1746882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1720840"/>
            <a:ext cx="57423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Башков, В.П. В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старинном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селе над Окой: Путешествие на родину Сергея Есенина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: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Книга 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для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учащихся старших классов / В.П. Башков. –  Москва : Просвещение,1991. – 159 с. – Текст </a:t>
            </a:r>
            <a:r>
              <a:rPr lang="ru-RU" b="1" dirty="0" err="1" smtClean="0">
                <a:solidFill>
                  <a:srgbClr val="663300"/>
                </a:solidFill>
                <a:latin typeface="Monotype Corsiva" panose="03010101010201010101" pitchFamily="66" charset="0"/>
              </a:rPr>
              <a:t>непосредственый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endParaRPr lang="ru-RU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Повествуя 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о Сергее Есенине, автор вводит читателей в </a:t>
            </a:r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неповторимый 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мир его детства и юности, рассказывает об окружении поэта — родных, близких, друзьях.</a:t>
            </a:r>
          </a:p>
        </p:txBody>
      </p:sp>
    </p:spTree>
    <p:extLst>
      <p:ext uri="{BB962C8B-B14F-4D97-AF65-F5344CB8AC3E}">
        <p14:creationId xmlns:p14="http://schemas.microsoft.com/office/powerpoint/2010/main" val="421967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Лена\Desktop\Есенин\проблемы творчеств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322" y="789274"/>
            <a:ext cx="1570474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980728"/>
            <a:ext cx="57423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Сергей Есенин. Проблемы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творчества : 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Сборник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статей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/ составитель П.Ф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. Юшин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Москва  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«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Современник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»,  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1978. – 351 </a:t>
            </a:r>
            <a:r>
              <a:rPr lang="ru-RU" b="1" dirty="0">
                <a:solidFill>
                  <a:srgbClr val="663300"/>
                </a:solidFill>
                <a:latin typeface="Monotype Corsiva" panose="03010101010201010101" pitchFamily="66" charset="0"/>
              </a:rPr>
              <a:t>с</a:t>
            </a:r>
            <a:r>
              <a:rPr lang="ru-RU" b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– Текст : непосредственный.</a:t>
            </a:r>
            <a:endParaRPr lang="ru-RU" b="1" dirty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endParaRPr lang="ru-RU" b="1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книге собраны работы известных советских и зарубежных </a:t>
            </a:r>
            <a:r>
              <a:rPr lang="ru-RU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литературоведов</a:t>
            </a:r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, занимающихся исследованием поэзии Есенина. В сборнике пять разделов: «Есенин и современность», «Традиции и новаторство в поэзии Есенина», «Поэзия Есенина за рубежом», «Стиль, поэтика, язык Есенина», «Новые материалы и сообщения».</a:t>
            </a:r>
          </a:p>
          <a:p>
            <a:pPr algn="just"/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Книга рассчитана на литературоведов, преподавателей, студентов, всех, кто интересуется творчеством выдающегося русского поэта.</a:t>
            </a:r>
          </a:p>
          <a:p>
            <a:pPr algn="just"/>
            <a:r>
              <a:rPr lang="ru-RU" dirty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961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1443038"/>
            <a:ext cx="7993063" cy="397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586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ck of books design templat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Stack of books design template</Template>
  <TotalTime>664</TotalTime>
  <Words>2211</Words>
  <Application>Microsoft Office PowerPoint</Application>
  <PresentationFormat>Экран (4:3)</PresentationFormat>
  <Paragraphs>113</Paragraphs>
  <Slides>22</Slides>
  <Notes>22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Stack of books design template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Лена</cp:lastModifiedBy>
  <cp:revision>32</cp:revision>
  <dcterms:created xsi:type="dcterms:W3CDTF">2020-03-19T06:50:29Z</dcterms:created>
  <dcterms:modified xsi:type="dcterms:W3CDTF">2020-03-24T06:44:24Z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TC011594401049</vt:lpwstr>
  </property>
</Properties>
</file>