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94660"/>
  </p:normalViewPr>
  <p:slideViewPr>
    <p:cSldViewPr>
      <p:cViewPr varScale="1">
        <p:scale>
          <a:sx n="104" d="100"/>
          <a:sy n="104" d="100"/>
        </p:scale>
        <p:origin x="-11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3C692B1-731C-49E0-BCDE-AA1B345ADF30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AE261E8-50AC-4956-833B-DA013023E59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5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692B1-731C-49E0-BCDE-AA1B345ADF30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E261E8-50AC-4956-833B-DA013023E5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3C692B1-731C-49E0-BCDE-AA1B345ADF30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AE261E8-50AC-4956-833B-DA013023E59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5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692B1-731C-49E0-BCDE-AA1B345ADF30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E261E8-50AC-4956-833B-DA013023E5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692B1-731C-49E0-BCDE-AA1B345ADF30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E261E8-50AC-4956-833B-DA013023E5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692B1-731C-49E0-BCDE-AA1B345ADF30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E261E8-50AC-4956-833B-DA013023E5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3C692B1-731C-49E0-BCDE-AA1B345ADF30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E261E8-50AC-4956-833B-DA013023E5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692B1-731C-49E0-BCDE-AA1B345ADF30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E261E8-50AC-4956-833B-DA013023E5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692B1-731C-49E0-BCDE-AA1B345ADF30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E261E8-50AC-4956-833B-DA013023E59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15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692B1-731C-49E0-BCDE-AA1B345ADF30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E261E8-50AC-4956-833B-DA013023E5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3C692B1-731C-49E0-BCDE-AA1B345ADF30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AE261E8-50AC-4956-833B-DA013023E5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3C692B1-731C-49E0-BCDE-AA1B345ADF30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AE261E8-50AC-4956-833B-DA013023E59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Click="0" advTm="15000">
    <p:wipe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55563"/>
            <a:ext cx="4667250" cy="675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Берегите своих детей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806631"/>
      </p:ext>
    </p:extLst>
  </p:cSld>
  <p:clrMapOvr>
    <a:masterClrMapping/>
  </p:clrMapOvr>
  <p:transition spd="slow" advClick="0" advTm="1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77358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5" y="628234"/>
            <a:ext cx="7128793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marL="457200" marR="445135" indent="228600">
              <a:spcAft>
                <a:spcPts val="0"/>
              </a:spcAft>
            </a:pP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Конвенция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-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это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международ­ный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юридический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документ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,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при­знающий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детей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от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0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до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18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лет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marL="457200" marR="445135" indent="228600">
              <a:spcAft>
                <a:spcPts val="0"/>
              </a:spcAft>
            </a:pP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marL="457200" marR="445135" indent="228600">
              <a:spcAft>
                <a:spcPts val="0"/>
              </a:spcAft>
            </a:pP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Конвенция принята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20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ноября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1989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года.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marL="457200" marR="445135" indent="228600">
              <a:spcAft>
                <a:spcPts val="0"/>
              </a:spcAft>
            </a:pP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marL="457200" marR="445135" indent="228600">
              <a:spcAft>
                <a:spcPts val="0"/>
              </a:spcAft>
            </a:pP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На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территории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нашей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страны Конвенция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о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правах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ребенка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всту­пила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в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законную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силу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15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сентября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1990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года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marL="457200" marR="445135" indent="228600">
              <a:spcAft>
                <a:spcPts val="0"/>
              </a:spcAft>
            </a:pPr>
            <a:r>
              <a:rPr lang="en-US" sz="1600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marL="457200" marR="445135" indent="228600">
              <a:spcAft>
                <a:spcPts val="0"/>
              </a:spcAft>
            </a:pP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Это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значит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,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что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наше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государст­во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должно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соблюдать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все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положе­ния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данного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международного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  <a:cs typeface="Times New Roman"/>
              </a:rPr>
              <a:t>до­кумента</a:t>
            </a:r>
            <a:r>
              <a:rPr lang="ru-RU" b="1" dirty="0" smtClean="0">
                <a:solidFill>
                  <a:srgbClr val="800080"/>
                </a:solidFill>
                <a:effectLst/>
                <a:latin typeface="Arial"/>
                <a:ea typeface="Times New Roman"/>
              </a:rPr>
              <a:t>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Arial"/>
                <a:ea typeface="Times New Roman"/>
              </a:rPr>
              <a:t> 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65349"/>
            <a:ext cx="138112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782" y="5888033"/>
            <a:ext cx="2752725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901151"/>
            <a:ext cx="13779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3204488"/>
      </p:ext>
    </p:extLst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65349"/>
            <a:ext cx="138112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782" y="5888033"/>
            <a:ext cx="2752725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901151"/>
            <a:ext cx="13779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4982" y="573779"/>
            <a:ext cx="7371621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Определение ребенка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человек до 18 лет считается, в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соответствии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законом своей страны,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ребенком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обладает всеми правами.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1)</a:t>
            </a:r>
          </a:p>
          <a:p>
            <a:endParaRPr lang="ru-RU" sz="14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Предотвращение дискриминации 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ребенок, независимо от расы, религии,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достатка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социального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происхождения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обладает всеми правами, предусмотренными Конвенцией. Никто не должен подвергаться дискриминации.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2)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Наилучшее обеспечение интересов </a:t>
            </a:r>
            <a:r>
              <a:rPr lang="ru-RU" sz="1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ребенка</a:t>
            </a:r>
            <a:endParaRPr lang="ru-RU" sz="1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Государство, при принятии решений, должно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наилучшим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образом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обеспечивать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интересы ребенка и предоставлять детям особую защиту и заботу.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3)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Осуществление прав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должно делать все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возможное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чтобы осуществлять все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права ребенка.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4)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Воспитание в семье и развитие </a:t>
            </a:r>
            <a:r>
              <a:rPr lang="ru-RU" sz="1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способностей ребенка</a:t>
            </a:r>
            <a:endParaRPr lang="ru-RU" sz="1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должно уважать права и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обязанности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ответственность родителей при воспитании ребенка с учетом его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развития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5)</a:t>
            </a:r>
          </a:p>
        </p:txBody>
      </p:sp>
    </p:spTree>
    <p:extLst>
      <p:ext uri="{BB962C8B-B14F-4D97-AF65-F5344CB8AC3E}">
        <p14:creationId xmlns:p14="http://schemas.microsoft.com/office/powerpoint/2010/main" val="4171653114"/>
      </p:ext>
    </p:extLst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65349"/>
            <a:ext cx="138112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782" y="5888033"/>
            <a:ext cx="2752725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901151"/>
            <a:ext cx="13779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68636" y="362982"/>
            <a:ext cx="756084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 на жизнь, выживание и развитие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ребенок имеет право на жизнь и государство обязано обеспечить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выживание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здоровое развитие ребенка,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поддерживая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его психический,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эмоциональный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умственный, социальный и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культурный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уровень.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6)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Имя и гражданство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ребенок имеет право на имя и гражданство при рождении, знать своих родителей и рассчитывать на их заботу.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7)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Незаконное перемещение и </a:t>
            </a:r>
            <a:r>
              <a:rPr lang="ru-RU" sz="1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возвращение</a:t>
            </a:r>
            <a:endParaRPr lang="ru-RU" sz="1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должно предотвращать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незаконный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вывоз детей из страны.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11)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Взгляды ребенка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Ребенок, имеет право свободно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выражать свои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взгляды по всем затрагивающим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его вопросам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 этой целью он может быть заслушан на судебном или административном заседании.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12)</a:t>
            </a:r>
          </a:p>
          <a:p>
            <a:endParaRPr lang="ru-RU" dirty="0"/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Свобода выражения </a:t>
            </a:r>
            <a:r>
              <a:rPr lang="ru-RU" sz="1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мнения </a:t>
            </a:r>
          </a:p>
          <a:p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Ребенок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может свободно выражать свое мнение,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получать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передавать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информацию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любого рода, если это ничему и никому не вредить.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13)</a:t>
            </a:r>
          </a:p>
        </p:txBody>
      </p:sp>
    </p:spTree>
    <p:extLst>
      <p:ext uri="{BB962C8B-B14F-4D97-AF65-F5344CB8AC3E}">
        <p14:creationId xmlns:p14="http://schemas.microsoft.com/office/powerpoint/2010/main" val="3504365850"/>
      </p:ext>
    </p:extLst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65349"/>
            <a:ext cx="138112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782" y="5888033"/>
            <a:ext cx="2752725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901151"/>
            <a:ext cx="13779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35789" y="504169"/>
            <a:ext cx="712238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Свобода мысли, совести и религии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Уважение государством право ребенка на свободу мысли, совести и религии.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14)</a:t>
            </a: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Свобода ассоциации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имеют право объединяться в группы, если это не вредит государству и людям.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15)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Защита на личную жизнь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Никто не имеет право вредить его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репутации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входить в его дом, читать его письма без разрешения.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16)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Доступ к соответствующей информации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ребенок имеет право на доступ к информации, и запрещать доступ к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информации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наносящей вред ребенку.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17)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Ответственность родителей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Родители несут равную ответственность за воспитание и развитие ребенка,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 оказывать помощь.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18)</a:t>
            </a:r>
          </a:p>
          <a:p>
            <a:endParaRPr lang="ru-RU" sz="1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Защита от злоупотреблений и </a:t>
            </a:r>
            <a:r>
              <a:rPr lang="ru-RU" sz="1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небрежного отношения</a:t>
            </a:r>
            <a:endParaRPr lang="ru-RU" sz="1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обязано защищать ребенка от всех видов насилия.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</a:t>
            </a:r>
            <a:r>
              <a:rPr lang="ru-RU" sz="1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19)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102844"/>
      </p:ext>
    </p:extLst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65349"/>
            <a:ext cx="138112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782" y="5888033"/>
            <a:ext cx="2752725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901151"/>
            <a:ext cx="13779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260648"/>
            <a:ext cx="741682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Защита ребенка, лишенного семьи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у ребенка нет семьи, то он имеет право на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особую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защиту и помощь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государства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20)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Усыновление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должно следить за тем, чтобы при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усыновлении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ребенка соблюдались его интересы и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обеспечивались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гарантии его законных интересов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21)</a:t>
            </a:r>
          </a:p>
          <a:p>
            <a:endParaRPr lang="ru-RU" sz="1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–</a:t>
            </a:r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беженцы</a:t>
            </a:r>
            <a:endParaRPr lang="ru-RU" sz="1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обязано обеспечивать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особую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защиту этим детям - оказывать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помощь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получении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информации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гуманитарную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помощь и воссоединение с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семьей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22)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– инвалиды</a:t>
            </a:r>
            <a:endParaRPr lang="ru-RU" sz="1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ребенок – инвалид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имеет право на особую заботу и достойную жизнь.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 предоставить такому ребенку возможность учиться, лечиться, работать, отдыхать, т.е. жить полноценной жизнью.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23)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Здоровье и здравоохранение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ребенок имеет право на охрану здоровья и получение медицинской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помощи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24)</a:t>
            </a:r>
          </a:p>
        </p:txBody>
      </p:sp>
    </p:spTree>
    <p:extLst>
      <p:ext uri="{BB962C8B-B14F-4D97-AF65-F5344CB8AC3E}">
        <p14:creationId xmlns:p14="http://schemas.microsoft.com/office/powerpoint/2010/main" val="2199947283"/>
      </p:ext>
    </p:extLst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65349"/>
            <a:ext cx="138112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782" y="5888033"/>
            <a:ext cx="2752725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901151"/>
            <a:ext cx="13779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8264" y="658244"/>
            <a:ext cx="734481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Периодическая оценка при попечении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должно постоянно проверять условия жизни такого ребенка.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25)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Социальное обеспечение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ребенок имеет право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пользоваться социальными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благами и социальным страхованием.</a:t>
            </a:r>
            <a:endParaRPr lang="ru-RU" sz="1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26)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Уровень жизни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ребенок имеет право на уровень жизни,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необходимый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его физического, умственного,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духовного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нравственного развития.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27)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ребенок имеет право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образование.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Начальное образование должно быть обязательным и бесплатным,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среднее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высшее – доступным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всех детей.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28)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Цели образования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Образовательные учреждения должны развивать личность ребенка, его таланты.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29)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938347"/>
      </p:ext>
    </p:extLst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65349"/>
            <a:ext cx="138112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782" y="5888033"/>
            <a:ext cx="2752725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901151"/>
            <a:ext cx="13779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46930" y="528289"/>
            <a:ext cx="743508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Дети, принадлежащие к меньшинствам и коренному населению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ребенок принадлежит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этническому, религиозному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языковому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меньшинству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он имеет право говорить на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родном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языке и соблюдать родные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обычаи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исповедовать свою религию.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30)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Отдых, досуг и культурная жизнь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ребенок имеет право на отдых и игры, а также на участие в культурной и творческой жизни.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31)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Детский труд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должно защищать ребенка от опасной, вредной и непосильной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работы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32)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Незаконное употребление наркотических средств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должно сделать все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возможное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чтобы уберечь детей от незаконного употребления наркотиков и психотропных веществ.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33)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Сексуальная эксплуатация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должно защищать детей от любых форм сексуального насилия.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34)</a:t>
            </a:r>
          </a:p>
        </p:txBody>
      </p:sp>
    </p:spTree>
    <p:extLst>
      <p:ext uri="{BB962C8B-B14F-4D97-AF65-F5344CB8AC3E}">
        <p14:creationId xmlns:p14="http://schemas.microsoft.com/office/powerpoint/2010/main" val="1340188397"/>
      </p:ext>
    </p:extLst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65349"/>
            <a:ext cx="138112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782" y="5888033"/>
            <a:ext cx="2752725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901151"/>
            <a:ext cx="13779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4" y="404664"/>
            <a:ext cx="734481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Торговля, контрабанда и похищение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должно всеми силами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бороться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против похищения, контрабанды и продажи детей.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35)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Другие формы эксплуатации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обязано защищать ребенка от любых действий, которые могут нанести ему вред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36)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Пытки и лишение свободы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обеспечивает, чтобы ни один ребенок не подвергался пыткам,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жестокому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обращению,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незаконному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аресту и лишению свободы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37)</a:t>
            </a: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Вооруженные конфликты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не должно позволять детям до 15 лет вступать в армию или напрямую участвовать в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военных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действиях. Дети в зонах военных конфликтов должны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получать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особую защиту и уход.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38)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Восстановительный уход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ребенок оказался жертвой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жестокого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обращения, конфликта, пыток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пренебрежения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эксплуатации, то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 восстановить его здоровье.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39)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8825678"/>
      </p:ext>
    </p:extLst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65349"/>
            <a:ext cx="138112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782" y="5888033"/>
            <a:ext cx="2752725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901151"/>
            <a:ext cx="13779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980728"/>
            <a:ext cx="734481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Отправление правосудия в отношении </a:t>
            </a:r>
            <a:r>
              <a:rPr lang="ru-RU" sz="1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несовершеннолетних </a:t>
            </a:r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правонарушителей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ребенок, обвиняемый в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нарушении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закона, имеет право на основные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гарантии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правовую и другую помощь.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40)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Применение наивысших норм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законодательство отдельной страны защищает права ребенка лучше, чем Конвенция, то следует применять законы этой страны.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41)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Соблюдение и вступление в силу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Государство должно распространять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информацию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Конвенции среди взрослых и детей.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(статья 42)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Обеспечение,  защита  и  гарантии  прав ребенка</a:t>
            </a: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Взрослые и государство должны сообща обеспечивать все права ребенка.</a:t>
            </a:r>
          </a:p>
          <a:p>
            <a:pPr algn="r"/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(статьи 43-54</a:t>
            </a:r>
            <a:r>
              <a:rPr lang="ru-RU" sz="1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r"/>
            <a:endParaRPr lang="ru-RU" sz="1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Полный текст Конвенции о правах ребенка можно найти в правовом центре нашей библиотеки.</a:t>
            </a:r>
          </a:p>
          <a:p>
            <a:endParaRPr lang="ru-RU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595846"/>
      </p:ext>
    </p:extLst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65349"/>
            <a:ext cx="138112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782" y="5888033"/>
            <a:ext cx="2752725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901151"/>
            <a:ext cx="13779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548680"/>
            <a:ext cx="6840760" cy="757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МБУК </a:t>
            </a:r>
            <a:r>
              <a:rPr lang="ru-RU" b="1" dirty="0">
                <a:solidFill>
                  <a:srgbClr val="0070C0"/>
                </a:solidFill>
              </a:rPr>
              <a:t>«Горнозаводская центральная городская библиотека»</a:t>
            </a:r>
          </a:p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Понедельник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– пятница</a:t>
            </a:r>
          </a:p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 10.00 – 19.00</a:t>
            </a:r>
          </a:p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Суббота – 10.00 -18.00</a:t>
            </a:r>
          </a:p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Воскресенье – выходной день</a:t>
            </a:r>
          </a:p>
          <a:p>
            <a:pPr algn="ctr"/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Адрес: Горнозаводск, ул. Свердлова, д. 59</a:t>
            </a:r>
          </a:p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Телефон: 4-25-69</a:t>
            </a:r>
          </a:p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4-29-31</a:t>
            </a:r>
          </a:p>
          <a:p>
            <a:pPr algn="ctr"/>
            <a:r>
              <a:rPr lang="ru-RU" b="1" u="sng" dirty="0" smtClean="0">
                <a:solidFill>
                  <a:srgbClr val="0070C0"/>
                </a:solidFill>
              </a:rPr>
              <a:t>Сайт</a:t>
            </a:r>
            <a:r>
              <a:rPr lang="ru-RU" b="1" u="sng" dirty="0">
                <a:solidFill>
                  <a:srgbClr val="0070C0"/>
                </a:solidFill>
              </a:rPr>
              <a:t>: http://gorn-lib.biblioteka-perm.ru</a:t>
            </a:r>
          </a:p>
          <a:p>
            <a:pPr algn="ctr"/>
            <a:r>
              <a:rPr lang="ru-RU" b="1" u="sng" dirty="0">
                <a:solidFill>
                  <a:srgbClr val="0070C0"/>
                </a:solidFill>
              </a:rPr>
              <a:t>E-</a:t>
            </a:r>
            <a:r>
              <a:rPr lang="ru-RU" b="1" u="sng" dirty="0" err="1">
                <a:solidFill>
                  <a:srgbClr val="0070C0"/>
                </a:solidFill>
              </a:rPr>
              <a:t>mail</a:t>
            </a:r>
            <a:r>
              <a:rPr lang="ru-RU" b="1" u="sng" dirty="0">
                <a:solidFill>
                  <a:srgbClr val="0070C0"/>
                </a:solidFill>
              </a:rPr>
              <a:t>: gorn_lib@mail.ru</a:t>
            </a:r>
          </a:p>
          <a:p>
            <a:pPr algn="ctr"/>
            <a:r>
              <a:rPr lang="ru-RU" b="1" u="sng" dirty="0">
                <a:solidFill>
                  <a:srgbClr val="0070C0"/>
                </a:solidFill>
              </a:rPr>
              <a:t>          https://</a:t>
            </a:r>
            <a:r>
              <a:rPr lang="ru-RU" b="1" u="sng" dirty="0" smtClean="0">
                <a:solidFill>
                  <a:srgbClr val="0070C0"/>
                </a:solidFill>
              </a:rPr>
              <a:t>vk.com/public186436010</a:t>
            </a:r>
          </a:p>
          <a:p>
            <a:pPr algn="ctr"/>
            <a:endParaRPr lang="ru-RU" b="1" u="sng" dirty="0">
              <a:solidFill>
                <a:srgbClr val="0070C0"/>
              </a:solidFill>
            </a:endParaRPr>
          </a:p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Виртуальную выставку </a:t>
            </a:r>
            <a:r>
              <a:rPr lang="ru-RU" b="1" smtClean="0">
                <a:solidFill>
                  <a:srgbClr val="0070C0"/>
                </a:solidFill>
              </a:rPr>
              <a:t>подготовили:</a:t>
            </a:r>
          </a:p>
          <a:p>
            <a:pPr algn="ctr"/>
            <a:r>
              <a:rPr lang="ru-RU" b="1" smtClean="0">
                <a:solidFill>
                  <a:srgbClr val="0070C0"/>
                </a:solidFill>
              </a:rPr>
              <a:t> Пушкарева </a:t>
            </a:r>
            <a:r>
              <a:rPr lang="ru-RU" b="1" dirty="0" smtClean="0">
                <a:solidFill>
                  <a:srgbClr val="0070C0"/>
                </a:solidFill>
              </a:rPr>
              <a:t>О.В., Казарян Э.С.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endParaRPr lang="ru-RU" b="1" dirty="0">
              <a:solidFill>
                <a:srgbClr val="0070C0"/>
              </a:solidFill>
            </a:endParaRPr>
          </a:p>
          <a:p>
            <a:pPr algn="ctr"/>
            <a:endParaRPr lang="ru-RU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0970158"/>
      </p:ext>
    </p:extLst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126</TotalTime>
  <Words>1086</Words>
  <Application>Microsoft Office PowerPoint</Application>
  <PresentationFormat>Экран (4:3)</PresentationFormat>
  <Paragraphs>185</Paragraphs>
  <Slides>11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Изящная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Библиотека-сервер</cp:lastModifiedBy>
  <cp:revision>10</cp:revision>
  <dcterms:created xsi:type="dcterms:W3CDTF">2019-11-08T05:49:35Z</dcterms:created>
  <dcterms:modified xsi:type="dcterms:W3CDTF">2019-11-29T06:36:04Z</dcterms:modified>
</cp:coreProperties>
</file>