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3" r:id="rId3"/>
    <p:sldId id="311" r:id="rId4"/>
    <p:sldId id="258" r:id="rId5"/>
    <p:sldId id="314" r:id="rId6"/>
    <p:sldId id="310" r:id="rId7"/>
    <p:sldId id="267" r:id="rId8"/>
    <p:sldId id="268" r:id="rId9"/>
    <p:sldId id="309" r:id="rId10"/>
    <p:sldId id="271" r:id="rId11"/>
    <p:sldId id="265" r:id="rId12"/>
    <p:sldId id="273" r:id="rId13"/>
    <p:sldId id="308" r:id="rId14"/>
    <p:sldId id="280" r:id="rId15"/>
    <p:sldId id="281" r:id="rId16"/>
    <p:sldId id="307" r:id="rId17"/>
    <p:sldId id="287" r:id="rId18"/>
    <p:sldId id="286" r:id="rId19"/>
    <p:sldId id="304" r:id="rId20"/>
    <p:sldId id="312" r:id="rId21"/>
    <p:sldId id="313" r:id="rId22"/>
    <p:sldId id="306" r:id="rId23"/>
    <p:sldId id="296" r:id="rId24"/>
    <p:sldId id="315" r:id="rId25"/>
    <p:sldId id="294" r:id="rId26"/>
    <p:sldId id="300" r:id="rId27"/>
    <p:sldId id="305" r:id="rId28"/>
    <p:sldId id="298" r:id="rId29"/>
    <p:sldId id="316" r:id="rId30"/>
    <p:sldId id="262" r:id="rId31"/>
    <p:sldId id="317" r:id="rId32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79BCFF"/>
    <a:srgbClr val="0066CC"/>
    <a:srgbClr val="4F79FF"/>
    <a:srgbClr val="3366FF"/>
    <a:srgbClr val="5DAEFF"/>
    <a:srgbClr val="80008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62" autoAdjust="0"/>
    <p:restoredTop sz="99429" autoAdjust="0"/>
  </p:normalViewPr>
  <p:slideViewPr>
    <p:cSldViewPr>
      <p:cViewPr varScale="1">
        <p:scale>
          <a:sx n="116" d="100"/>
          <a:sy n="116" d="100"/>
        </p:scale>
        <p:origin x="-161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A099C-3A36-4968-8650-0035EF6AAA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72153860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A134D-7A01-47A6-B1A0-BD24711CF36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5475185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1E4E3-D544-4B97-89AF-A5BF65A8381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984696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310BD7-61DF-4DDC-B9D1-F252515909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5394627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6F7CD-00CB-4476-BF9B-57F2BBFC03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25400803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3C1A5-E89D-4D84-8DCA-A815908A34A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914092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ADA7B-5B4F-4795-A87D-75EED329386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48936021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2B62E-EC22-4E93-B741-CBB8D20235F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89270341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9C6DF-30E4-432B-BCA3-E723D649117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44891378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4FF4CD-363E-4EB3-A88C-A45FEC1976F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00177614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26A5F2-F696-4FBE-8358-C3E4EF0777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70060763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79BCFF"/>
            </a:gs>
            <a:gs pos="52000">
              <a:srgbClr val="FFFFFF"/>
            </a:gs>
            <a:gs pos="100000">
              <a:srgbClr val="FFFF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1891A06-C357-4107-97B6-444BDD1791D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https://static.wixstatic.com/media/d9910c_e45c6fdf74c846c7846ea511f015133b~mv2_d_3219_3219_s_4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1291977"/>
            <a:ext cx="6400799" cy="5591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04813" y="107950"/>
            <a:ext cx="8458200" cy="1165225"/>
          </a:xfrm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FF9900"/>
                </a:solidFill>
              </a:rPr>
              <a:t>Путешествие по </a:t>
            </a:r>
            <a:br>
              <a:rPr lang="ru-RU" altLang="ru-RU" b="1" smtClean="0">
                <a:solidFill>
                  <a:srgbClr val="FF9900"/>
                </a:solidFill>
              </a:rPr>
            </a:br>
            <a:r>
              <a:rPr lang="ru-RU" altLang="ru-RU" b="1" smtClean="0">
                <a:solidFill>
                  <a:srgbClr val="FF9900"/>
                </a:solidFill>
              </a:rPr>
              <a:t>Золотому кольцу России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2057400"/>
            <a:ext cx="426720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5" name="Прямоугольник 1"/>
          <p:cNvSpPr>
            <a:spLocks noChangeArrowheads="1"/>
          </p:cNvSpPr>
          <p:nvPr/>
        </p:nvSpPr>
        <p:spPr bwMode="auto">
          <a:xfrm>
            <a:off x="0" y="33338"/>
            <a:ext cx="9067800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/>
              <a:t>Золото́е кольцо́ Росси́и </a:t>
            </a:r>
            <a:r>
              <a:rPr lang="ru-RU" altLang="ru-RU" sz="2400"/>
              <a:t>— семейство туристических маршрутов, проходящих по древним русским городам, в которых сохранились уникальные памятники истории и культуры России, центрам народных ремёсел. Количество и состав городов в конкретном маршруте может быть разным. </a:t>
            </a:r>
          </a:p>
        </p:txBody>
      </p:sp>
      <p:sp>
        <p:nvSpPr>
          <p:cNvPr id="3076" name="Прямоугольник 2"/>
          <p:cNvSpPr>
            <a:spLocks noChangeArrowheads="1"/>
          </p:cNvSpPr>
          <p:nvPr/>
        </p:nvSpPr>
        <p:spPr bwMode="auto">
          <a:xfrm>
            <a:off x="4343400" y="2249488"/>
            <a:ext cx="4724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i="1"/>
              <a:t>В </a:t>
            </a:r>
            <a:r>
              <a:rPr lang="ru-RU" altLang="ru-RU" b="1" i="1"/>
              <a:t>Золотое кольцо</a:t>
            </a:r>
            <a:r>
              <a:rPr lang="ru-RU" altLang="ru-RU" i="1"/>
              <a:t> входят восемь основных городов — Сергиев Посад, Переславль-Залесский, Ростов, Ярославль, Кострома, Иваново, </a:t>
            </a:r>
          </a:p>
          <a:p>
            <a:pPr eaLnBrk="1" hangingPunct="1"/>
            <a:r>
              <a:rPr lang="ru-RU" altLang="ru-RU" i="1"/>
              <a:t>Суздаль и Владимир.</a:t>
            </a:r>
            <a:r>
              <a:rPr lang="ru-RU" altLang="ru-RU"/>
              <a:t> </a:t>
            </a:r>
          </a:p>
          <a:p>
            <a:pPr eaLnBrk="1" hangingPunct="1"/>
            <a:r>
              <a:rPr lang="ru-RU" altLang="ru-RU"/>
              <a:t>Остальной список (Александров, Боголюбово, Гороховец, Гусь-Хрустальный, Калязин, Кидекша, Москва, Муром, Мышкин, Палех, Плёс, Рыбинск, Тутаев, Углич, Юрьев-Польский, Шуя и др.) является дискуссионным.</a:t>
            </a:r>
          </a:p>
          <a:p>
            <a:pPr eaLnBrk="1" hangingPunct="1"/>
            <a:r>
              <a:rPr lang="ru-RU" altLang="ru-RU"/>
              <a:t>Автор термина — литератор Юрий Бычков, создавший в 1967 году серию одноимённых очерков для газеты «Советская Культура» (по другим источникам — «Советская Россия»).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209800" y="76200"/>
            <a:ext cx="4724400" cy="762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sz="4000" b="1" kern="0" dirty="0" smtClean="0">
                <a:solidFill>
                  <a:srgbClr val="800080"/>
                </a:solidFill>
              </a:rPr>
              <a:t>Сергиев Посад</a:t>
            </a:r>
          </a:p>
        </p:txBody>
      </p:sp>
      <p:sp>
        <p:nvSpPr>
          <p:cNvPr id="4099" name="Прямоугольник 3"/>
          <p:cNvSpPr>
            <a:spLocks noChangeArrowheads="1"/>
          </p:cNvSpPr>
          <p:nvPr/>
        </p:nvSpPr>
        <p:spPr bwMode="auto">
          <a:xfrm>
            <a:off x="303213" y="5380038"/>
            <a:ext cx="842486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u="sng"/>
              <a:t>Сергиев Посад </a:t>
            </a:r>
            <a:r>
              <a:rPr lang="ru-RU" altLang="ru-RU" sz="1800" b="1"/>
              <a:t>— город в Московской области. Административный центр Сергиево-Посадского района. В городе находится архитектурный памятник культуры и искусства, занесённый в Список Всемирного культурного наследия ЮНЕСКО — Троице-Сергиева Лавра. Включён в состав Золотого кольца России.</a:t>
            </a:r>
          </a:p>
        </p:txBody>
      </p:sp>
      <p:pic>
        <p:nvPicPr>
          <p:cNvPr id="5" name="Picture 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6"/>
          <a:stretch/>
        </p:blipFill>
        <p:spPr bwMode="auto">
          <a:xfrm>
            <a:off x="838200" y="838200"/>
            <a:ext cx="7696489" cy="4491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114800"/>
            <a:ext cx="4419600" cy="2430463"/>
          </a:xfrm>
          <a:noFill/>
          <a:ln>
            <a:solidFill>
              <a:schemeClr val="accent2"/>
            </a:solidFill>
            <a:miter lim="800000"/>
            <a:headEnd/>
            <a:tailEnd/>
          </a:ln>
        </p:spPr>
      </p:pic>
      <p:pic>
        <p:nvPicPr>
          <p:cNvPr id="512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143000"/>
            <a:ext cx="192722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228600" y="35814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533400" y="4572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sp>
        <p:nvSpPr>
          <p:cNvPr id="5126" name="Rectangle 9"/>
          <p:cNvSpPr>
            <a:spLocks noChangeArrowheads="1"/>
          </p:cNvSpPr>
          <p:nvPr/>
        </p:nvSpPr>
        <p:spPr bwMode="auto">
          <a:xfrm>
            <a:off x="5257800" y="5715000"/>
            <a:ext cx="3581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>
                <a:solidFill>
                  <a:schemeClr val="tx2"/>
                </a:solidFill>
              </a:rPr>
              <a:t>Сергий Радонежский основал Троице-Сергиеву лавру</a:t>
            </a:r>
          </a:p>
        </p:txBody>
      </p:sp>
      <p:pic>
        <p:nvPicPr>
          <p:cNvPr id="512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533400"/>
            <a:ext cx="306705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Объект 2"/>
          <p:cNvSpPr>
            <a:spLocks noGrp="1"/>
          </p:cNvSpPr>
          <p:nvPr>
            <p:ph idx="1"/>
          </p:nvPr>
        </p:nvSpPr>
        <p:spPr>
          <a:xfrm>
            <a:off x="33338" y="76200"/>
            <a:ext cx="9110662" cy="213360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ru-RU" altLang="ru-RU" b="1" smtClean="0"/>
              <a:t>Троице-Сергиева лавра</a:t>
            </a:r>
          </a:p>
          <a:p>
            <a:pPr marL="0" indent="0" algn="ctr">
              <a:buFontTx/>
              <a:buNone/>
            </a:pPr>
            <a:r>
              <a:rPr lang="ru-RU" altLang="ru-RU" sz="2400" smtClean="0"/>
              <a:t>Многочисленные архитектурные сооружения Троице-Сергиевой Лавры выстроены лучшими зодчими страны в XV—XIX вв. Ансамбль монастыря включает более 50 зданий различного назначения.</a:t>
            </a:r>
          </a:p>
          <a:p>
            <a:pPr marL="0" indent="0">
              <a:buFontTx/>
              <a:buNone/>
            </a:pPr>
            <a:endParaRPr lang="ru-RU" altLang="ru-RU" smtClean="0"/>
          </a:p>
        </p:txBody>
      </p:sp>
      <p:pic>
        <p:nvPicPr>
          <p:cNvPr id="44034" name="Picture 2" descr="http://www.stsl.ru/news/2013-04/58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60"/>
          <a:stretch/>
        </p:blipFill>
        <p:spPr bwMode="auto">
          <a:xfrm>
            <a:off x="152400" y="2199310"/>
            <a:ext cx="8881062" cy="46502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 txBox="1">
            <a:spLocks noChangeArrowheads="1"/>
          </p:cNvSpPr>
          <p:nvPr/>
        </p:nvSpPr>
        <p:spPr>
          <a:xfrm>
            <a:off x="1016000" y="7938"/>
            <a:ext cx="7162800" cy="914400"/>
          </a:xfrm>
          <a:prstGeom prst="rect">
            <a:avLst/>
          </a:prstGeom>
          <a:noFill/>
          <a:ln/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b="1" kern="0" smtClean="0">
                <a:solidFill>
                  <a:srgbClr val="800080"/>
                </a:solidFill>
              </a:rPr>
              <a:t>Переславль-Залесский</a:t>
            </a:r>
            <a:endParaRPr lang="ru-RU" altLang="ru-RU" b="1" kern="0" dirty="0" smtClean="0">
              <a:solidFill>
                <a:srgbClr val="800080"/>
              </a:solidFill>
            </a:endParaRPr>
          </a:p>
        </p:txBody>
      </p:sp>
      <p:pic>
        <p:nvPicPr>
          <p:cNvPr id="3" name="Содержимое 3" descr="Переславль-Залесски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453" y="762000"/>
            <a:ext cx="6659226" cy="48175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-17463" y="5657850"/>
            <a:ext cx="91440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          </a:t>
            </a:r>
            <a:r>
              <a:rPr lang="ru-RU" altLang="ru-RU" sz="1800" b="1" u="sng"/>
              <a:t>Переславль-Залесский</a:t>
            </a:r>
            <a:r>
              <a:rPr lang="ru-RU" altLang="ru-RU" sz="1800" b="1"/>
              <a:t> — город в Ярославской области,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расположен в 140 километрах от Москвы, на берегу Плещеева озера, в месте впадения в него реки Трубеж. 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930650"/>
            <a:ext cx="3733800" cy="2508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228600" y="3276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8196" name="Rectangle 11"/>
          <p:cNvSpPr>
            <a:spLocks noChangeArrowheads="1"/>
          </p:cNvSpPr>
          <p:nvPr/>
        </p:nvSpPr>
        <p:spPr bwMode="auto">
          <a:xfrm>
            <a:off x="304800" y="12954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pic>
        <p:nvPicPr>
          <p:cNvPr id="819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295400"/>
            <a:ext cx="182880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8" name="Rectangle 13"/>
          <p:cNvSpPr>
            <a:spLocks noChangeArrowheads="1"/>
          </p:cNvSpPr>
          <p:nvPr/>
        </p:nvSpPr>
        <p:spPr bwMode="auto">
          <a:xfrm>
            <a:off x="4292600" y="4267200"/>
            <a:ext cx="4800600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000000"/>
                </a:solidFill>
              </a:rPr>
              <a:t>Город Переяславль - как перенявший славу. Был основан князем Юрием Долгоруковым в 1152 году в аккурат пересечения торговых путей. В 15 веке город Переяславль был переименован в Переяславль Залесский и перевод города приобрел новый смысл как – «перенявший славу за лесом».</a:t>
            </a:r>
          </a:p>
        </p:txBody>
      </p:sp>
      <p:pic>
        <p:nvPicPr>
          <p:cNvPr id="8199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0" y="112713"/>
            <a:ext cx="4495800" cy="38258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7" name="Picture 7" descr="https://gkd.ru/assets/i/ai/4/0/6/i/26954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818" y="8467"/>
            <a:ext cx="7307199" cy="48881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9219" name="Прямоугольник 1"/>
          <p:cNvSpPr>
            <a:spLocks noChangeArrowheads="1"/>
          </p:cNvSpPr>
          <p:nvPr/>
        </p:nvSpPr>
        <p:spPr bwMode="auto">
          <a:xfrm>
            <a:off x="133350" y="5105400"/>
            <a:ext cx="8839200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/>
              <a:t>Спасо-Преображенский собор </a:t>
            </a:r>
            <a:r>
              <a:rPr lang="ru-RU" altLang="ru-RU" sz="2000"/>
              <a:t>—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единственный из пяти первых белокаменных храмов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Северо-Восточной Руси, дошедший до нас почти в полной сохранности.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В соборе были крещены многие переславские князья, в том числе, вероятно, Александр Невский, родившийся в Переславле в 1220.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>
          <a:xfrm>
            <a:off x="1981200" y="0"/>
            <a:ext cx="5257800" cy="914400"/>
          </a:xfrm>
          <a:noFill/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800080"/>
                </a:solidFill>
              </a:rPr>
              <a:t>Ростов Великий</a:t>
            </a:r>
          </a:p>
        </p:txBody>
      </p:sp>
      <p:pic>
        <p:nvPicPr>
          <p:cNvPr id="5" name="Содержимое 3" descr="Ростов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838200"/>
            <a:ext cx="8123790" cy="4038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10244" name="Прямоугольник 5"/>
          <p:cNvSpPr>
            <a:spLocks noChangeArrowheads="1"/>
          </p:cNvSpPr>
          <p:nvPr/>
        </p:nvSpPr>
        <p:spPr bwMode="auto">
          <a:xfrm>
            <a:off x="0" y="548640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          </a:t>
            </a:r>
            <a:r>
              <a:rPr lang="ru-RU" altLang="ru-RU" sz="1800" b="1" u="sng"/>
              <a:t>Ростов</a:t>
            </a:r>
            <a:r>
              <a:rPr lang="ru-RU" altLang="ru-RU" sz="1800" b="1"/>
              <a:t>, также </a:t>
            </a:r>
            <a:r>
              <a:rPr lang="ru-RU" altLang="ru-RU" sz="1800" b="1" u="sng"/>
              <a:t>Ростов Великий</a:t>
            </a:r>
            <a:r>
              <a:rPr lang="ru-RU" altLang="ru-RU" sz="1800" b="1"/>
              <a:t>, — город  в Российской Федерации, районный центр Ярославской области. Расположен на берегу озера Неро. Один из древнейших городов России. С начала XII века именовался Ростов Великий. Туристический центр маршрута «Золотое кольцо России».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ChangeArrowheads="1"/>
          </p:cNvSpPr>
          <p:nvPr/>
        </p:nvSpPr>
        <p:spPr bwMode="auto">
          <a:xfrm>
            <a:off x="533400" y="3276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11267" name="Rectangle 5"/>
          <p:cNvSpPr>
            <a:spLocks noChangeArrowheads="1"/>
          </p:cNvSpPr>
          <p:nvPr/>
        </p:nvSpPr>
        <p:spPr bwMode="auto">
          <a:xfrm>
            <a:off x="685800" y="12192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pic>
        <p:nvPicPr>
          <p:cNvPr id="11268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886200"/>
            <a:ext cx="3810000" cy="258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219200"/>
            <a:ext cx="1887538" cy="249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8138" y="304800"/>
            <a:ext cx="2949575" cy="62484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76200"/>
            <a:ext cx="8229600" cy="639763"/>
          </a:xfrm>
        </p:spPr>
        <p:txBody>
          <a:bodyPr/>
          <a:lstStyle/>
          <a:p>
            <a:pPr eaLnBrk="1" hangingPunct="1"/>
            <a:r>
              <a:rPr lang="ru-RU" altLang="ru-RU" sz="3600" smtClean="0"/>
              <a:t>Ростовский кремль</a:t>
            </a:r>
          </a:p>
        </p:txBody>
      </p:sp>
      <p:sp>
        <p:nvSpPr>
          <p:cNvPr id="12291" name="Прямоугольник 2"/>
          <p:cNvSpPr>
            <a:spLocks noChangeArrowheads="1"/>
          </p:cNvSpPr>
          <p:nvPr/>
        </p:nvSpPr>
        <p:spPr bwMode="auto">
          <a:xfrm>
            <a:off x="76200" y="895350"/>
            <a:ext cx="40386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Классикой не только русского, но и мирового искусства стали архитектурные памятники Ростова, в частности постройки бывшего Архиерейского дома XVII в. — Ростовский кремль. Большую ценность представляет каменная и деревянная застройка города XVIII—XX вв. Достоянием мировой культуры являются Ростовские звоны — уникальный набор музыкальных произведений XVII—XIX вв., неотделимый от замечательного музыкального инструмента — знаменитой Ростовской звонницы. Каждый из её 13 колоколов, от самого большого, весом 2 тысячи пудов (32 тонны), до самого малого, имеет своё особое звучание.</a:t>
            </a:r>
          </a:p>
        </p:txBody>
      </p: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9088" y="3429000"/>
            <a:ext cx="4800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9" descr="https://selfie.cards/61074/res/originals/646065/350dc3230086f08fd0a2de62ff5167f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747"/>
          <a:stretch/>
        </p:blipFill>
        <p:spPr bwMode="auto">
          <a:xfrm>
            <a:off x="4210749" y="762000"/>
            <a:ext cx="4718759" cy="24526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6" t="18309" r="12161" b="9850"/>
          <a:stretch>
            <a:fillRect/>
          </a:stretch>
        </p:blipFill>
        <p:spPr bwMode="auto">
          <a:xfrm>
            <a:off x="304800" y="3581400"/>
            <a:ext cx="4597400" cy="30559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12" name="Rectangle 8"/>
          <p:cNvSpPr>
            <a:spLocks noChangeArrowheads="1"/>
          </p:cNvSpPr>
          <p:nvPr/>
        </p:nvSpPr>
        <p:spPr bwMode="auto">
          <a:xfrm>
            <a:off x="7938" y="17463"/>
            <a:ext cx="4945062" cy="668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>
                <a:solidFill>
                  <a:schemeClr val="tx2"/>
                </a:solidFill>
                <a:latin typeface="Arial" charset="0"/>
              </a:defRPr>
            </a:lvl1pPr>
            <a:lvl2pPr>
              <a:defRPr sz="4400">
                <a:solidFill>
                  <a:schemeClr val="tx2"/>
                </a:solidFill>
                <a:latin typeface="Arial" charset="0"/>
              </a:defRPr>
            </a:lvl2pPr>
            <a:lvl3pPr>
              <a:defRPr sz="4400">
                <a:solidFill>
                  <a:schemeClr val="tx2"/>
                </a:solidFill>
                <a:latin typeface="Arial" charset="0"/>
              </a:defRPr>
            </a:lvl3pPr>
            <a:lvl4pPr>
              <a:defRPr sz="4400">
                <a:solidFill>
                  <a:schemeClr val="tx2"/>
                </a:solidFill>
                <a:latin typeface="Arial" charset="0"/>
              </a:defRPr>
            </a:lvl4pPr>
            <a:lvl5pPr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ru-RU" altLang="ru-RU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Ростовская   финифть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581400"/>
            <a:ext cx="2971800" cy="2971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28600"/>
            <a:ext cx="3505200" cy="32416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8" name="Прямоугольник 1"/>
          <p:cNvSpPr>
            <a:spLocks noChangeArrowheads="1"/>
          </p:cNvSpPr>
          <p:nvPr/>
        </p:nvSpPr>
        <p:spPr bwMode="auto">
          <a:xfrm>
            <a:off x="195263" y="792163"/>
            <a:ext cx="4572000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Фини́фть </a:t>
            </a:r>
            <a:r>
              <a:rPr lang="ru-RU" altLang="ru-RU" sz="1800"/>
              <a:t>— это изготовление художественных произведений с помощью стекловидного порошка, эмали, на металлической подложке, вид прикладного искусства. Стеклянное покрытие является долговечным и не выцветает со временем, изделия из финифти отличаются особой яркостью и чистотой красок.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0"/>
            <a:ext cx="5410200" cy="914400"/>
          </a:xfrm>
          <a:noFill/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800080"/>
                </a:solidFill>
              </a:rPr>
              <a:t>Ярославль</a:t>
            </a:r>
          </a:p>
        </p:txBody>
      </p:sp>
      <p:pic>
        <p:nvPicPr>
          <p:cNvPr id="5" name="Содержимое 3" descr="ярославль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80165" y="913030"/>
            <a:ext cx="5983670" cy="3913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14340" name="Прямоугольник 5"/>
          <p:cNvSpPr>
            <a:spLocks noChangeArrowheads="1"/>
          </p:cNvSpPr>
          <p:nvPr/>
        </p:nvSpPr>
        <p:spPr bwMode="auto">
          <a:xfrm>
            <a:off x="0" y="495300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u="sng"/>
              <a:t>Ярославль</a:t>
            </a:r>
            <a:r>
              <a:rPr lang="ru-RU" altLang="ru-RU" sz="1800" b="1"/>
              <a:t> — один из старейших русских городов, основанный в XI веке и достигший своего расцвета в XVII веке. Исторический центр города, расположенный у слияния рек Волги и Которосли, является объектом Всемирного наследия ЮНЕСКО. Ярославль традиционно считается одним из основных объектов Золотого кольца России. В Ярославле действуют также речной порт и аэропорт.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457200"/>
            <a:ext cx="1819275" cy="305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28600" y="3276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381000" y="3048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pic>
        <p:nvPicPr>
          <p:cNvPr id="1536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962400"/>
            <a:ext cx="3651250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6" name="Rectangle 12"/>
          <p:cNvSpPr>
            <a:spLocks noChangeArrowheads="1"/>
          </p:cNvSpPr>
          <p:nvPr/>
        </p:nvSpPr>
        <p:spPr bwMode="auto">
          <a:xfrm>
            <a:off x="4719638" y="3810000"/>
            <a:ext cx="4038600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Город был заложен князем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Ярославом Мудрым</a:t>
            </a:r>
          </a:p>
        </p:txBody>
      </p:sp>
      <p:pic>
        <p:nvPicPr>
          <p:cNvPr id="15367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688" y="287338"/>
            <a:ext cx="4506912" cy="329406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 descr="https://avatars.mds.yandex.net/get-pdb/368827/8d4bdf85-9ec6-46a8-90bd-37d00dcf6b4d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8263"/>
            <a:ext cx="8031163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Прямоугольник 1"/>
          <p:cNvSpPr>
            <a:spLocks noChangeArrowheads="1"/>
          </p:cNvSpPr>
          <p:nvPr/>
        </p:nvSpPr>
        <p:spPr bwMode="auto">
          <a:xfrm>
            <a:off x="0" y="5386388"/>
            <a:ext cx="91440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Древнейшим сооружением на территории города является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/>
              <a:t>Спасо-Преображенский собор</a:t>
            </a:r>
            <a:r>
              <a:rPr lang="ru-RU" altLang="ru-RU" sz="2000"/>
              <a:t> Спасского монастыря, возведённый в 1506—1516 годах на фундаментах первоначальной постройки 1216—1224 годов. В XVI веке монастырь впервые обносится каменной оградой.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1905000" y="0"/>
            <a:ext cx="5410200" cy="1143000"/>
          </a:xfrm>
          <a:noFill/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800080"/>
                </a:solidFill>
              </a:rPr>
              <a:t>Кострома</a:t>
            </a:r>
          </a:p>
        </p:txBody>
      </p:sp>
      <p:pic>
        <p:nvPicPr>
          <p:cNvPr id="5" name="Содержимое 3" descr="Костром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3470" y="990600"/>
            <a:ext cx="7859389" cy="4114800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412" name="Прямоугольник 5"/>
          <p:cNvSpPr>
            <a:spLocks noChangeArrowheads="1"/>
          </p:cNvSpPr>
          <p:nvPr/>
        </p:nvSpPr>
        <p:spPr bwMode="auto">
          <a:xfrm>
            <a:off x="42863" y="5183188"/>
            <a:ext cx="91011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     </a:t>
            </a:r>
            <a:r>
              <a:rPr lang="ru-RU" altLang="ru-RU" sz="1800" b="1" u="sng"/>
              <a:t>Кострома</a:t>
            </a:r>
            <a:r>
              <a:rPr lang="ru-RU" altLang="ru-RU" sz="1800" b="1"/>
              <a:t> — город в России на реке Волге, крупный речной порт. Население — 276 090 чел. Расположен в 344 км от Москвы. Кострома основана в XII веке, а в XIII веке стала центром удельного княжества.</a:t>
            </a:r>
          </a:p>
        </p:txBody>
      </p:sp>
      <p:sp>
        <p:nvSpPr>
          <p:cNvPr id="17413" name="Прямоугольник 6"/>
          <p:cNvSpPr>
            <a:spLocks noChangeArrowheads="1"/>
          </p:cNvSpPr>
          <p:nvPr/>
        </p:nvSpPr>
        <p:spPr bwMode="auto">
          <a:xfrm>
            <a:off x="42863" y="6122988"/>
            <a:ext cx="9067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Город входит в список поселений, имеющих официальный статус «исторических», и традиционно включается в «Золотое кольцо России».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ChangeArrowheads="1"/>
          </p:cNvSpPr>
          <p:nvPr/>
        </p:nvSpPr>
        <p:spPr bwMode="auto">
          <a:xfrm>
            <a:off x="228600" y="3276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381000" y="9906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6324600" y="4114800"/>
            <a:ext cx="2057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.</a:t>
            </a:r>
          </a:p>
        </p:txBody>
      </p:sp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4648200" y="5181600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.</a:t>
            </a:r>
          </a:p>
        </p:txBody>
      </p:sp>
      <p:pic>
        <p:nvPicPr>
          <p:cNvPr id="1843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10000"/>
            <a:ext cx="4038600" cy="269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990600"/>
            <a:ext cx="1960563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800" y="457200"/>
            <a:ext cx="3733800" cy="41910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41" name="Rectangle 15"/>
          <p:cNvSpPr>
            <a:spLocks noChangeArrowheads="1"/>
          </p:cNvSpPr>
          <p:nvPr/>
        </p:nvSpPr>
        <p:spPr bwMode="auto">
          <a:xfrm>
            <a:off x="4686300" y="4810125"/>
            <a:ext cx="43434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/>
              <a:t>Памятник основателю города, великому князю Юрию Долгорукому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Picture 7" descr="https://img.tourister.ru/files/1/8/0/3/7/3/9/6/clones/870_608_fixedwid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76200"/>
            <a:ext cx="6381750" cy="4459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Прямоугольник 1"/>
          <p:cNvSpPr>
            <a:spLocks noChangeArrowheads="1"/>
          </p:cNvSpPr>
          <p:nvPr/>
        </p:nvSpPr>
        <p:spPr bwMode="auto">
          <a:xfrm>
            <a:off x="76200" y="4800600"/>
            <a:ext cx="89916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Ключевым историческим памятником Костромы считается </a:t>
            </a:r>
            <a:r>
              <a:rPr lang="ru-RU" altLang="ru-RU" sz="2000" b="1"/>
              <a:t>Ипатьевский монастырь</a:t>
            </a:r>
            <a:r>
              <a:rPr lang="ru-RU" altLang="ru-RU" sz="2000"/>
              <a:t>. Впервые упоминается в летописи в 1432 году, но основан был значительно раньше — в 1330-х годах.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Происхождение названия имеет несколько вариантов, вот несколько: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от языческого божества древних славян;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/>
              <a:t>от огромных костров, которые жгли сплавщики леса.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://uslide.ru/images/17/23669/960/img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>
          <a:xfrm>
            <a:off x="1905000" y="76200"/>
            <a:ext cx="5410200" cy="533400"/>
          </a:xfrm>
          <a:solidFill>
            <a:schemeClr val="accent3"/>
          </a:solidFill>
        </p:spPr>
        <p:txBody>
          <a:bodyPr/>
          <a:lstStyle/>
          <a:p>
            <a:pPr eaLnBrk="1" hangingPunct="1">
              <a:defRPr/>
            </a:pPr>
            <a:r>
              <a:rPr lang="ru-RU" altLang="ru-RU" b="1" dirty="0" smtClean="0">
                <a:solidFill>
                  <a:srgbClr val="800080"/>
                </a:solidFill>
              </a:rPr>
              <a:t>Иваново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ds04.infourok.ru/uploads/ex/0c72/00059e39-805aa2aa/img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0" t="31606" r="47798" b="24815"/>
          <a:stretch>
            <a:fillRect/>
          </a:stretch>
        </p:blipFill>
        <p:spPr bwMode="auto">
          <a:xfrm>
            <a:off x="71438" y="3868738"/>
            <a:ext cx="4359275" cy="288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4" descr="https://ds04.infourok.ru/uploads/ex/0c72/00059e39-805aa2aa/img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28" t="28148" r="2242" b="4938"/>
          <a:stretch>
            <a:fillRect/>
          </a:stretch>
        </p:blipFill>
        <p:spPr bwMode="auto">
          <a:xfrm>
            <a:off x="1219200" y="228600"/>
            <a:ext cx="2063750" cy="278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2"/>
          <p:cNvSpPr>
            <a:spLocks noChangeArrowheads="1"/>
          </p:cNvSpPr>
          <p:nvPr/>
        </p:nvSpPr>
        <p:spPr bwMode="auto">
          <a:xfrm>
            <a:off x="33338" y="3259138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33338" y="152400"/>
            <a:ext cx="1328737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pic>
        <p:nvPicPr>
          <p:cNvPr id="41990" name="Picture 6" descr="https://avatars.mds.yandex.net/get-pdb/215709/e3825897-6f9d-4441-96b6-f93a96b55c71/s1200?webp=fals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1" t="1729" r="2148" b="13333"/>
          <a:stretch/>
        </p:blipFill>
        <p:spPr bwMode="auto">
          <a:xfrm>
            <a:off x="4580467" y="456406"/>
            <a:ext cx="4572000" cy="58250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arhivurokov.ru/kopilka/uploads/user_file_5505a74dc9cef/img_user_file_5505a74dc9cef_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90" r="13472"/>
          <a:stretch/>
        </p:blipFill>
        <p:spPr bwMode="auto">
          <a:xfrm>
            <a:off x="685799" y="737569"/>
            <a:ext cx="7879277" cy="609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Прямоугольник 1"/>
          <p:cNvSpPr>
            <a:spLocks noChangeArrowheads="1"/>
          </p:cNvSpPr>
          <p:nvPr/>
        </p:nvSpPr>
        <p:spPr bwMode="auto">
          <a:xfrm>
            <a:off x="0" y="76200"/>
            <a:ext cx="9144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b="1"/>
              <a:t>Знаменит своими предприятиями легкой промышленности (ткацкими и швейными), а также невестами, которые по большей части там и трудятся.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 noChangeArrowheads="1"/>
          </p:cNvSpPr>
          <p:nvPr>
            <p:ph type="title"/>
          </p:nvPr>
        </p:nvSpPr>
        <p:spPr>
          <a:xfrm>
            <a:off x="3079750" y="0"/>
            <a:ext cx="3200400" cy="1066800"/>
          </a:xfrm>
          <a:noFill/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800080"/>
                </a:solidFill>
              </a:rPr>
              <a:t>Суздаль</a:t>
            </a:r>
          </a:p>
        </p:txBody>
      </p:sp>
      <p:sp>
        <p:nvSpPr>
          <p:cNvPr id="23555" name="Прямоугольник 5"/>
          <p:cNvSpPr>
            <a:spLocks noChangeArrowheads="1"/>
          </p:cNvSpPr>
          <p:nvPr/>
        </p:nvSpPr>
        <p:spPr bwMode="auto">
          <a:xfrm>
            <a:off x="0" y="5181600"/>
            <a:ext cx="91440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 u="sng"/>
              <a:t>Суздаль </a:t>
            </a:r>
            <a:r>
              <a:rPr lang="ru-RU" altLang="ru-RU" sz="1800" b="1"/>
              <a:t>— город в России, административный центр Суздальского района Владимирской области. Расположен на реке Каменке, притоке реки Нерли, в 26 км к северу от Владимира. Суздаль — город-заповедник, входит в Золотое кольцо России. Награждён орденом «Знак Почёта» за сохранение культурного наследия и развитие туризма. </a:t>
            </a:r>
            <a:endParaRPr lang="ru-RU" altLang="ru-RU" sz="1800"/>
          </a:p>
        </p:txBody>
      </p:sp>
      <p:pic>
        <p:nvPicPr>
          <p:cNvPr id="23558" name="Picture 6" descr="http://img-9.photosight.ru/20a/6659458_xlarg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47" b="6026"/>
          <a:stretch/>
        </p:blipFill>
        <p:spPr bwMode="auto">
          <a:xfrm>
            <a:off x="803564" y="1007533"/>
            <a:ext cx="7536872" cy="38438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228600" y="3276600"/>
            <a:ext cx="1600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304800" y="8382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5105400" y="4343400"/>
            <a:ext cx="3505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Центр Суздаля</a:t>
            </a:r>
          </a:p>
        </p:txBody>
      </p:sp>
      <p:pic>
        <p:nvPicPr>
          <p:cNvPr id="24581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0"/>
            <a:ext cx="4114800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066800"/>
            <a:ext cx="1919288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3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33400"/>
            <a:ext cx="4876800" cy="3705225"/>
          </a:xfrm>
          <a:prstGeom prst="rect">
            <a:avLst/>
          </a:prstGeom>
          <a:noFill/>
          <a:ln w="9525">
            <a:solidFill>
              <a:srgbClr val="0066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http://landmarks.ru/wp-content/uploads/2016/05/bg-img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20" b="13687"/>
          <a:stretch>
            <a:fillRect/>
          </a:stretch>
        </p:blipFill>
        <p:spPr bwMode="auto">
          <a:xfrm>
            <a:off x="111125" y="152400"/>
            <a:ext cx="889952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Прямоугольник 3"/>
          <p:cNvSpPr>
            <a:spLocks noChangeArrowheads="1"/>
          </p:cNvSpPr>
          <p:nvPr/>
        </p:nvSpPr>
        <p:spPr bwMode="auto">
          <a:xfrm>
            <a:off x="217488" y="4114800"/>
            <a:ext cx="8686800" cy="258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/>
              <a:t>Суздальский кремль</a:t>
            </a:r>
            <a:r>
              <a:rPr lang="ru-RU" altLang="ru-RU" sz="1800"/>
              <a:t> — древнейшая часть города, ядро Суздаля, археологически существующее с X века, а по летописям — 1024 г. Расположен Кремль в излучине реки Каменка, в южной части города. Кремль сохранил земляные валы и рвы древней крепости, несколько церквей и ансамбль архирейского двора с древним Рождественским собором.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Архитектурный ансамбль кремля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Собор Рождества Богородицы (1222—1225)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Архиерейские палаты (XV—XVIII вв)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/>
              <a:t>Никольская церковь (1766)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28600"/>
            <a:ext cx="6096000" cy="38115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743200"/>
            <a:ext cx="5715000" cy="38369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8" name="Rectangle 8"/>
          <p:cNvSpPr>
            <a:spLocks noChangeArrowheads="1"/>
          </p:cNvSpPr>
          <p:nvPr/>
        </p:nvSpPr>
        <p:spPr bwMode="auto">
          <a:xfrm>
            <a:off x="6172200" y="4267200"/>
            <a:ext cx="251460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Амбары на сваях XVII в. в музее деревянного зодчества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title"/>
          </p:nvPr>
        </p:nvSpPr>
        <p:spPr>
          <a:xfrm>
            <a:off x="3124200" y="0"/>
            <a:ext cx="3200400" cy="1066800"/>
          </a:xfrm>
          <a:noFill/>
        </p:spPr>
        <p:txBody>
          <a:bodyPr/>
          <a:lstStyle/>
          <a:p>
            <a:pPr eaLnBrk="1" hangingPunct="1"/>
            <a:r>
              <a:rPr lang="ru-RU" altLang="ru-RU" b="1" smtClean="0">
                <a:solidFill>
                  <a:srgbClr val="800080"/>
                </a:solidFill>
              </a:rPr>
              <a:t>Владимир</a:t>
            </a:r>
          </a:p>
        </p:txBody>
      </p:sp>
      <p:sp>
        <p:nvSpPr>
          <p:cNvPr id="27651" name="Rectangle 5"/>
          <p:cNvSpPr>
            <a:spLocks noChangeArrowheads="1"/>
          </p:cNvSpPr>
          <p:nvPr/>
        </p:nvSpPr>
        <p:spPr bwMode="auto">
          <a:xfrm>
            <a:off x="4572000" y="5257800"/>
            <a:ext cx="4267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/>
              <a:t>. </a:t>
            </a:r>
          </a:p>
        </p:txBody>
      </p:sp>
      <p:sp>
        <p:nvSpPr>
          <p:cNvPr id="11" name="Объект 2"/>
          <p:cNvSpPr>
            <a:spLocks noGrp="1"/>
          </p:cNvSpPr>
          <p:nvPr>
            <p:ph idx="1"/>
          </p:nvPr>
        </p:nvSpPr>
        <p:spPr>
          <a:xfrm>
            <a:off x="-17463" y="5516563"/>
            <a:ext cx="9144001" cy="121920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sz="1800" b="1" i="1" u="sng" dirty="0" smtClean="0">
                <a:latin typeface="+mj-lt"/>
              </a:rPr>
              <a:t>Владимир</a:t>
            </a:r>
            <a:r>
              <a:rPr lang="ru-RU" sz="1800" b="1" dirty="0" smtClean="0">
                <a:latin typeface="+mj-lt"/>
              </a:rPr>
              <a:t> — город в России. Древняя столица Северо-Восточной Руси. Один из крупнейших туристических центров европейской части России. Входит в Золотое кольцо России. Расположен преимущественно на левом берегу реки </a:t>
            </a:r>
            <a:r>
              <a:rPr lang="ru-RU" sz="1800" b="1" dirty="0" err="1" smtClean="0">
                <a:latin typeface="+mj-lt"/>
              </a:rPr>
              <a:t>Клязьмы</a:t>
            </a:r>
            <a:r>
              <a:rPr lang="ru-RU" sz="1800" b="1" dirty="0" smtClean="0">
                <a:latin typeface="+mj-lt"/>
              </a:rPr>
              <a:t>, в 176 км к востоку от Москвы. </a:t>
            </a:r>
          </a:p>
        </p:txBody>
      </p:sp>
      <p:pic>
        <p:nvPicPr>
          <p:cNvPr id="12" name="Содержимое 3" descr="Владими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71600" y="838200"/>
            <a:ext cx="6646863" cy="4624388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3352800"/>
            <a:ext cx="1905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флаг</a:t>
            </a:r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304800" y="838200"/>
            <a:ext cx="1328738" cy="60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>
                <a:solidFill>
                  <a:schemeClr val="tx2"/>
                </a:solidFill>
              </a:rPr>
              <a:t>герб</a:t>
            </a:r>
          </a:p>
        </p:txBody>
      </p:sp>
      <p:pic>
        <p:nvPicPr>
          <p:cNvPr id="28676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962400"/>
            <a:ext cx="3810000" cy="2533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7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990600"/>
            <a:ext cx="21367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8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990600"/>
            <a:ext cx="3762375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0"/>
            <a:ext cx="4572000" cy="34290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699" name="Rectangle 7"/>
          <p:cNvSpPr>
            <a:spLocks noChangeArrowheads="1"/>
          </p:cNvSpPr>
          <p:nvPr/>
        </p:nvSpPr>
        <p:spPr bwMode="auto">
          <a:xfrm>
            <a:off x="2895600" y="22225"/>
            <a:ext cx="3086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>
                <a:solidFill>
                  <a:schemeClr val="bg1"/>
                </a:solidFill>
              </a:rPr>
              <a:t>Золотые ворота</a:t>
            </a:r>
          </a:p>
        </p:txBody>
      </p:sp>
      <p:pic>
        <p:nvPicPr>
          <p:cNvPr id="2970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122613"/>
            <a:ext cx="4945063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894327" y="3143809"/>
            <a:ext cx="338547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Успенский собор</a:t>
            </a:r>
          </a:p>
        </p:txBody>
      </p:sp>
      <p:pic>
        <p:nvPicPr>
          <p:cNvPr id="29702" name="Picture 6" descr="http://book33.ru/wp-content/uploads/2013/05/%D0%94%D0%BC%D0%B8%D1%82%D1%80%D0%B8%D0%B5%D0%B2%D1%81%D0%BA%D0%B8%D0%B9-%D1%81%D0%BE%D0%B1%D0%BE%D1%80-%D0%B2%D0%BE-%D0%92%D0%BB%D0%B0%D0%B4%D0%B8%D0%BC%D0%B8%D1%80%D0%B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111500"/>
            <a:ext cx="3929063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1000" y="3205363"/>
            <a:ext cx="3415037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>
              <a:defRPr/>
            </a:pPr>
            <a:r>
              <a:rPr lang="ru-RU" sz="24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Дмитриевский собор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900igr.net/up/datas/150902/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457200" y="7938"/>
            <a:ext cx="8229600" cy="762000"/>
          </a:xfrm>
        </p:spPr>
        <p:txBody>
          <a:bodyPr/>
          <a:lstStyle/>
          <a:p>
            <a:r>
              <a:rPr lang="ru-RU" altLang="ru-RU" smtClean="0"/>
              <a:t>Тест-опрос</a:t>
            </a:r>
          </a:p>
        </p:txBody>
      </p:sp>
      <p:sp>
        <p:nvSpPr>
          <p:cNvPr id="35843" name="Объект 2"/>
          <p:cNvSpPr>
            <a:spLocks noGrp="1"/>
          </p:cNvSpPr>
          <p:nvPr>
            <p:ph idx="1"/>
          </p:nvPr>
        </p:nvSpPr>
        <p:spPr>
          <a:xfrm>
            <a:off x="17463" y="762000"/>
            <a:ext cx="9109075" cy="5715000"/>
          </a:xfrm>
        </p:spPr>
        <p:txBody>
          <a:bodyPr/>
          <a:lstStyle/>
          <a:p>
            <a:pPr>
              <a:spcBef>
                <a:spcPts val="1200"/>
              </a:spcBef>
            </a:pPr>
            <a:r>
              <a:rPr lang="ru-RU" altLang="ru-RU" sz="2400" smtClean="0"/>
              <a:t>Какие города включены в состав Золотого кольца России?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В каком городе находится Троице-Сергиева лавра?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Название какого города имеет смысл как «перенявший славу за лесом»?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Как называется вид прикладного искусства, распространенный в Ростове?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Город, который был заложен князем Ярославом Мудрым?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Назовите какой-либо вариант происхождения названия «Кострома»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«Город невест», «Ситцевый край»?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Где находится Суздальский кремль?</a:t>
            </a:r>
          </a:p>
          <a:p>
            <a:pPr>
              <a:spcBef>
                <a:spcPts val="1200"/>
              </a:spcBef>
            </a:pPr>
            <a:r>
              <a:rPr lang="ru-RU" altLang="ru-RU" sz="2400" smtClean="0"/>
              <a:t>Город, названный в честь Владимира Мономаха?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5334000" y="1236663"/>
            <a:ext cx="3276600" cy="46037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chemeClr val="bg1"/>
                </a:solidFill>
              </a:rPr>
              <a:t>Сергиев Посад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67200" y="1905000"/>
            <a:ext cx="4495800" cy="461963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400" b="1">
                <a:solidFill>
                  <a:schemeClr val="bg1"/>
                </a:solidFill>
              </a:rPr>
              <a:t>Переславль-Залесский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58000" y="2819400"/>
            <a:ext cx="2057400" cy="523875"/>
          </a:xfrm>
          <a:prstGeom prst="rect">
            <a:avLst/>
          </a:prstGeom>
          <a:solidFill>
            <a:srgbClr val="00B050"/>
          </a:solidFill>
          <a:ln w="9525">
            <a:solidFill>
              <a:srgbClr val="00B05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финифть</a:t>
            </a:r>
            <a:endParaRPr lang="ru-RU" altLang="ru-RU" b="1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791200" y="3505200"/>
            <a:ext cx="2971800" cy="52387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Ярославль </a:t>
            </a:r>
            <a:endParaRPr lang="ru-RU" altLang="ru-RU" b="1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562600" y="4833938"/>
            <a:ext cx="2438400" cy="522287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Иваново </a:t>
            </a:r>
            <a:endParaRPr lang="ru-RU" altLang="ru-RU" b="1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600700" y="5486400"/>
            <a:ext cx="2514600" cy="52387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Суздаль </a:t>
            </a:r>
            <a:endParaRPr lang="ru-RU" altLang="ru-RU" b="1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791200" y="6096000"/>
            <a:ext cx="2667000" cy="52387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chemeClr val="bg1"/>
                </a:solidFill>
              </a:rPr>
              <a:t>Владимир </a:t>
            </a:r>
            <a:endParaRPr lang="ru-RU" altLang="ru-RU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8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5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8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58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8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58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58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</TotalTime>
  <Words>1041</Words>
  <Application>Microsoft Office PowerPoint</Application>
  <PresentationFormat>Экран (4:3)</PresentationFormat>
  <Paragraphs>91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4" baseType="lpstr">
      <vt:lpstr>Arial</vt:lpstr>
      <vt:lpstr>Calibri</vt:lpstr>
      <vt:lpstr>Оформление по умолчанию</vt:lpstr>
      <vt:lpstr>Путешествие по  Золотому кольцу России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Ростов Великий</vt:lpstr>
      <vt:lpstr>Презентация PowerPoint</vt:lpstr>
      <vt:lpstr>Ростовский кремль</vt:lpstr>
      <vt:lpstr>Презентация PowerPoint</vt:lpstr>
      <vt:lpstr>Ярославль</vt:lpstr>
      <vt:lpstr>Презентация PowerPoint</vt:lpstr>
      <vt:lpstr>Презентация PowerPoint</vt:lpstr>
      <vt:lpstr>Кострома</vt:lpstr>
      <vt:lpstr>Презентация PowerPoint</vt:lpstr>
      <vt:lpstr>Презентация PowerPoint</vt:lpstr>
      <vt:lpstr>Иваново</vt:lpstr>
      <vt:lpstr>Презентация PowerPoint</vt:lpstr>
      <vt:lpstr>Презентация PowerPoint</vt:lpstr>
      <vt:lpstr>Суздаль</vt:lpstr>
      <vt:lpstr>Презентация PowerPoint</vt:lpstr>
      <vt:lpstr>Презентация PowerPoint</vt:lpstr>
      <vt:lpstr>Презентация PowerPoint</vt:lpstr>
      <vt:lpstr>Владимир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Тест-опрос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krai</dc:creator>
  <cp:lastModifiedBy>библиотека-2</cp:lastModifiedBy>
  <cp:revision>87</cp:revision>
  <cp:lastPrinted>1601-01-01T00:00:00Z</cp:lastPrinted>
  <dcterms:created xsi:type="dcterms:W3CDTF">1601-01-01T00:00:00Z</dcterms:created>
  <dcterms:modified xsi:type="dcterms:W3CDTF">2020-11-19T11:19:35Z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