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7" r:id="rId3"/>
    <p:sldId id="301" r:id="rId4"/>
    <p:sldId id="298" r:id="rId5"/>
    <p:sldId id="299" r:id="rId6"/>
    <p:sldId id="300" r:id="rId7"/>
    <p:sldId id="259" r:id="rId8"/>
    <p:sldId id="260" r:id="rId9"/>
    <p:sldId id="262" r:id="rId10"/>
    <p:sldId id="261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97" r:id="rId19"/>
    <p:sldId id="304" r:id="rId20"/>
    <p:sldId id="305" r:id="rId21"/>
    <p:sldId id="306" r:id="rId22"/>
    <p:sldId id="311" r:id="rId23"/>
    <p:sldId id="272" r:id="rId24"/>
    <p:sldId id="273" r:id="rId25"/>
    <p:sldId id="307" r:id="rId26"/>
    <p:sldId id="308" r:id="rId27"/>
    <p:sldId id="274" r:id="rId28"/>
    <p:sldId id="309" r:id="rId29"/>
    <p:sldId id="277" r:id="rId30"/>
    <p:sldId id="278" r:id="rId31"/>
    <p:sldId id="279" r:id="rId32"/>
    <p:sldId id="282" r:id="rId33"/>
    <p:sldId id="283" r:id="rId34"/>
    <p:sldId id="285" r:id="rId35"/>
    <p:sldId id="288" r:id="rId36"/>
    <p:sldId id="289" r:id="rId37"/>
    <p:sldId id="290" r:id="rId38"/>
    <p:sldId id="291" r:id="rId39"/>
    <p:sldId id="310" r:id="rId40"/>
    <p:sldId id="295" r:id="rId41"/>
    <p:sldId id="294" r:id="rId42"/>
    <p:sldId id="293" r:id="rId43"/>
    <p:sldId id="296" r:id="rId44"/>
    <p:sldId id="312" r:id="rId4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96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F002830-5E35-4776-A6D7-8E30391351C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6516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D7229E3-1D10-4E90-91AB-72AD4837BDA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889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DF9AA06-9349-4C6B-BFC3-8B328DEFE5C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36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E98E4B7-C652-45D5-8C2C-88D5EC32EFF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086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785C328-DB18-44D3-9BCE-03C1CAB7B14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35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DC0DEA2-2D86-4FA9-BADC-C866A95F1B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45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6DD55E5-F583-4E81-B639-F0E1C261DC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512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FD90CF4-22D8-4738-8CA8-65EEAC0368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684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E517098-F2B2-4C1E-8892-7B46405C1B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416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2835C5-A89C-4658-ACF8-59F75E79ED8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480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CF4E51D-CAC3-40CD-A63D-7F9ED73EC7B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651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45F497D-1FDD-47C8-ACB4-FB98BB6E7FE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341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9B3690D-2895-4E08-BAA8-3D80B8D0A2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96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C3821BD-525B-40E2-819B-9085F3DCC27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2156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B02E4EF-8285-4B14-B690-4D03F8C249A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857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30C2BA8-1924-4CF4-AA1A-7B4415C0D1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752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810624D-4C0B-4549-8A1F-7A9B7352548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1470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4F71FD3-751C-472D-9B70-8C88A204623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444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06F2A5B-3B95-4251-8F43-886EB55396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23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68DA8D6-04DA-44C1-A6E5-8A5F593179F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273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E67723F-C997-405B-BCFA-A98E647878C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091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E04682A-9528-4A76-B721-EED149C2C53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527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08BF85C-2F13-4775-BD07-F757CA1C94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635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1EA08B5-1C4F-4DFE-9DF0-723A91BEBDE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050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642345B-CB14-4A54-BE12-0E78D1596E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543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FF822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CA8B97-5026-4753-9AFA-555181F08FD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7517"/>
            </a:gs>
            <a:gs pos="50000">
              <a:schemeClr val="bg1"/>
            </a:gs>
            <a:gs pos="100000">
              <a:srgbClr val="FF751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B2D1B5-F885-4FBA-9405-8708B0D215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slide" Target="slide2.xml"/><Relationship Id="rId2" Type="http://schemas.openxmlformats.org/officeDocument/2006/relationships/hyperlink" Target="https://w.histrf.ru/articles/article/show/tatishchiev_vasilii_nikitich_novoie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4.jpeg"/><Relationship Id="rId4" Type="http://schemas.openxmlformats.org/officeDocument/2006/relationships/hyperlink" Target="https://parmaday.ru/biography/vilgelm-de-genin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dubrovitsy.tilda.ws/francart-stroganov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7" Type="http://schemas.openxmlformats.org/officeDocument/2006/relationships/slide" Target="slide7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6" Type="http://schemas.openxmlformats.org/officeDocument/2006/relationships/slide" Target="slide28.xml"/><Relationship Id="rId5" Type="http://schemas.openxmlformats.org/officeDocument/2006/relationships/slide" Target="slide22.xml"/><Relationship Id="rId4" Type="http://schemas.openxmlformats.org/officeDocument/2006/relationships/slide" Target="slide3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speccement.ru/index.php?m_id=739&amp;grp=history&amp;b4785=0&amp;q4785=20" TargetMode="External"/><Relationship Id="rId1" Type="http://schemas.openxmlformats.org/officeDocument/2006/relationships/slideLayout" Target="../slideLayouts/slideLayout7.xml"/><Relationship Id="rId5" Type="http://schemas.openxmlformats.org/officeDocument/2006/relationships/slide" Target="slide6.xml"/><Relationship Id="rId4" Type="http://schemas.openxmlformats.org/officeDocument/2006/relationships/slide" Target="slide4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6.xml"/><Relationship Id="rId4" Type="http://schemas.openxmlformats.org/officeDocument/2006/relationships/slide" Target="slide4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Relationship Id="rId4" Type="http://schemas.openxmlformats.org/officeDocument/2006/relationships/slide" Target="slid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9.xml"/><Relationship Id="rId4" Type="http://schemas.openxmlformats.org/officeDocument/2006/relationships/slide" Target="slide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4.xml"/><Relationship Id="rId4" Type="http://schemas.openxmlformats.org/officeDocument/2006/relationships/slide" Target="slid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Relationship Id="rId4" Type="http://schemas.openxmlformats.org/officeDocument/2006/relationships/slide" Target="slide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4.xml"/><Relationship Id="rId5" Type="http://schemas.openxmlformats.org/officeDocument/2006/relationships/slide" Target="slide6.xml"/><Relationship Id="rId4" Type="http://schemas.openxmlformats.org/officeDocument/2006/relationships/slide" Target="slide4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gcz.su/" TargetMode="External"/><Relationship Id="rId1" Type="http://schemas.openxmlformats.org/officeDocument/2006/relationships/slideLayout" Target="../slideLayouts/slideLayout24.xml"/><Relationship Id="rId5" Type="http://schemas.openxmlformats.org/officeDocument/2006/relationships/slide" Target="slide6.xml"/><Relationship Id="rId4" Type="http://schemas.openxmlformats.org/officeDocument/2006/relationships/slide" Target="slide4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5.xml"/><Relationship Id="rId4" Type="http://schemas.openxmlformats.org/officeDocument/2006/relationships/slide" Target="slide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9.xml"/><Relationship Id="rId4" Type="http://schemas.openxmlformats.org/officeDocument/2006/relationships/slide" Target="slide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Relationship Id="rId4" Type="http://schemas.openxmlformats.org/officeDocument/2006/relationships/slide" Target="slide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4.xml"/><Relationship Id="rId5" Type="http://schemas.openxmlformats.org/officeDocument/2006/relationships/slide" Target="slide6.xml"/><Relationship Id="rId4" Type="http://schemas.openxmlformats.org/officeDocument/2006/relationships/slide" Target="slide4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4" Type="http://schemas.openxmlformats.org/officeDocument/2006/relationships/slide" Target="slide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5.xml"/><Relationship Id="rId4" Type="http://schemas.openxmlformats.org/officeDocument/2006/relationships/slide" Target="slide6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3" Type="http://schemas.openxmlformats.org/officeDocument/2006/relationships/image" Target="../media/image45.jpeg"/><Relationship Id="rId7" Type="http://schemas.openxmlformats.org/officeDocument/2006/relationships/slide" Target="slide28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5.xml"/><Relationship Id="rId6" Type="http://schemas.openxmlformats.org/officeDocument/2006/relationships/slide" Target="slide22.xml"/><Relationship Id="rId5" Type="http://schemas.openxmlformats.org/officeDocument/2006/relationships/slide" Target="slide17.xml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349250" y="331788"/>
            <a:ext cx="8353425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000000"/>
                  </a:outerShdw>
                </a:effectLst>
                <a:latin typeface="Times New Roman"/>
                <a:cs typeface="Times New Roman"/>
              </a:rPr>
              <a:t>Горнозаводский</a:t>
            </a:r>
          </a:p>
        </p:txBody>
      </p:sp>
      <p:pic>
        <p:nvPicPr>
          <p:cNvPr id="35851" name="Picture 11" descr="герб Горнозаводска REAL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63" b="3178"/>
          <a:stretch>
            <a:fillRect/>
          </a:stretch>
        </p:blipFill>
        <p:spPr bwMode="auto">
          <a:xfrm>
            <a:off x="363538" y="2276475"/>
            <a:ext cx="2471737" cy="3848100"/>
          </a:xfrm>
          <a:prstGeom prst="rect">
            <a:avLst/>
          </a:prstGeom>
          <a:noFill/>
          <a:ln w="38100">
            <a:solidFill>
              <a:srgbClr val="009E7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52" name="WordArt 12"/>
          <p:cNvSpPr>
            <a:spLocks noChangeArrowheads="1" noChangeShapeType="1" noTextEdit="1"/>
          </p:cNvSpPr>
          <p:nvPr/>
        </p:nvSpPr>
        <p:spPr bwMode="auto">
          <a:xfrm>
            <a:off x="5364163" y="1898650"/>
            <a:ext cx="324008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000000"/>
                  </a:outerShdw>
                </a:effectLst>
                <a:latin typeface="Times New Roman"/>
                <a:cs typeface="Times New Roman"/>
              </a:rPr>
              <a:t>район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105320" y="3435965"/>
            <a:ext cx="5859168" cy="258532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История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горнозаводских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заводов</a:t>
            </a:r>
          </a:p>
        </p:txBody>
      </p:sp>
      <p:sp>
        <p:nvSpPr>
          <p:cNvPr id="8" name="Стрелка влево 7">
            <a:hlinkClick r:id="rId3" action="ppaction://hlinksldjump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 animBg="1"/>
      <p:bldP spid="358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1.bp.blogspot.com/-uaum6adUVSY/TekXipdzLvI/AAAAAAAADQs/3vOSiBj9wUY/s1600/Peter%2B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4371975" cy="562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Прямоугольник 2"/>
          <p:cNvSpPr>
            <a:spLocks noChangeArrowheads="1"/>
          </p:cNvSpPr>
          <p:nvPr/>
        </p:nvSpPr>
        <p:spPr bwMode="auto">
          <a:xfrm>
            <a:off x="4499992" y="342900"/>
            <a:ext cx="457200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/>
              <a:t>Петр </a:t>
            </a:r>
            <a:r>
              <a:rPr lang="en-US" altLang="ru-RU" sz="2800" dirty="0"/>
              <a:t>I</a:t>
            </a:r>
            <a:r>
              <a:rPr lang="ru-RU" altLang="ru-RU" sz="2800" dirty="0"/>
              <a:t>  обратил внимание на Урал, в огромных горных и лесных массивах которого были скрыты запасы руд и других полезных ископаемых.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/>
              <a:t>До Петра на Урале действовало всего два медеплавильных  и железоделательных казенных горных  завода.  </a:t>
            </a: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rId4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3" name="Овал 2">
            <a:hlinkClick r:id="" action="ppaction://hlinkshowjump?jump=lastslide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156" y="19949"/>
            <a:ext cx="6429709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Начало горнозаводской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промышленности на Урале</a:t>
            </a:r>
          </a:p>
        </p:txBody>
      </p:sp>
      <p:pic>
        <p:nvPicPr>
          <p:cNvPr id="30723" name="Picture 2" descr="татищев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1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19"/>
          <a:stretch>
            <a:fillRect/>
          </a:stretch>
        </p:blipFill>
        <p:spPr bwMode="auto">
          <a:xfrm>
            <a:off x="899317" y="1250403"/>
            <a:ext cx="3216275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899318" y="4131152"/>
            <a:ext cx="3216273" cy="6492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ru-RU" altLang="ru-RU" sz="2800" dirty="0">
                <a:latin typeface="Calibri" pitchFamily="34" charset="0"/>
              </a:rPr>
              <a:t>В.Н. Татищев</a:t>
            </a:r>
            <a:endParaRPr lang="ru-RU" altLang="ru-RU" sz="4000" dirty="0"/>
          </a:p>
        </p:txBody>
      </p:sp>
      <p:pic>
        <p:nvPicPr>
          <p:cNvPr id="30725" name="Picture 4" descr="генин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384" y="1250403"/>
            <a:ext cx="3048000" cy="3532187"/>
          </a:xfrm>
          <a:prstGeom prst="rect">
            <a:avLst/>
          </a:prstGeom>
          <a:noFill/>
          <a:ln w="28575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Text Box 5"/>
          <p:cNvSpPr txBox="1">
            <a:spLocks noChangeArrowheads="1"/>
          </p:cNvSpPr>
          <p:nvPr/>
        </p:nvSpPr>
        <p:spPr bwMode="auto">
          <a:xfrm>
            <a:off x="5062384" y="4120455"/>
            <a:ext cx="3048000" cy="6746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ru-RU" altLang="ru-RU" dirty="0">
                <a:latin typeface="Calibri" pitchFamily="34" charset="0"/>
              </a:rPr>
              <a:t>Г.В. де </a:t>
            </a:r>
            <a:r>
              <a:rPr lang="ru-RU" altLang="ru-RU" dirty="0" err="1" smtClean="0">
                <a:latin typeface="Calibri" pitchFamily="34" charset="0"/>
              </a:rPr>
              <a:t>Геннин</a:t>
            </a:r>
            <a:endParaRPr lang="ru-RU" altLang="ru-RU" sz="4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93647" y="4807766"/>
            <a:ext cx="685984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К концу царствования Петра в России понастроили столько заводов, что пришлось создавать для них новое управление, сначала Приказ рудных дел, затем Берг-коллегию, от которой в 1720 году был направлен на Урал Василий Никитич Татищев, затем Георг Вильгельм де Генин.</a:t>
            </a:r>
            <a:endParaRPr lang="ru-RU" dirty="0"/>
          </a:p>
        </p:txBody>
      </p:sp>
      <p:sp>
        <p:nvSpPr>
          <p:cNvPr id="8" name="Стрелка влево 7">
            <a:hlinkClick r:id="rId6" action="ppaction://hlinksldjump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9" name="Стрелка влево 8">
            <a:hlinkClick r:id="rId7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10" name="Овал 9">
            <a:hlinkClick r:id="" action="ppaction://hlinkshowjump?jump=lastslide"/>
          </p:cNvPr>
          <p:cNvSpPr/>
          <p:nvPr/>
        </p:nvSpPr>
        <p:spPr bwMode="auto">
          <a:xfrm>
            <a:off x="107504" y="6231383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Билимбаевский заво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7"/>
            <a:ext cx="4355976" cy="3146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4764088" y="476250"/>
            <a:ext cx="4249737" cy="7207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ru-RU" altLang="ru-RU" dirty="0" err="1">
                <a:latin typeface="Calibri" pitchFamily="34" charset="0"/>
              </a:rPr>
              <a:t>Билимбаевский</a:t>
            </a:r>
            <a:r>
              <a:rPr lang="ru-RU" altLang="ru-RU" dirty="0">
                <a:latin typeface="Calibri" pitchFamily="34" charset="0"/>
              </a:rPr>
              <a:t> завод</a:t>
            </a:r>
            <a:endParaRPr lang="ru-RU" altLang="ru-RU" sz="4400" dirty="0"/>
          </a:p>
        </p:txBody>
      </p:sp>
      <p:pic>
        <p:nvPicPr>
          <p:cNvPr id="31748" name="Picture 5" descr="http://www.ugokamsk.com/images/stories/pamyat/XVIIIvek/image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331775"/>
            <a:ext cx="5292080" cy="2626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Box 2"/>
          <p:cNvSpPr txBox="1">
            <a:spLocks noChangeArrowheads="1"/>
          </p:cNvSpPr>
          <p:nvPr/>
        </p:nvSpPr>
        <p:spPr bwMode="auto">
          <a:xfrm>
            <a:off x="1140312" y="3645024"/>
            <a:ext cx="26892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/>
              <a:t>Юго-Камский завод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496728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dirty="0" smtClean="0"/>
              <a:t>Крупные промышленники Урала – Строгановы. В их обширных владениях началось строительство медеплавильных заводов.    </a:t>
            </a:r>
          </a:p>
          <a:p>
            <a:r>
              <a:rPr lang="ru-RU" dirty="0" smtClean="0"/>
              <a:t>     Первый медеплавильный завод Строгановых был построен в Соликамском уезде. Затем строится </a:t>
            </a:r>
            <a:r>
              <a:rPr lang="ru-RU" dirty="0" err="1" smtClean="0"/>
              <a:t>Билимбаевский</a:t>
            </a:r>
            <a:r>
              <a:rPr lang="ru-RU" dirty="0" smtClean="0"/>
              <a:t> и Юго-Камский заводы. </a:t>
            </a:r>
            <a:endParaRPr lang="ru-RU" dirty="0"/>
          </a:p>
        </p:txBody>
      </p:sp>
      <p:sp>
        <p:nvSpPr>
          <p:cNvPr id="7" name="Стрелка влево 6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8" name="Стрелка влево 7">
            <a:hlinkClick r:id="rId4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9" name="Овал 8">
            <a:hlinkClick r:id="" action="ppaction://hlinkshowjump?jump=lastslide"/>
          </p:cNvPr>
          <p:cNvSpPr/>
          <p:nvPr/>
        </p:nvSpPr>
        <p:spPr bwMode="auto">
          <a:xfrm>
            <a:off x="251520" y="6235416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1.liveinternet.ru/images/attach/c/0/53/660/53660087_Stroganov_a_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6524"/>
            <a:ext cx="4032620" cy="58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Прямоугольник 1"/>
          <p:cNvSpPr>
            <a:spLocks noChangeArrowheads="1"/>
          </p:cNvSpPr>
          <p:nvPr/>
        </p:nvSpPr>
        <p:spPr bwMode="auto">
          <a:xfrm>
            <a:off x="4689475" y="1412875"/>
            <a:ext cx="42037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Барон </a:t>
            </a:r>
            <a:r>
              <a:rPr lang="ru-RU" altLang="ru-RU" sz="2800" b="1"/>
              <a:t>Александр Григорьевич Строганов</a:t>
            </a:r>
            <a:r>
              <a:rPr lang="ru-RU" altLang="ru-RU" sz="2800"/>
              <a:t> основал самый первый на территории современного Горнозаводского района завод в поселке Кусье-Александровский.</a:t>
            </a:r>
          </a:p>
        </p:txBody>
      </p:sp>
      <p:sp>
        <p:nvSpPr>
          <p:cNvPr id="4" name="Стрелка влево 3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5" name="Стрелка влево 4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6" name="Овал 5">
            <a:hlinkClick r:id="" action="ppaction://hlinkshowjump?jump=lastslide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8" descr="Карта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3" b="3288"/>
          <a:stretch/>
        </p:blipFill>
        <p:spPr>
          <a:xfrm>
            <a:off x="2191940" y="0"/>
            <a:ext cx="4713288" cy="68256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 bwMode="auto">
          <a:xfrm>
            <a:off x="107504" y="2741306"/>
            <a:ext cx="3384376" cy="1656184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Архангело-Пашийский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завод</a:t>
            </a:r>
          </a:p>
        </p:txBody>
      </p:sp>
      <p:sp>
        <p:nvSpPr>
          <p:cNvPr id="10" name="Овал 9">
            <a:hlinkClick r:id="rId4" action="ppaction://hlinksldjump"/>
          </p:cNvPr>
          <p:cNvSpPr/>
          <p:nvPr/>
        </p:nvSpPr>
        <p:spPr bwMode="auto">
          <a:xfrm>
            <a:off x="3854236" y="4653136"/>
            <a:ext cx="3888557" cy="1584176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Горнозаводский цементный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завод</a:t>
            </a:r>
          </a:p>
        </p:txBody>
      </p:sp>
      <p:sp>
        <p:nvSpPr>
          <p:cNvPr id="11" name="Овал 10">
            <a:hlinkClick r:id="rId5" action="ppaction://hlinksldjump"/>
          </p:cNvPr>
          <p:cNvSpPr/>
          <p:nvPr/>
        </p:nvSpPr>
        <p:spPr bwMode="auto">
          <a:xfrm>
            <a:off x="5364088" y="1196752"/>
            <a:ext cx="3384376" cy="1152128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Бисерский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завод</a:t>
            </a:r>
          </a:p>
        </p:txBody>
      </p:sp>
      <p:sp>
        <p:nvSpPr>
          <p:cNvPr id="12" name="Овал 11">
            <a:hlinkClick r:id="rId6" action="ppaction://hlinksldjump"/>
          </p:cNvPr>
          <p:cNvSpPr/>
          <p:nvPr/>
        </p:nvSpPr>
        <p:spPr bwMode="auto">
          <a:xfrm>
            <a:off x="5796136" y="2924943"/>
            <a:ext cx="3240360" cy="13084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Теплогорский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завод</a:t>
            </a:r>
          </a:p>
        </p:txBody>
      </p:sp>
      <p:sp>
        <p:nvSpPr>
          <p:cNvPr id="13" name="Овал 12">
            <a:hlinkClick r:id="rId7" action="ppaction://hlinksldjump"/>
          </p:cNvPr>
          <p:cNvSpPr/>
          <p:nvPr/>
        </p:nvSpPr>
        <p:spPr bwMode="auto">
          <a:xfrm>
            <a:off x="322470" y="620688"/>
            <a:ext cx="4105513" cy="1584176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Кусье-Александровский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завод</a:t>
            </a:r>
          </a:p>
        </p:txBody>
      </p:sp>
      <p:sp>
        <p:nvSpPr>
          <p:cNvPr id="14" name="Овал 13">
            <a:hlinkClick r:id="" action="ppaction://hlinkshowjump?jump=lastslide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6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69325" cy="1873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+mn-lt"/>
                <a:ea typeface="+mn-lt"/>
                <a:cs typeface="+mn-lt"/>
              </a:rPr>
              <a:t>Кусье-Александровский </a:t>
            </a:r>
          </a:p>
          <a:p>
            <a:pPr algn="ctr"/>
            <a:r>
              <a:rPr lang="ru-RU" sz="2400" b="1" kern="1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+mn-lt"/>
                <a:ea typeface="+mn-lt"/>
                <a:cs typeface="+mn-lt"/>
              </a:rPr>
              <a:t>железоделательный и</a:t>
            </a:r>
          </a:p>
          <a:p>
            <a:pPr algn="ctr"/>
            <a:r>
              <a:rPr lang="ru-RU" sz="2400" b="1" kern="1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+mn-lt"/>
                <a:ea typeface="+mn-lt"/>
                <a:cs typeface="+mn-lt"/>
              </a:rPr>
              <a:t> чугуноплавильный завод</a:t>
            </a:r>
          </a:p>
        </p:txBody>
      </p:sp>
      <p:pic>
        <p:nvPicPr>
          <p:cNvPr id="54286" name="Picture 14" descr="Кусье-Александровский чугунолитейный заво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97" y="2151535"/>
            <a:ext cx="5473030" cy="397681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hlinkClick r:id="" action="ppaction://hlinkshowjump?jump=lastslide"/>
          </p:cNvPr>
          <p:cNvSpPr/>
          <p:nvPr/>
        </p:nvSpPr>
        <p:spPr bwMode="auto">
          <a:xfrm>
            <a:off x="107504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rId3" action="ppaction://hlinksldjump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rId4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2" name="Скругленный прямоугольник 1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4" name="Rectangle 16"/>
          <p:cNvSpPr>
            <a:spLocks noChangeArrowheads="1"/>
          </p:cNvSpPr>
          <p:nvPr/>
        </p:nvSpPr>
        <p:spPr bwMode="auto">
          <a:xfrm>
            <a:off x="4356100" y="765175"/>
            <a:ext cx="4608513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</a:rPr>
              <a:t>По имени владельца Александра Строганова и по месту постройки в устье Кусьи завод был назван Кусье-Александровским.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</a:rPr>
              <a:t>Завод стал первым на территории современного Горнозаводского района.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</a:rPr>
              <a:t>Строгановы становятся, не только крупнейшими солепромышленниками, но и влиятельными заводовладельцами.</a:t>
            </a:r>
            <a:endParaRPr lang="ru-RU" altLang="ru-RU" sz="1800" b="1">
              <a:solidFill>
                <a:srgbClr val="000000"/>
              </a:solidFill>
            </a:endParaRPr>
          </a:p>
        </p:txBody>
      </p:sp>
      <p:sp>
        <p:nvSpPr>
          <p:cNvPr id="35843" name="WordArt 20"/>
          <p:cNvSpPr>
            <a:spLocks noChangeArrowheads="1" noChangeShapeType="1" noTextEdit="1"/>
          </p:cNvSpPr>
          <p:nvPr/>
        </p:nvSpPr>
        <p:spPr bwMode="auto">
          <a:xfrm>
            <a:off x="827088" y="5298975"/>
            <a:ext cx="2736850" cy="722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Граф  </a:t>
            </a:r>
          </a:p>
          <a:p>
            <a:pPr algn="ctr"/>
            <a:r>
              <a:rPr lang="ru-RU" sz="2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А.Г. Строганов</a:t>
            </a:r>
          </a:p>
        </p:txBody>
      </p:sp>
      <p:pic>
        <p:nvPicPr>
          <p:cNvPr id="35844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86" r="9804"/>
          <a:stretch>
            <a:fillRect/>
          </a:stretch>
        </p:blipFill>
        <p:spPr bwMode="auto">
          <a:xfrm>
            <a:off x="468313" y="692150"/>
            <a:ext cx="3500437" cy="4465638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>
            <a:hlinkClick r:id="" action="ppaction://hlinkshowjump?jump=lastslide"/>
          </p:cNvPr>
          <p:cNvSpPr/>
          <p:nvPr/>
        </p:nvSpPr>
        <p:spPr bwMode="auto">
          <a:xfrm>
            <a:off x="143012" y="6177001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3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83" name="Rectangle 11"/>
          <p:cNvSpPr>
            <a:spLocks noChangeArrowheads="1"/>
          </p:cNvSpPr>
          <p:nvPr/>
        </p:nvSpPr>
        <p:spPr bwMode="auto">
          <a:xfrm>
            <a:off x="4972967" y="764704"/>
            <a:ext cx="4140200" cy="507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000000"/>
                </a:solidFill>
              </a:rPr>
              <a:t>1748 год – начало строительства Кусье-Александровского железоделательного завода барона Александра Григорьевича  Строганова.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000000"/>
                </a:solidFill>
              </a:rPr>
              <a:t>В августе 1751 года состоялось открытие завода</a:t>
            </a:r>
            <a:r>
              <a:rPr lang="ru-RU" altLang="ru-RU" sz="2000" b="1" dirty="0">
                <a:solidFill>
                  <a:srgbClr val="000000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600" b="1" dirty="0">
              <a:solidFill>
                <a:srgbClr val="000000"/>
              </a:solidFill>
            </a:endParaRPr>
          </a:p>
        </p:txBody>
      </p:sp>
      <p:pic>
        <p:nvPicPr>
          <p:cNvPr id="36867" name="Picture 14" descr="Кусье-Александровский завод+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8" t="3531" r="37433" b="3923"/>
          <a:stretch>
            <a:fillRect/>
          </a:stretch>
        </p:blipFill>
        <p:spPr bwMode="auto">
          <a:xfrm>
            <a:off x="144463" y="115888"/>
            <a:ext cx="4751387" cy="429418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hlinkClick r:id="" action="ppaction://hlinkshowjump?jump=lastslide"/>
          </p:cNvPr>
          <p:cNvSpPr/>
          <p:nvPr/>
        </p:nvSpPr>
        <p:spPr bwMode="auto">
          <a:xfrm>
            <a:off x="144463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6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" t="1550" b="3134"/>
          <a:stretch>
            <a:fillRect/>
          </a:stretch>
        </p:blipFill>
        <p:spPr bwMode="auto">
          <a:xfrm>
            <a:off x="179388" y="115888"/>
            <a:ext cx="2808287" cy="397351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102" name="Rectangle 6"/>
          <p:cNvSpPr>
            <a:spLocks noChangeArrowheads="1"/>
          </p:cNvSpPr>
          <p:nvPr/>
        </p:nvSpPr>
        <p:spPr bwMode="auto">
          <a:xfrm>
            <a:off x="3203849" y="168629"/>
            <a:ext cx="572425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</a:rPr>
              <a:t>После смерти Александра Строганова  владения его перешли дочерям Анне </a:t>
            </a:r>
            <a:r>
              <a:rPr lang="ru-RU" altLang="ru-RU" sz="2400" b="1" dirty="0" smtClean="0">
                <a:solidFill>
                  <a:srgbClr val="000000"/>
                </a:solidFill>
              </a:rPr>
              <a:t>(</a:t>
            </a:r>
            <a:r>
              <a:rPr lang="ru-RU" altLang="ru-RU" sz="2400" b="1" dirty="0">
                <a:solidFill>
                  <a:srgbClr val="000000"/>
                </a:solidFill>
              </a:rPr>
              <a:t>в замужестве Голицыной</a:t>
            </a:r>
            <a:r>
              <a:rPr lang="ru-RU" altLang="ru-RU" sz="2400" b="1" dirty="0" smtClean="0">
                <a:solidFill>
                  <a:srgbClr val="000000"/>
                </a:solidFill>
              </a:rPr>
              <a:t>) </a:t>
            </a:r>
            <a:r>
              <a:rPr lang="ru-RU" altLang="ru-RU" sz="2400" b="1" dirty="0">
                <a:solidFill>
                  <a:srgbClr val="000000"/>
                </a:solidFill>
              </a:rPr>
              <a:t>и Варваре (в замужестве Шаховской).</a:t>
            </a:r>
            <a:endParaRPr lang="ru-RU" altLang="ru-RU" sz="1800" b="1" dirty="0">
              <a:solidFill>
                <a:srgbClr val="000000"/>
              </a:solidFill>
            </a:endParaRPr>
          </a:p>
        </p:txBody>
      </p:sp>
      <p:pic>
        <p:nvPicPr>
          <p:cNvPr id="37892" name="Picture 8" descr="графиня"/>
          <p:cNvPicPr>
            <a:picLocks noChangeAspect="1" noChangeArrowheads="1"/>
          </p:cNvPicPr>
          <p:nvPr/>
        </p:nvPicPr>
        <p:blipFill>
          <a:blip r:embed="rId3">
            <a:lum bright="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582" y="2119714"/>
            <a:ext cx="3339530" cy="3939371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>
            <a:hlinkClick r:id="" action="ppaction://hlinkshowjump?jump=lastslide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6337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t="2527" r="3539" b="10132"/>
          <a:stretch>
            <a:fillRect/>
          </a:stretch>
        </p:blipFill>
        <p:spPr bwMode="auto">
          <a:xfrm>
            <a:off x="395536" y="116632"/>
            <a:ext cx="4025900" cy="511175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WordArt 5"/>
          <p:cNvSpPr>
            <a:spLocks noChangeArrowheads="1" noChangeShapeType="1" noTextEdit="1"/>
          </p:cNvSpPr>
          <p:nvPr/>
        </p:nvSpPr>
        <p:spPr bwMode="auto">
          <a:xfrm>
            <a:off x="1148805" y="5337174"/>
            <a:ext cx="2519362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Граф</a:t>
            </a:r>
          </a:p>
          <a:p>
            <a:pPr algn="ctr"/>
            <a:r>
              <a:rPr lang="ru-RU" sz="2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П.П. Шувалов</a:t>
            </a:r>
          </a:p>
        </p:txBody>
      </p:sp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4572000" y="1033463"/>
            <a:ext cx="3887788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</a:rPr>
              <a:t>В 1886 году князь Сергей Михайлович Голицын продал Кусье-Александровский завод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</a:rPr>
              <a:t>(по другой версии проиграл в карты) графу П.П. Шувалову. Во владении Шувалова завод, вошедший в состав Лысьвенского горного округа, находился до 1918 года.</a:t>
            </a:r>
          </a:p>
        </p:txBody>
      </p:sp>
      <p:sp>
        <p:nvSpPr>
          <p:cNvPr id="5" name="Овал 4">
            <a:hlinkClick r:id="" action="ppaction://hlinkshowjump?jump=lastslide"/>
          </p:cNvPr>
          <p:cNvSpPr/>
          <p:nvPr/>
        </p:nvSpPr>
        <p:spPr bwMode="auto">
          <a:xfrm>
            <a:off x="230691" y="6281936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3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30" name="Picture 7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6632"/>
            <a:ext cx="8642350" cy="51689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9" name="WordArt 79"/>
          <p:cNvSpPr>
            <a:spLocks noChangeArrowheads="1" noChangeShapeType="1" noTextEdit="1"/>
          </p:cNvSpPr>
          <p:nvPr/>
        </p:nvSpPr>
        <p:spPr bwMode="auto">
          <a:xfrm>
            <a:off x="1835944" y="5373216"/>
            <a:ext cx="547211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Кусье-Александровский завод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WordArt 4"/>
          <p:cNvSpPr>
            <a:spLocks noChangeArrowheads="1" noChangeShapeType="1" noTextEdit="1"/>
          </p:cNvSpPr>
          <p:nvPr/>
        </p:nvSpPr>
        <p:spPr bwMode="auto">
          <a:xfrm>
            <a:off x="107504" y="4941168"/>
            <a:ext cx="547211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Домна №1 на правом берегу реки </a:t>
            </a:r>
            <a:r>
              <a:rPr lang="ru-RU" sz="40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Кусья</a:t>
            </a:r>
            <a:endParaRPr lang="ru-RU" sz="40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+mn-lt"/>
              <a:ea typeface="+mn-lt"/>
              <a:cs typeface="+mn-lt"/>
            </a:endParaRPr>
          </a:p>
        </p:txBody>
      </p:sp>
      <p:pic>
        <p:nvPicPr>
          <p:cNvPr id="40963" name="Picture 6" descr="Домна № 1 на левом берегу, № 2 - на правом"/>
          <p:cNvPicPr>
            <a:picLocks noChangeAspect="1" noChangeArrowheads="1"/>
          </p:cNvPicPr>
          <p:nvPr/>
        </p:nvPicPr>
        <p:blipFill>
          <a:blip r:embed="rId2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79" b="1544"/>
          <a:stretch>
            <a:fillRect/>
          </a:stretch>
        </p:blipFill>
        <p:spPr bwMode="auto">
          <a:xfrm>
            <a:off x="1258888" y="333375"/>
            <a:ext cx="6697662" cy="4524375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WordArt 7"/>
          <p:cNvSpPr>
            <a:spLocks noChangeArrowheads="1" noChangeShapeType="1" noTextEdit="1"/>
          </p:cNvSpPr>
          <p:nvPr/>
        </p:nvSpPr>
        <p:spPr bwMode="auto">
          <a:xfrm>
            <a:off x="2483768" y="5445224"/>
            <a:ext cx="50403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Домна №2 на левом берегу реки</a:t>
            </a:r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Реконструкция домны 1910 г 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4813"/>
            <a:ext cx="7200900" cy="516413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WordArt 5"/>
          <p:cNvSpPr>
            <a:spLocks noChangeArrowheads="1" noChangeShapeType="1" noTextEdit="1"/>
          </p:cNvSpPr>
          <p:nvPr/>
        </p:nvSpPr>
        <p:spPr bwMode="auto">
          <a:xfrm>
            <a:off x="1979712" y="5661248"/>
            <a:ext cx="5616575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Реконструкция домны в 1910 году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WordArt 4"/>
          <p:cNvSpPr>
            <a:spLocks noChangeArrowheads="1" noChangeShapeType="1" noTextEdit="1"/>
          </p:cNvSpPr>
          <p:nvPr/>
        </p:nvSpPr>
        <p:spPr bwMode="auto">
          <a:xfrm>
            <a:off x="2483768" y="5445224"/>
            <a:ext cx="446405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Завод в 1912 году</a:t>
            </a:r>
          </a:p>
        </p:txBody>
      </p:sp>
      <p:pic>
        <p:nvPicPr>
          <p:cNvPr id="43011" name="Picture 5" descr="Остатки домны № 3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"/>
          <a:stretch>
            <a:fillRect/>
          </a:stretch>
        </p:blipFill>
        <p:spPr bwMode="auto">
          <a:xfrm>
            <a:off x="928804" y="116632"/>
            <a:ext cx="7388108" cy="523024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WordArt 6"/>
          <p:cNvSpPr>
            <a:spLocks noChangeArrowheads="1" noChangeShapeType="1" noTextEdit="1"/>
          </p:cNvSpPr>
          <p:nvPr/>
        </p:nvSpPr>
        <p:spPr bwMode="auto">
          <a:xfrm>
            <a:off x="250825" y="5157192"/>
            <a:ext cx="8642350" cy="6461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Посёлок Кусье-Александровский самый почтенный по возрасту в</a:t>
            </a:r>
          </a:p>
          <a:p>
            <a:pPr algn="ctr"/>
            <a:r>
              <a:rPr lang="ru-RU" sz="4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+mn-lt"/>
                <a:ea typeface="+mn-lt"/>
                <a:cs typeface="+mn-lt"/>
              </a:rPr>
              <a:t> Горнозаводском районе. Сегодня это излюбленное дачное место горнозаводчан.</a:t>
            </a:r>
          </a:p>
        </p:txBody>
      </p:sp>
      <p:pic>
        <p:nvPicPr>
          <p:cNvPr id="44035" name="Picture 2" descr="http://www.balans-s.ru/upload/iblock/c64/12IMG_02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3059"/>
            <a:ext cx="6696794" cy="50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кругленный прямоугольник 4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  <p:sp>
        <p:nvSpPr>
          <p:cNvPr id="6" name="Стрелка влево 5">
            <a:hlinkClick r:id="" action="ppaction://hlinkshowjump?jump=las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711" y="416381"/>
            <a:ext cx="9024586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Архангело-Пашийский</a:t>
            </a:r>
            <a:r>
              <a:rPr lang="ru-RU" sz="4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завод</a:t>
            </a:r>
          </a:p>
        </p:txBody>
      </p:sp>
      <p:pic>
        <p:nvPicPr>
          <p:cNvPr id="46083" name="Picture 2" descr="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6000" contras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9" t="30334" r="10605" b="8922"/>
          <a:stretch>
            <a:fillRect/>
          </a:stretch>
        </p:blipFill>
        <p:spPr bwMode="auto">
          <a:xfrm>
            <a:off x="252783" y="1556792"/>
            <a:ext cx="8505825" cy="421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C0C0C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>
            <a:hlinkClick r:id="rId4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rId5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РАПОРТ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8" t="3642" r="5222" b="13730"/>
          <a:stretch>
            <a:fillRect/>
          </a:stretch>
        </p:blipFill>
        <p:spPr bwMode="auto">
          <a:xfrm>
            <a:off x="107950" y="1341438"/>
            <a:ext cx="51165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Прямоугольник 1"/>
          <p:cNvSpPr>
            <a:spLocks noChangeArrowheads="1"/>
          </p:cNvSpPr>
          <p:nvPr/>
        </p:nvSpPr>
        <p:spPr bwMode="auto">
          <a:xfrm>
            <a:off x="5373534" y="188640"/>
            <a:ext cx="3600450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i="1" dirty="0"/>
              <a:t>«… домна оная для выплавки железного чугуна минувшего ноября 23-го числа в действие пущена и с того времени оной завод по воле их сиятельств для всегдашнего в делах употребления именован </a:t>
            </a:r>
            <a:r>
              <a:rPr lang="ru-RU" altLang="ru-RU" sz="2400" i="1" dirty="0" err="1"/>
              <a:t>Архангело-Пашийским</a:t>
            </a:r>
            <a:r>
              <a:rPr lang="ru-RU" altLang="ru-RU" sz="2400" i="1" dirty="0"/>
              <a:t>…» </a:t>
            </a:r>
          </a:p>
        </p:txBody>
      </p:sp>
      <p:sp>
        <p:nvSpPr>
          <p:cNvPr id="47108" name="Прямоугольник 2"/>
          <p:cNvSpPr>
            <a:spLocks noChangeArrowheads="1"/>
          </p:cNvSpPr>
          <p:nvPr/>
        </p:nvSpPr>
        <p:spPr bwMode="auto">
          <a:xfrm>
            <a:off x="-14288" y="5085184"/>
            <a:ext cx="9158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/>
              <a:t>Из рапорта Ивана Воронина, поверенного князя М. Голицына в Казенную палату Пермского наместничества от 16 декабря 1786 года. </a:t>
            </a:r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 bwMode="auto">
          <a:xfrm>
            <a:off x="107950" y="6086640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Доменная печь Архангело-пашийского завода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7" t="4189" r="7057" b="-19437"/>
          <a:stretch>
            <a:fillRect/>
          </a:stretch>
        </p:blipFill>
        <p:spPr bwMode="auto">
          <a:xfrm>
            <a:off x="179512" y="188641"/>
            <a:ext cx="4028474" cy="4176464"/>
          </a:xfrm>
          <a:prstGeom prst="rect">
            <a:avLst/>
          </a:prstGeom>
          <a:noFill/>
          <a:ln w="5715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43920" y="3428999"/>
            <a:ext cx="4064066" cy="96974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ru-RU" altLang="ru-RU" sz="2400" dirty="0" err="1">
                <a:latin typeface="Calibri" pitchFamily="34" charset="0"/>
              </a:rPr>
              <a:t>Архангело-Пашийский</a:t>
            </a:r>
            <a:r>
              <a:rPr lang="ru-RU" altLang="ru-RU" sz="2400" dirty="0">
                <a:latin typeface="Calibri" pitchFamily="34" charset="0"/>
              </a:rPr>
              <a:t>  завод</a:t>
            </a:r>
            <a:r>
              <a:rPr lang="ru-RU" altLang="ru-RU" sz="2400" dirty="0">
                <a:latin typeface="Times New Roman" pitchFamily="18" charset="0"/>
              </a:rPr>
              <a:t>.</a:t>
            </a:r>
          </a:p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ru-RU" altLang="ru-RU" sz="2400" dirty="0">
                <a:latin typeface="Calibri" pitchFamily="34" charset="0"/>
              </a:rPr>
              <a:t>1907 год</a:t>
            </a:r>
            <a:endParaRPr lang="ru-RU" alt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499992" y="135030"/>
            <a:ext cx="453650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С первого дня своего существования завод был предназначен для производства чугуна, который потом перерабатывали в Нытве на железо. </a:t>
            </a:r>
          </a:p>
          <a:p>
            <a:r>
              <a:rPr lang="ru-RU" sz="1600" dirty="0" smtClean="0"/>
              <a:t>Сырье для </a:t>
            </a:r>
            <a:r>
              <a:rPr lang="ru-RU" sz="1600" dirty="0" err="1" smtClean="0"/>
              <a:t>Архангело</a:t>
            </a:r>
            <a:r>
              <a:rPr lang="ru-RU" sz="1600" dirty="0" smtClean="0"/>
              <a:t>-Пашийского завода поставляли близлежащие рудники – </a:t>
            </a:r>
            <a:r>
              <a:rPr lang="ru-RU" sz="1600" dirty="0" err="1" smtClean="0"/>
              <a:t>Таранчихинский</a:t>
            </a:r>
            <a:r>
              <a:rPr lang="ru-RU" sz="1600" dirty="0" smtClean="0"/>
              <a:t>, Никольский, группа </a:t>
            </a:r>
            <a:r>
              <a:rPr lang="ru-RU" sz="1600" dirty="0" err="1" smtClean="0"/>
              <a:t>Журавлихинских</a:t>
            </a:r>
            <a:r>
              <a:rPr lang="ru-RU" sz="1600" dirty="0" smtClean="0"/>
              <a:t>, </a:t>
            </a:r>
            <a:r>
              <a:rPr lang="ru-RU" sz="1600" dirty="0" err="1" smtClean="0"/>
              <a:t>Тимчихинский</a:t>
            </a:r>
            <a:r>
              <a:rPr lang="ru-RU" sz="1600" dirty="0" smtClean="0"/>
              <a:t>, </a:t>
            </a:r>
            <a:r>
              <a:rPr lang="ru-RU" sz="1600" dirty="0" err="1" smtClean="0"/>
              <a:t>Петуховский</a:t>
            </a:r>
            <a:r>
              <a:rPr lang="ru-RU" sz="1600" dirty="0" smtClean="0"/>
              <a:t>, </a:t>
            </a:r>
            <a:r>
              <a:rPr lang="ru-RU" sz="1600" dirty="0" err="1" smtClean="0"/>
              <a:t>Полыгаловский</a:t>
            </a:r>
            <a:r>
              <a:rPr lang="ru-RU" sz="1600" dirty="0" smtClean="0"/>
              <a:t> и многие другие.  </a:t>
            </a:r>
          </a:p>
          <a:p>
            <a:r>
              <a:rPr lang="ru-RU" sz="1600" dirty="0" smtClean="0"/>
              <a:t>Добыча руд на небольших рудниках производилась в крайне тяжелых условиях, так называемым старательским способом. Артель рудокопов состояла, как правило, из 4-8 человек. Работы продолжались до тех пор, пока поступающую в рудник воду можно было отливать бадьей. А когда шахту заливало, рудник забрасывали.</a:t>
            </a:r>
          </a:p>
          <a:p>
            <a:r>
              <a:rPr lang="ru-RU" sz="1600" dirty="0" smtClean="0"/>
              <a:t>К концу XIX века многие старые уральские заводы оказались на грани закрытия. В это время на юге России вырос промышленный район, где на новых заводах, оснащенных более современной техникой, вырабатывались дешевые стали, чугун, рельсы, железо. </a:t>
            </a: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3920" y="4725144"/>
            <a:ext cx="45000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i="1" u="sng" dirty="0">
                <a:solidFill>
                  <a:srgbClr val="000000"/>
                </a:solidFill>
              </a:rPr>
              <a:t>23 ноября 1786 года </a:t>
            </a:r>
            <a:r>
              <a:rPr lang="ru-RU" sz="1600" i="1" u="sng" dirty="0" err="1">
                <a:solidFill>
                  <a:srgbClr val="000000"/>
                </a:solidFill>
              </a:rPr>
              <a:t>Архангело-Пашийский</a:t>
            </a:r>
            <a:r>
              <a:rPr lang="ru-RU" sz="1600" i="1" u="sng" dirty="0">
                <a:solidFill>
                  <a:srgbClr val="000000"/>
                </a:solidFill>
              </a:rPr>
              <a:t> завод вводится в действие</a:t>
            </a:r>
            <a:r>
              <a:rPr lang="ru-RU" sz="1600" dirty="0">
                <a:solidFill>
                  <a:srgbClr val="000000"/>
                </a:solidFill>
              </a:rPr>
              <a:t> с одной доменной печью, через год была введена вторая доменная печь, в 1818 году выстроена третья. С тремя доменными печами завод работал до 1888 года</a:t>
            </a:r>
            <a:r>
              <a:rPr lang="ru-RU" sz="1600" dirty="0" smtClean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8" name="Овал 7">
            <a:hlinkClick r:id="rId3" action="ppaction://hlinksldjump"/>
          </p:cNvPr>
          <p:cNvSpPr/>
          <p:nvPr/>
        </p:nvSpPr>
        <p:spPr bwMode="auto">
          <a:xfrm>
            <a:off x="184175" y="6269358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9" name="Стрелка влево 8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10" name="Стрелка влево 9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11" name="Скругленный прямоугольник 10">
            <a:hlinkClick r:id="rId4" action="ppaction://hlinksldjump"/>
          </p:cNvPr>
          <p:cNvSpPr/>
          <p:nvPr/>
        </p:nvSpPr>
        <p:spPr bwMode="auto">
          <a:xfrm>
            <a:off x="2987824" y="636020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ФОТО_общ_00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7" t="3754" b="15118"/>
          <a:stretch>
            <a:fillRect/>
          </a:stretch>
        </p:blipFill>
        <p:spPr bwMode="auto">
          <a:xfrm>
            <a:off x="12333" y="46662"/>
            <a:ext cx="6471357" cy="4010893"/>
          </a:xfrm>
          <a:prstGeom prst="rect">
            <a:avLst/>
          </a:prstGeom>
          <a:solidFill>
            <a:srgbClr val="FF822D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FF822D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 descr="ПМЦЗ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220"/>
            <a:ext cx="2051720" cy="2413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316" y="4180344"/>
            <a:ext cx="91316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2000"/>
            <a:r>
              <a:rPr lang="ru-RU" sz="1400" dirty="0" smtClean="0"/>
              <a:t>Тяжелыми были для завода и военные годы. Улучшение работы наступило лишь во втором полугодии 1944 года.</a:t>
            </a:r>
          </a:p>
          <a:p>
            <a:pPr indent="450000"/>
            <a:r>
              <a:rPr lang="ru-RU" sz="1400" dirty="0" smtClean="0"/>
              <a:t>В 50-х гг. началась реконструкция предприятия. В результате один из самых старых заводских цехов с еще дореволюционной техникой производства превращается в цех с современной технологией.</a:t>
            </a:r>
          </a:p>
          <a:p>
            <a:r>
              <a:rPr lang="ru-RU" sz="1400" dirty="0" smtClean="0"/>
              <a:t>       Претерпевает изменения и помольное отделение. В марте 1965 года в действие вводится вторая мельница. В 1979 году старая (установленная еще в 1941 году) мельница заменяется на более современную. В результате мощность цеха возрастает почти вдвое. В 1973 году после капитального ремонта и переустройства литейного производства реконструкция старого завода в основном была завершена.</a:t>
            </a:r>
            <a:endParaRPr lang="ru-RU" sz="1400" dirty="0"/>
          </a:p>
        </p:txBody>
      </p:sp>
      <p:sp>
        <p:nvSpPr>
          <p:cNvPr id="6" name="Овал 5">
            <a:hlinkClick r:id="rId4" action="ppaction://hlinksldjump"/>
          </p:cNvPr>
          <p:cNvSpPr/>
          <p:nvPr/>
        </p:nvSpPr>
        <p:spPr bwMode="auto">
          <a:xfrm>
            <a:off x="45595" y="6181999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7" name="Стрелка влево 6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8" name="Стрелка влево 7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9" name="Скругленный прямоугольник 8">
            <a:hlinkClick r:id="rId5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speccement.ru/images/UF505c1ee1d77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60648"/>
            <a:ext cx="7945437" cy="529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75656" y="573325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2016 году заводу исполнилось 230 лет</a:t>
            </a:r>
            <a:endParaRPr lang="ru-RU" dirty="0"/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  <p:sp>
        <p:nvSpPr>
          <p:cNvPr id="7" name="Стрелка влево 6">
            <a:hlinkClick r:id="" action="ppaction://hlinkshowjump?jump=las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WordArt 2"/>
          <p:cNvSpPr>
            <a:spLocks noChangeArrowheads="1" noChangeShapeType="1" noTextEdit="1"/>
          </p:cNvSpPr>
          <p:nvPr/>
        </p:nvSpPr>
        <p:spPr bwMode="auto">
          <a:xfrm>
            <a:off x="395039" y="5228212"/>
            <a:ext cx="8353425" cy="7741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 dirty="0" err="1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Бисерский</a:t>
            </a:r>
            <a:r>
              <a:rPr lang="ru-RU" sz="24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 завод</a:t>
            </a:r>
          </a:p>
        </p:txBody>
      </p:sp>
      <p:pic>
        <p:nvPicPr>
          <p:cNvPr id="3075" name="Picture 3" descr="Бисерский завод+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03" y="116632"/>
            <a:ext cx="7848600" cy="499370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107504" y="6165304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rId4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787900" y="981075"/>
            <a:ext cx="403225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990000"/>
                </a:solidFill>
              </a:rPr>
              <a:t>  </a:t>
            </a:r>
            <a:r>
              <a:rPr lang="ru-RU" altLang="ru-RU" sz="2400" b="1" dirty="0">
                <a:solidFill>
                  <a:srgbClr val="000000"/>
                </a:solidFill>
              </a:rPr>
              <a:t>Чугуноплавильный и  железоделательный </a:t>
            </a:r>
            <a:r>
              <a:rPr lang="ru-RU" altLang="ru-RU" sz="2400" b="1" dirty="0" err="1">
                <a:solidFill>
                  <a:srgbClr val="000000"/>
                </a:solidFill>
              </a:rPr>
              <a:t>Бисерский</a:t>
            </a:r>
            <a:r>
              <a:rPr lang="ru-RU" altLang="ru-RU" sz="2400" b="1" dirty="0">
                <a:solidFill>
                  <a:srgbClr val="000000"/>
                </a:solidFill>
              </a:rPr>
              <a:t> завод основан в 1786 году князем Б.Г. Шаховским. Владельцами завода были Шуваловы.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</a:rPr>
              <a:t>Завод производил чугун, полосовое и сортовое железо, гвозди. Изготавливали и разнообразные изделия из чугуна.</a:t>
            </a:r>
            <a:endParaRPr lang="ru-RU" altLang="ru-RU" sz="1800" b="1" dirty="0">
              <a:solidFill>
                <a:srgbClr val="000000"/>
              </a:solidFill>
            </a:endParaRPr>
          </a:p>
        </p:txBody>
      </p:sp>
      <p:pic>
        <p:nvPicPr>
          <p:cNvPr id="4099" name="Picture 3" descr="Бисерский завод+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75"/>
          <a:stretch>
            <a:fillRect/>
          </a:stretch>
        </p:blipFill>
        <p:spPr bwMode="auto">
          <a:xfrm>
            <a:off x="529117" y="692696"/>
            <a:ext cx="3816350" cy="50657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D:\Киреевские чтения\Киреевские 11\Фото заводов\Бисерский завод\Постройка 2 домны 1890 г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8" t="4259" r="1852" b="1994"/>
          <a:stretch>
            <a:fillRect/>
          </a:stretch>
        </p:blipFill>
        <p:spPr bwMode="auto">
          <a:xfrm>
            <a:off x="1763688" y="33795"/>
            <a:ext cx="5934298" cy="4440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4491398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На строительстве завода трудились 326 человек (мужчин и женщин было почти поровну). 22 января 1788 года печь начала свою работу. В сутки она выплавляла 5-6 тонн чугуна. За первый год работы завод выплавил 830 тонн чугуна. Через 10 лет, в 1878 году на </a:t>
            </a:r>
            <a:r>
              <a:rPr lang="ru-RU" dirty="0" err="1" smtClean="0"/>
              <a:t>Бисерском</a:t>
            </a:r>
            <a:r>
              <a:rPr lang="ru-RU" dirty="0" smtClean="0"/>
              <a:t> заводе работали: 1 доменная печь, 1 кричный горн и 1 молот. Продукция завода составляла уже 1200 тонн чугуна, 128 тонн железа. </a:t>
            </a:r>
            <a:endParaRPr lang="ru-RU" dirty="0"/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ъект 2"/>
          <p:cNvSpPr>
            <a:spLocks noGrp="1"/>
          </p:cNvSpPr>
          <p:nvPr>
            <p:ph idx="1"/>
          </p:nvPr>
        </p:nvSpPr>
        <p:spPr>
          <a:xfrm>
            <a:off x="467544" y="5475050"/>
            <a:ext cx="8229600" cy="681038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dirty="0" smtClean="0"/>
              <a:t>1897 г. Группа ремонтных рабочих.</a:t>
            </a:r>
          </a:p>
        </p:txBody>
      </p:sp>
      <p:pic>
        <p:nvPicPr>
          <p:cNvPr id="54275" name="Picture 2" descr="D:\Киреевские чтения\Киреевские 11\Фото заводов\Бисерский завод\1897 г. группа ремонтных рабочих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77" y="25685"/>
            <a:ext cx="7848997" cy="545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107504" y="623731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Коллектив служащих Бисерского завода"/>
          <p:cNvPicPr>
            <a:picLocks noChangeAspect="1" noChangeArrowheads="1"/>
          </p:cNvPicPr>
          <p:nvPr/>
        </p:nvPicPr>
        <p:blipFill>
          <a:blip r:embed="rId2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7325"/>
            <a:ext cx="7948613" cy="56896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9" name="WordArt 3"/>
          <p:cNvSpPr>
            <a:spLocks noChangeArrowheads="1" noChangeShapeType="1" noTextEdit="1"/>
          </p:cNvSpPr>
          <p:nvPr/>
        </p:nvSpPr>
        <p:spPr bwMode="auto">
          <a:xfrm>
            <a:off x="1633537" y="5351611"/>
            <a:ext cx="5761037" cy="504825"/>
          </a:xfrm>
          <a:prstGeom prst="rect">
            <a:avLst/>
          </a:prstGeom>
          <a:solidFill>
            <a:schemeClr val="bg1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Служащие Бисерского завода. 1914 год.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D:\Киреевские чтения\Киреевские 11\Фото заводов\Бисерский завод\№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" b="8208"/>
          <a:stretch>
            <a:fillRect/>
          </a:stretch>
        </p:blipFill>
        <p:spPr bwMode="auto">
          <a:xfrm>
            <a:off x="1025860" y="0"/>
            <a:ext cx="7079580" cy="4416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Прямоугольник 1"/>
          <p:cNvSpPr>
            <a:spLocks noChangeArrowheads="1"/>
          </p:cNvSpPr>
          <p:nvPr/>
        </p:nvSpPr>
        <p:spPr bwMode="auto">
          <a:xfrm>
            <a:off x="12700" y="4416109"/>
            <a:ext cx="9131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 smtClean="0"/>
              <a:t>Разразившийся в России экономический кризис 1902 – 1903 годов тяжело отразился на жизни рабочих Бисера. Владельцы завода сократили добычу руды на местных рудниках, предпочитая завозить ее со стороны, где имелась дешевая рабочая сила.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 smtClean="0"/>
              <a:t>В 1926 году производство чугуна в заводе было прекращено и завод закрыт. Домны были разрушены и в дальнейшем не восстановлены. </a:t>
            </a:r>
            <a:endParaRPr lang="ru-RU" altLang="ru-RU" sz="1800" dirty="0"/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107504" y="623731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кругленный прямоугольник 4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  <p:sp>
        <p:nvSpPr>
          <p:cNvPr id="6" name="Стрелка влево 5">
            <a:hlinkClick r:id="" action="ppaction://hlinkshowjump?jump=las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WordArt 2"/>
          <p:cNvSpPr>
            <a:spLocks noChangeArrowheads="1" noChangeShapeType="1" noTextEdit="1"/>
          </p:cNvSpPr>
          <p:nvPr/>
        </p:nvSpPr>
        <p:spPr bwMode="auto">
          <a:xfrm>
            <a:off x="343758" y="4221088"/>
            <a:ext cx="8496300" cy="1944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769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Теплогорский</a:t>
            </a:r>
          </a:p>
          <a:p>
            <a:pPr algn="ctr"/>
            <a:r>
              <a:rPr lang="ru-RU" sz="36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lang="ru-RU" sz="3600" b="1" kern="10" dirty="0" err="1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чугуноделательный</a:t>
            </a:r>
            <a:endParaRPr lang="ru-RU" sz="3600" b="1" kern="10" dirty="0">
              <a:ln w="28575">
                <a:solidFill>
                  <a:srgbClr val="000000"/>
                </a:solidFill>
                <a:round/>
                <a:headEnd/>
                <a:tailEnd/>
              </a:ln>
              <a:solidFill>
                <a:srgbClr val="CC000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sz="36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 завод</a:t>
            </a:r>
          </a:p>
        </p:txBody>
      </p:sp>
      <p:pic>
        <p:nvPicPr>
          <p:cNvPr id="8195" name="Picture 3" descr="Теплая гора"/>
          <p:cNvPicPr>
            <a:picLocks noChangeAspect="1" noChangeArrowheads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7" t="54082" r="4784" b="7237"/>
          <a:stretch>
            <a:fillRect/>
          </a:stretch>
        </p:blipFill>
        <p:spPr bwMode="auto">
          <a:xfrm>
            <a:off x="971550" y="116632"/>
            <a:ext cx="7056438" cy="39243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rId4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t="2527" r="3539" b="10132"/>
          <a:stretch>
            <a:fillRect/>
          </a:stretch>
        </p:blipFill>
        <p:spPr bwMode="auto">
          <a:xfrm>
            <a:off x="323850" y="54301"/>
            <a:ext cx="4025900" cy="5111750"/>
          </a:xfrm>
          <a:prstGeom prst="rect">
            <a:avLst/>
          </a:prstGeom>
          <a:noFill/>
          <a:ln w="57150">
            <a:solidFill>
              <a:srgbClr val="FF822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1" name="WordArt 3"/>
          <p:cNvSpPr>
            <a:spLocks noChangeArrowheads="1" noChangeShapeType="1" noTextEdit="1"/>
          </p:cNvSpPr>
          <p:nvPr/>
        </p:nvSpPr>
        <p:spPr bwMode="auto">
          <a:xfrm>
            <a:off x="932646" y="5229200"/>
            <a:ext cx="2519362" cy="6480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Граф</a:t>
            </a:r>
          </a:p>
          <a:p>
            <a:pPr algn="ctr"/>
            <a:r>
              <a:rPr lang="ru-RU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П.П. Шувалов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4860032" y="89796"/>
            <a:ext cx="3887787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</a:rPr>
              <a:t>Первый чугун на </a:t>
            </a:r>
            <a:r>
              <a:rPr lang="ru-RU" altLang="ru-RU" sz="2400" b="1" dirty="0" err="1">
                <a:solidFill>
                  <a:srgbClr val="000000"/>
                </a:solidFill>
              </a:rPr>
              <a:t>Теплогорском</a:t>
            </a:r>
            <a:r>
              <a:rPr lang="ru-RU" altLang="ru-RU" sz="2400" b="1" dirty="0">
                <a:solidFill>
                  <a:srgbClr val="000000"/>
                </a:solidFill>
              </a:rPr>
              <a:t> заводе  графа П.П. Шувалова получили 28 декабря 1884 года.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</a:rPr>
              <a:t>При строительстве завода была воздвигнута плотина на небольшой горной речке </a:t>
            </a:r>
            <a:r>
              <a:rPr lang="ru-RU" altLang="ru-RU" sz="2400" b="1" dirty="0" err="1">
                <a:solidFill>
                  <a:srgbClr val="000000"/>
                </a:solidFill>
              </a:rPr>
              <a:t>Еловик</a:t>
            </a:r>
            <a:r>
              <a:rPr lang="ru-RU" altLang="ru-RU" sz="2400" b="1" dirty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rgbClr val="000000"/>
                </a:solidFill>
              </a:rPr>
              <a:t>В 1898 году Теплогорский завод оказался самым производительным, выплавив 550 тыс. тон чугуна.</a:t>
            </a:r>
            <a:endParaRPr lang="ru-RU" altLang="ru-RU" sz="1800" b="1" dirty="0">
              <a:solidFill>
                <a:srgbClr val="000000"/>
              </a:solidFill>
            </a:endParaRPr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Теплая гора"/>
          <p:cNvPicPr>
            <a:picLocks noChangeAspect="1" noChangeArrowheads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1799" r="17210" b="58055"/>
          <a:stretch>
            <a:fillRect/>
          </a:stretch>
        </p:blipFill>
        <p:spPr bwMode="auto">
          <a:xfrm>
            <a:off x="1340933" y="116632"/>
            <a:ext cx="6342092" cy="5112568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0908" y="530120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 1907 по 1912 годы в России начался бурный рост промышленности. Проводится капитальная реконструкция </a:t>
            </a:r>
            <a:r>
              <a:rPr lang="ru-RU" dirty="0" err="1" smtClean="0"/>
              <a:t>Теплогорского</a:t>
            </a:r>
            <a:r>
              <a:rPr lang="ru-RU" dirty="0" smtClean="0"/>
              <a:t> завода.</a:t>
            </a:r>
            <a:endParaRPr lang="ru-RU" dirty="0"/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Untitled-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0" t="65649" r="16064" b="1918"/>
          <a:stretch>
            <a:fillRect/>
          </a:stretch>
        </p:blipFill>
        <p:spPr bwMode="auto">
          <a:xfrm>
            <a:off x="683568" y="188640"/>
            <a:ext cx="7632700" cy="48133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9" name="WordArt 3"/>
          <p:cNvSpPr>
            <a:spLocks noChangeArrowheads="1" noChangeShapeType="1" noTextEdit="1"/>
          </p:cNvSpPr>
          <p:nvPr/>
        </p:nvSpPr>
        <p:spPr bwMode="auto">
          <a:xfrm>
            <a:off x="1692274" y="5157192"/>
            <a:ext cx="58324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Подвесная дорога в п. Теплая Гора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т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5213968" cy="4293096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36097" y="548680"/>
            <a:ext cx="3600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мае 1917 года доменная печь остановлена на ремонт, который затянулся, а потом и совсем остановлен в связи с Великой Октябрьской революцией и начавшейся гражданской войной. В августе 1922 года, после частичного ремонта, печь была задута на выработку </a:t>
            </a:r>
            <a:r>
              <a:rPr lang="ru-RU" dirty="0" err="1" smtClean="0"/>
              <a:t>передельных</a:t>
            </a:r>
            <a:r>
              <a:rPr lang="ru-RU" dirty="0" smtClean="0"/>
              <a:t> чугунов из Высокогорских, а затем и из </a:t>
            </a:r>
            <a:r>
              <a:rPr lang="ru-RU" dirty="0" err="1" smtClean="0"/>
              <a:t>Тагильских</a:t>
            </a:r>
            <a:r>
              <a:rPr lang="ru-RU" dirty="0" smtClean="0"/>
              <a:t> руд. Отремонтирована заводская лаборатория, а вот рудниками уже никто не занимался. </a:t>
            </a:r>
          </a:p>
          <a:p>
            <a:r>
              <a:rPr lang="ru-RU" dirty="0" smtClean="0"/>
              <a:t>В 1936 году завод был остановлен на консервацию. </a:t>
            </a:r>
            <a:endParaRPr lang="ru-RU" dirty="0"/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 bwMode="auto">
          <a:xfrm>
            <a:off x="29183" y="6021288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Untitled-1"/>
          <p:cNvPicPr>
            <a:picLocks noChangeAspect="1" noChangeArrowheads="1"/>
          </p:cNvPicPr>
          <p:nvPr/>
        </p:nvPicPr>
        <p:blipFill>
          <a:blip r:embed="rId2" cstate="print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4" t="8661" r="7393" b="42043"/>
          <a:stretch>
            <a:fillRect/>
          </a:stretch>
        </p:blipFill>
        <p:spPr bwMode="auto">
          <a:xfrm>
            <a:off x="467544" y="116632"/>
            <a:ext cx="7993063" cy="52990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7" name="WordArt 3"/>
          <p:cNvSpPr>
            <a:spLocks noChangeArrowheads="1" noChangeShapeType="1" noTextEdit="1"/>
          </p:cNvSpPr>
          <p:nvPr/>
        </p:nvSpPr>
        <p:spPr bwMode="auto">
          <a:xfrm>
            <a:off x="2303487" y="5517232"/>
            <a:ext cx="43211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Станция Теплая Гора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тг"/>
          <p:cNvPicPr>
            <a:picLocks noChangeAspect="1" noChangeArrowheads="1"/>
          </p:cNvPicPr>
          <p:nvPr/>
        </p:nvPicPr>
        <p:blipFill>
          <a:blip r:embed="rId2" cstate="print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" t="1686" r="688" b="1424"/>
          <a:stretch>
            <a:fillRect/>
          </a:stretch>
        </p:blipFill>
        <p:spPr bwMode="auto">
          <a:xfrm>
            <a:off x="850102" y="44624"/>
            <a:ext cx="7344742" cy="4813494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25" y="4928023"/>
            <a:ext cx="903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1964 году к заводу присоединялся бывший </a:t>
            </a:r>
            <a:r>
              <a:rPr lang="ru-RU" dirty="0" err="1" smtClean="0"/>
              <a:t>Бисерский</a:t>
            </a:r>
            <a:r>
              <a:rPr lang="ru-RU" dirty="0" smtClean="0"/>
              <a:t> завод, к этому времени превратившийся в артель «Челюскинец». Получив статус цеха и осуществив ремонт, </a:t>
            </a:r>
            <a:r>
              <a:rPr lang="ru-RU" dirty="0" err="1" smtClean="0"/>
              <a:t>бисеряне</a:t>
            </a:r>
            <a:r>
              <a:rPr lang="ru-RU" dirty="0" smtClean="0"/>
              <a:t> наладили выпуск печного и фасонного литья. В цехе трудилось более 200 человек.</a:t>
            </a:r>
            <a:endParaRPr lang="ru-RU" dirty="0"/>
          </a:p>
        </p:txBody>
      </p:sp>
      <p:sp>
        <p:nvSpPr>
          <p:cNvPr id="5" name="Овал 4">
            <a:hlinkClick r:id="rId3" action="ppaction://hlinksldjump"/>
          </p:cNvPr>
          <p:cNvSpPr/>
          <p:nvPr/>
        </p:nvSpPr>
        <p:spPr bwMode="auto">
          <a:xfrm>
            <a:off x="30883" y="623731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WordArt 2"/>
          <p:cNvSpPr>
            <a:spLocks noChangeArrowheads="1" noChangeShapeType="1" noTextEdit="1"/>
          </p:cNvSpPr>
          <p:nvPr/>
        </p:nvSpPr>
        <p:spPr bwMode="auto">
          <a:xfrm>
            <a:off x="4502390" y="4725144"/>
            <a:ext cx="4103687" cy="635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1992 год - реорганизация</a:t>
            </a:r>
          </a:p>
          <a:p>
            <a:pPr algn="ctr"/>
            <a:r>
              <a:rPr lang="ru-RU" sz="2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завода в </a:t>
            </a:r>
            <a:r>
              <a:rPr lang="ru-RU" sz="20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ОАО"Телиэм</a:t>
            </a:r>
            <a:r>
              <a:rPr lang="ru-RU" sz="2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"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229894" y="548680"/>
            <a:ext cx="4716462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</a:rPr>
              <a:t>В конце ХХ</a:t>
            </a:r>
            <a:r>
              <a:rPr lang="en-US" altLang="ru-RU" sz="2400" b="1">
                <a:solidFill>
                  <a:srgbClr val="000000"/>
                </a:solidFill>
              </a:rPr>
              <a:t> </a:t>
            </a:r>
            <a:r>
              <a:rPr lang="ru-RU" altLang="ru-RU" sz="2400" b="1">
                <a:solidFill>
                  <a:srgbClr val="000000"/>
                </a:solidFill>
              </a:rPr>
              <a:t>века Теплогорский завод был преобразован в акционерное общество «Телиэм».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</a:rPr>
              <a:t>Под руководством директора Н.В. Красовского на предприятии производили пароводяную арматуру, эмалированные ванны и печное литье.</a:t>
            </a:r>
            <a:endParaRPr lang="ru-RU" altLang="ru-RU" sz="1800" b="1">
              <a:solidFill>
                <a:srgbClr val="000000"/>
              </a:solidFill>
            </a:endParaRPr>
          </a:p>
        </p:txBody>
      </p:sp>
      <p:pic>
        <p:nvPicPr>
          <p:cNvPr id="64516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" t="20821"/>
          <a:stretch>
            <a:fillRect/>
          </a:stretch>
        </p:blipFill>
        <p:spPr bwMode="auto">
          <a:xfrm>
            <a:off x="1187450" y="2997200"/>
            <a:ext cx="2938463" cy="273685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7" name="Picture 5" descr="8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3" t="12639" b="12270"/>
          <a:stretch>
            <a:fillRect/>
          </a:stretch>
        </p:blipFill>
        <p:spPr bwMode="auto">
          <a:xfrm>
            <a:off x="395288" y="333375"/>
            <a:ext cx="2957512" cy="28813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>
            <a:hlinkClick r:id="rId4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  <p:sp>
        <p:nvSpPr>
          <p:cNvPr id="8" name="Стрелка влево 7">
            <a:hlinkClick r:id="" action="ppaction://hlinkshowjump?jump=las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WordArt 2"/>
          <p:cNvSpPr>
            <a:spLocks noChangeArrowheads="1" noChangeShapeType="1" noTextEdit="1"/>
          </p:cNvSpPr>
          <p:nvPr/>
        </p:nvSpPr>
        <p:spPr bwMode="auto">
          <a:xfrm>
            <a:off x="597059" y="116632"/>
            <a:ext cx="8066087" cy="23323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Горнозаводский</a:t>
            </a:r>
          </a:p>
          <a:p>
            <a:pPr algn="ctr"/>
            <a:r>
              <a:rPr lang="ru-RU" sz="3600" b="1" kern="10" dirty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Times New Roman"/>
                <a:cs typeface="Times New Roman"/>
              </a:rPr>
              <a:t> цементный завод</a:t>
            </a:r>
          </a:p>
        </p:txBody>
      </p:sp>
      <p:pic>
        <p:nvPicPr>
          <p:cNvPr id="20484" name="Picture 4" descr="Горнозаводск-завод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3" r="26161"/>
          <a:stretch>
            <a:fillRect/>
          </a:stretch>
        </p:blipFill>
        <p:spPr bwMode="auto">
          <a:xfrm>
            <a:off x="2123728" y="2513957"/>
            <a:ext cx="4608512" cy="346719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>
            <a:hlinkClick r:id="rId4" action="ppaction://hlinksldjump"/>
          </p:cNvPr>
          <p:cNvSpPr/>
          <p:nvPr/>
        </p:nvSpPr>
        <p:spPr bwMode="auto">
          <a:xfrm>
            <a:off x="107504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rId5" action="ppaction://hlinksldjump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5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WordArt 2"/>
          <p:cNvSpPr>
            <a:spLocks noChangeArrowheads="1" noChangeShapeType="1" noTextEdit="1"/>
          </p:cNvSpPr>
          <p:nvPr/>
        </p:nvSpPr>
        <p:spPr bwMode="auto">
          <a:xfrm>
            <a:off x="179388" y="3429000"/>
            <a:ext cx="4176712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Строительная площадка</a:t>
            </a:r>
          </a:p>
          <a:p>
            <a:pPr algn="ctr"/>
            <a:r>
              <a:rPr lang="ru-RU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цементного завода. 1953 год.</a:t>
            </a:r>
          </a:p>
        </p:txBody>
      </p:sp>
      <p:pic>
        <p:nvPicPr>
          <p:cNvPr id="66563" name="Picture 3" descr="Строительная площадка будущего цементного завода 1953 г"/>
          <p:cNvPicPr>
            <a:picLocks noChangeAspect="1" noChangeArrowheads="1"/>
          </p:cNvPicPr>
          <p:nvPr/>
        </p:nvPicPr>
        <p:blipFill>
          <a:blip r:embed="rId2" cstate="print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0"/>
            <a:ext cx="4743450" cy="33131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4" name="Прямоугольник 1"/>
          <p:cNvSpPr>
            <a:spLocks noChangeArrowheads="1"/>
          </p:cNvSpPr>
          <p:nvPr/>
        </p:nvSpPr>
        <p:spPr bwMode="auto">
          <a:xfrm>
            <a:off x="5219700" y="188913"/>
            <a:ext cx="381635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/>
              <a:t>Весной 1948 г. в районе станции началось строительство цементного гиганта. В конце 1953 г. силуэт Новопашийского цементного завода стал хорошо вырисовываться. Появился первый корпус и высокие трубы. Одновременно с этим развернулось строительство города за станцией. Так появился на карте страны новый рабочий поселок – Новая Пашия. </a:t>
            </a:r>
          </a:p>
          <a:p>
            <a:pPr eaLnBrk="1" hangingPunct="1"/>
            <a:r>
              <a:rPr lang="ru-RU" altLang="ru-RU"/>
              <a:t>27 июля 1955 г. завод выдал первые тонны цемента. </a:t>
            </a:r>
          </a:p>
          <a:p>
            <a:pPr eaLnBrk="1" hangingPunct="1"/>
            <a:endParaRPr lang="ru-RU" altLang="ru-RU"/>
          </a:p>
        </p:txBody>
      </p:sp>
      <p:sp>
        <p:nvSpPr>
          <p:cNvPr id="66565" name="Прямоугольник 2"/>
          <p:cNvSpPr>
            <a:spLocks noChangeArrowheads="1"/>
          </p:cNvSpPr>
          <p:nvPr/>
        </p:nvSpPr>
        <p:spPr bwMode="auto">
          <a:xfrm>
            <a:off x="784225" y="4581525"/>
            <a:ext cx="79914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</a:rPr>
              <a:t>Первоначально, мощность заводы была на уровне 240 тыс. тонн цемента в год. В последствии, завод вводит ряд технологических линий: 1964 год – сдана очередь с двумя технологическими линиями и 1971 год – седьмая технологическая линия третьей очереди, мощность завода достигла 2,7 млн. тонн в год. </a:t>
            </a:r>
          </a:p>
        </p:txBody>
      </p:sp>
      <p:sp>
        <p:nvSpPr>
          <p:cNvPr id="6" name="Овал 5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7" name="Стрелка влево 6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8" name="Стрелка влево 7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9" name="Скругленный прямоугольник 8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ic.pics.livejournal.com/zavodfoto/46550561/574975/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63"/>
          <a:stretch>
            <a:fillRect/>
          </a:stretch>
        </p:blipFill>
        <p:spPr bwMode="auto">
          <a:xfrm>
            <a:off x="1236067" y="260648"/>
            <a:ext cx="7021512" cy="307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Прямоугольник 1"/>
          <p:cNvSpPr>
            <a:spLocks noChangeArrowheads="1"/>
          </p:cNvSpPr>
          <p:nvPr/>
        </p:nvSpPr>
        <p:spPr bwMode="auto">
          <a:xfrm>
            <a:off x="0" y="3429000"/>
            <a:ext cx="91440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dirty="0"/>
              <a:t>В 1956 г. началось строительство Дома культуры «Цементник».</a:t>
            </a:r>
          </a:p>
          <a:p>
            <a:pPr eaLnBrk="1" hangingPunct="1"/>
            <a:r>
              <a:rPr lang="ru-RU" altLang="ru-RU" dirty="0"/>
              <a:t>Именно в 50-е годы на заводе впервые в мире было освоено производство расширяющегося портландцемента. </a:t>
            </a:r>
          </a:p>
          <a:p>
            <a:pPr eaLnBrk="1" hangingPunct="1"/>
            <a:r>
              <a:rPr lang="ru-RU" altLang="ru-RU" dirty="0"/>
              <a:t>В 1965 г. коллектив завода и все население поселка отметили два знаменательных события. 27 июня исполнилось 10 лет со дня пуска предприятия, а 4 ноября поселок Новая Пашия был преобразован в город Горнозаводск.</a:t>
            </a:r>
          </a:p>
          <a:p>
            <a:pPr eaLnBrk="1" hangingPunct="1"/>
            <a:r>
              <a:rPr lang="ru-RU" altLang="ru-RU" dirty="0"/>
              <a:t>1964 год – сдана очередь с двумя технологическими линиями и 1971 год – седьмая технологическая линия третьей очереди, мощность завода достигла 2,7 млн. тонн в год. 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G_165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0"/>
          <a:stretch>
            <a:fillRect/>
          </a:stretch>
        </p:blipFill>
        <p:spPr bwMode="auto">
          <a:xfrm>
            <a:off x="755650" y="116632"/>
            <a:ext cx="7416800" cy="50450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1" name="WordArt 3"/>
          <p:cNvSpPr>
            <a:spLocks noChangeArrowheads="1" noChangeShapeType="1" noTextEdit="1"/>
          </p:cNvSpPr>
          <p:nvPr/>
        </p:nvSpPr>
        <p:spPr bwMode="auto">
          <a:xfrm>
            <a:off x="1699317" y="5179816"/>
            <a:ext cx="5759450" cy="774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Дом культуры "Цементник",</a:t>
            </a:r>
          </a:p>
          <a:p>
            <a:pPr algn="ctr"/>
            <a:r>
              <a:rPr lang="ru-RU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сейчас ДК им. Л.И. Бэра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трелка влево 4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6" name="Стрелка влево 5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ГЦЗ"/>
          <p:cNvPicPr>
            <a:picLocks noChangeAspect="1" noChangeArrowheads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" t="13753" r="8426" b="11311"/>
          <a:stretch>
            <a:fillRect/>
          </a:stretch>
        </p:blipFill>
        <p:spPr bwMode="auto">
          <a:xfrm>
            <a:off x="1115616" y="188640"/>
            <a:ext cx="7561263" cy="45370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5" name="Picture 3" descr="ГЦЗ"/>
          <p:cNvPicPr>
            <a:picLocks noChangeAspect="1" noChangeArrowheads="1"/>
          </p:cNvPicPr>
          <p:nvPr/>
        </p:nvPicPr>
        <p:blipFill>
          <a:blip r:embed="rId3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1133"/>
            <a:ext cx="1804987" cy="1584325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6" name="WordArt 4"/>
          <p:cNvSpPr>
            <a:spLocks noChangeArrowheads="1" noChangeShapeType="1" noTextEdit="1"/>
          </p:cNvSpPr>
          <p:nvPr/>
        </p:nvSpPr>
        <p:spPr bwMode="auto">
          <a:xfrm>
            <a:off x="2123728" y="4869160"/>
            <a:ext cx="5040312" cy="414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Отгрузка продукции завода</a:t>
            </a:r>
          </a:p>
        </p:txBody>
      </p:sp>
      <p:sp>
        <p:nvSpPr>
          <p:cNvPr id="5" name="Овал 4">
            <a:hlinkClick r:id="rId4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6" name="Стрелка влево 5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7" name="Стрелка влево 6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8" name="Скругленный прямоугольник 7">
            <a:hlinkClick r:id="rId5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оао ГЦЗ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6"/>
          <a:stretch>
            <a:fillRect/>
          </a:stretch>
        </p:blipFill>
        <p:spPr bwMode="auto">
          <a:xfrm>
            <a:off x="1043608" y="44624"/>
            <a:ext cx="7146884" cy="5843237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 bwMode="auto">
          <a:xfrm>
            <a:off x="251520" y="6128352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4" name="Стрелка влево 3">
            <a:hlinkClick r:id="" action="ppaction://hlinkshowjump?jump=nex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  <p:sp>
        <p:nvSpPr>
          <p:cNvPr id="5" name="Стрелка влево 4">
            <a:hlinkClick r:id="" action="ppaction://hlinkshowjump?jump=previousslide"/>
          </p:cNvPr>
          <p:cNvSpPr/>
          <p:nvPr/>
        </p:nvSpPr>
        <p:spPr bwMode="auto">
          <a:xfrm>
            <a:off x="6444208" y="6021288"/>
            <a:ext cx="1269504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назад</a:t>
            </a: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7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8" b="2061"/>
          <a:stretch>
            <a:fillRect/>
          </a:stretch>
        </p:blipFill>
        <p:spPr bwMode="auto">
          <a:xfrm>
            <a:off x="1833563" y="122238"/>
            <a:ext cx="5246687" cy="417671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Прямоугольник 1"/>
          <p:cNvSpPr>
            <a:spLocks noChangeArrowheads="1"/>
          </p:cNvSpPr>
          <p:nvPr/>
        </p:nvSpPr>
        <p:spPr bwMode="auto">
          <a:xfrm>
            <a:off x="466371" y="4365104"/>
            <a:ext cx="82867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dirty="0"/>
              <a:t>На предприятии действует система скидок и товарный кредит. Продукция ОАО "</a:t>
            </a:r>
            <a:r>
              <a:rPr lang="ru-RU" altLang="ru-RU" dirty="0" err="1"/>
              <a:t>Горнозаводскцемент</a:t>
            </a:r>
            <a:r>
              <a:rPr lang="ru-RU" altLang="ru-RU" dirty="0"/>
              <a:t>" доставляется потребителю в бумажной таре </a:t>
            </a:r>
          </a:p>
          <a:p>
            <a:pPr eaLnBrk="1" hangingPunct="1"/>
            <a:r>
              <a:rPr lang="ru-RU" altLang="ru-RU" dirty="0"/>
              <a:t>по 50 кг, </a:t>
            </a:r>
            <a:r>
              <a:rPr lang="ru-RU" altLang="ru-RU" dirty="0" err="1"/>
              <a:t>мкр</a:t>
            </a:r>
            <a:r>
              <a:rPr lang="ru-RU" altLang="ru-RU" dirty="0"/>
              <a:t> - 0,9 -1,0т и в нефасованном виде автомобильным и ж/д транспортом. ОАО "</a:t>
            </a:r>
            <a:r>
              <a:rPr lang="ru-RU" altLang="ru-RU" dirty="0" err="1"/>
              <a:t>Горнозаводскцемент</a:t>
            </a:r>
            <a:r>
              <a:rPr lang="ru-RU" altLang="ru-RU" dirty="0"/>
              <a:t>" располагает парком цементовозов и подвижным железнодорожным составом. </a:t>
            </a:r>
          </a:p>
          <a:p>
            <a:pPr eaLnBrk="1" hangingPunct="1"/>
            <a:r>
              <a:rPr lang="ru-RU" altLang="ru-RU" dirty="0"/>
              <a:t>Ежегодный объем выпускаемой продукции достигает 2 млн. тонн. </a:t>
            </a:r>
          </a:p>
        </p:txBody>
      </p:sp>
      <p:sp>
        <p:nvSpPr>
          <p:cNvPr id="4" name="Овал 3">
            <a:hlinkClick r:id="rId3" action="ppaction://hlinksldjump"/>
          </p:cNvPr>
          <p:cNvSpPr/>
          <p:nvPr/>
        </p:nvSpPr>
        <p:spPr bwMode="auto">
          <a:xfrm>
            <a:off x="107504" y="6230659"/>
            <a:ext cx="1368152" cy="576064"/>
          </a:xfrm>
          <a:prstGeom prst="ellipse">
            <a:avLst/>
          </a:prstGeom>
          <a:solidFill>
            <a:srgbClr val="FFFF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выход</a:t>
            </a:r>
          </a:p>
        </p:txBody>
      </p:sp>
      <p:sp>
        <p:nvSpPr>
          <p:cNvPr id="5" name="Скругленный прямоугольник 4">
            <a:hlinkClick r:id="rId4" action="ppaction://hlinksldjump"/>
          </p:cNvPr>
          <p:cNvSpPr/>
          <p:nvPr/>
        </p:nvSpPr>
        <p:spPr bwMode="auto">
          <a:xfrm>
            <a:off x="2987824" y="6274264"/>
            <a:ext cx="3024336" cy="430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Вернуться к разделам</a:t>
            </a:r>
          </a:p>
        </p:txBody>
      </p:sp>
      <p:sp>
        <p:nvSpPr>
          <p:cNvPr id="6" name="Стрелка влево 5">
            <a:hlinkClick r:id="" action="ppaction://hlinkshowjump?jump=lastslide"/>
          </p:cNvPr>
          <p:cNvSpPr/>
          <p:nvPr/>
        </p:nvSpPr>
        <p:spPr bwMode="auto">
          <a:xfrm flipH="1">
            <a:off x="7812360" y="6021288"/>
            <a:ext cx="1304528" cy="790192"/>
          </a:xfrm>
          <a:prstGeom prst="leftArrow">
            <a:avLst/>
          </a:prstGeom>
          <a:solidFill>
            <a:srgbClr val="FF6600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далее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8" descr="Карта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3" b="3288"/>
          <a:stretch/>
        </p:blipFill>
        <p:spPr>
          <a:xfrm>
            <a:off x="3275856" y="1322206"/>
            <a:ext cx="2952328" cy="42754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19671" y="188640"/>
            <a:ext cx="7117199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История 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горнозаводских 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заводов</a:t>
            </a:r>
          </a:p>
        </p:txBody>
      </p:sp>
      <p:pic>
        <p:nvPicPr>
          <p:cNvPr id="8" name="Picture 11" descr="герб Горнозаводска REAL"/>
          <p:cNvPicPr>
            <a:picLocks noChangeAspect="1" noChangeArrowheads="1"/>
          </p:cNvPicPr>
          <p:nvPr/>
        </p:nvPicPr>
        <p:blipFill>
          <a:blip r:embed="rId3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63" b="3178"/>
          <a:stretch>
            <a:fillRect/>
          </a:stretch>
        </p:blipFill>
        <p:spPr bwMode="auto">
          <a:xfrm>
            <a:off x="107504" y="87403"/>
            <a:ext cx="1364207" cy="2123852"/>
          </a:xfrm>
          <a:prstGeom prst="rect">
            <a:avLst/>
          </a:prstGeom>
          <a:noFill/>
          <a:ln w="38100">
            <a:solidFill>
              <a:srgbClr val="009E7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51520" y="3289139"/>
            <a:ext cx="3157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hlinkClick r:id="rId4" action="ppaction://hlinksldjump"/>
              </a:rPr>
              <a:t>Кусье-Александровский </a:t>
            </a:r>
          </a:p>
          <a:p>
            <a:pPr algn="ctr"/>
            <a:r>
              <a:rPr lang="ru-RU" b="1" dirty="0">
                <a:hlinkClick r:id="rId4" action="ppaction://hlinksldjump"/>
              </a:rPr>
              <a:t>завод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763688" y="2067983"/>
            <a:ext cx="21924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hlinkClick r:id="rId5" action="ppaction://hlinksldjump"/>
              </a:rPr>
              <a:t>Архангело-Пашийский</a:t>
            </a:r>
            <a:r>
              <a:rPr lang="ru-RU" sz="2000" b="1" dirty="0">
                <a:hlinkClick r:id="rId5" action="ppaction://hlinksldjump"/>
              </a:rPr>
              <a:t> </a:t>
            </a:r>
          </a:p>
          <a:p>
            <a:pPr algn="ctr"/>
            <a:r>
              <a:rPr lang="ru-RU" sz="2000" b="1" dirty="0">
                <a:hlinkClick r:id="rId5" action="ppaction://hlinksldjump"/>
              </a:rPr>
              <a:t>завод</a:t>
            </a:r>
            <a:endParaRPr lang="ru-RU" sz="20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597880" y="1700808"/>
            <a:ext cx="2339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hlinkClick r:id="rId6" action="ppaction://hlinksldjump"/>
              </a:rPr>
              <a:t>Бисерский</a:t>
            </a:r>
            <a:r>
              <a:rPr lang="ru-RU" b="1" dirty="0">
                <a:hlinkClick r:id="rId6" action="ppaction://hlinksldjump"/>
              </a:rPr>
              <a:t> </a:t>
            </a:r>
          </a:p>
          <a:p>
            <a:pPr algn="ctr"/>
            <a:r>
              <a:rPr lang="ru-RU" b="1" dirty="0">
                <a:hlinkClick r:id="rId6" action="ppaction://hlinksldjump"/>
              </a:rPr>
              <a:t>завод</a:t>
            </a:r>
            <a:endParaRPr lang="ru-RU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084870" y="2671136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hlinkClick r:id="rId7" action="ppaction://hlinksldjump"/>
              </a:rPr>
              <a:t>Теплогорский </a:t>
            </a:r>
          </a:p>
          <a:p>
            <a:pPr algn="ctr"/>
            <a:r>
              <a:rPr lang="ru-RU" b="1" dirty="0">
                <a:hlinkClick r:id="rId7" action="ppaction://hlinksldjump"/>
              </a:rPr>
              <a:t>завод</a:t>
            </a:r>
            <a:endParaRPr lang="ru-RU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574184" y="3647215"/>
            <a:ext cx="32221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hlinkClick r:id="rId8" action="ppaction://hlinksldjump"/>
              </a:rPr>
              <a:t>Горнозаводский цементный</a:t>
            </a:r>
          </a:p>
          <a:p>
            <a:pPr algn="ctr"/>
            <a:r>
              <a:rPr lang="ru-RU" b="1" dirty="0">
                <a:hlinkClick r:id="rId8" action="ppaction://hlinksldjump"/>
              </a:rPr>
              <a:t>завод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33941" y="5589240"/>
            <a:ext cx="872604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Спасибо за внимание!</a:t>
            </a:r>
            <a:endParaRPr lang="ru-RU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3" name="Пятиугольник 2">
            <a:hlinkClick r:id="" action="ppaction://hlinkshowjump?jump=firstslide"/>
          </p:cNvPr>
          <p:cNvSpPr/>
          <p:nvPr/>
        </p:nvSpPr>
        <p:spPr>
          <a:xfrm rot="21180057" flipH="1">
            <a:off x="78128" y="4459544"/>
            <a:ext cx="2837688" cy="864096"/>
          </a:xfrm>
          <a:prstGeom prst="homePlat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Вернуться в  начало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Пятиугольник 3">
            <a:hlinkClick r:id="" action="ppaction://hlinkshowjump?jump=endshow"/>
          </p:cNvPr>
          <p:cNvSpPr/>
          <p:nvPr/>
        </p:nvSpPr>
        <p:spPr>
          <a:xfrm>
            <a:off x="7092280" y="5085184"/>
            <a:ext cx="1644590" cy="50405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выход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21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1664</Words>
  <Application>Microsoft Office PowerPoint</Application>
  <PresentationFormat>Экран (4:3)</PresentationFormat>
  <Paragraphs>274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43</vt:i4>
      </vt:variant>
    </vt:vector>
  </HeadingPairs>
  <TitlesOfParts>
    <vt:vector size="45" baseType="lpstr">
      <vt:lpstr>Оформление по умолчанию</vt:lpstr>
      <vt:lpstr>1_Оформление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горнозаводских заводов</dc:title>
  <dc:creator>библиотека-2</dc:creator>
  <cp:lastModifiedBy>библиотека-2</cp:lastModifiedBy>
  <cp:revision>42</cp:revision>
  <dcterms:created xsi:type="dcterms:W3CDTF">2014-05-27T04:30:04Z</dcterms:created>
  <dcterms:modified xsi:type="dcterms:W3CDTF">2020-05-27T04:17:29Z</dcterms:modified>
</cp:coreProperties>
</file>