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301" r:id="rId4"/>
    <p:sldId id="298" r:id="rId5"/>
    <p:sldId id="299" r:id="rId6"/>
    <p:sldId id="300" r:id="rId7"/>
    <p:sldId id="259" r:id="rId8"/>
    <p:sldId id="262" r:id="rId9"/>
    <p:sldId id="260" r:id="rId10"/>
    <p:sldId id="261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97" r:id="rId20"/>
    <p:sldId id="304" r:id="rId21"/>
    <p:sldId id="305" r:id="rId22"/>
    <p:sldId id="306" r:id="rId23"/>
    <p:sldId id="272" r:id="rId24"/>
    <p:sldId id="273" r:id="rId25"/>
    <p:sldId id="307" r:id="rId26"/>
    <p:sldId id="308" r:id="rId27"/>
    <p:sldId id="274" r:id="rId28"/>
    <p:sldId id="309" r:id="rId29"/>
    <p:sldId id="277" r:id="rId30"/>
    <p:sldId id="278" r:id="rId31"/>
    <p:sldId id="279" r:id="rId32"/>
    <p:sldId id="282" r:id="rId33"/>
    <p:sldId id="283" r:id="rId34"/>
    <p:sldId id="285" r:id="rId35"/>
    <p:sldId id="288" r:id="rId36"/>
    <p:sldId id="289" r:id="rId37"/>
    <p:sldId id="290" r:id="rId38"/>
    <p:sldId id="291" r:id="rId39"/>
    <p:sldId id="310" r:id="rId40"/>
    <p:sldId id="295" r:id="rId41"/>
    <p:sldId id="294" r:id="rId42"/>
    <p:sldId id="292" r:id="rId43"/>
    <p:sldId id="293" r:id="rId44"/>
    <p:sldId id="296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4EDD8-0100-4041-A5AD-9C3FCC8A3CA3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34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8179C-7778-4675-9114-6DCB6745B46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126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3095F-F93C-4FCE-A67A-C4D99D97174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03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ECC16-60F0-4220-8ECE-D9AC2068664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841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F37D3-7866-46FB-A21B-C3E3B132D383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87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490C4-7519-40BD-AC65-DA0A936BA0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27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3F13D-5ACF-4751-BEEA-2C148C56F5A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585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BD16E-8A97-4749-8178-11EDD1DA28A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285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4F5D7-8664-4FEF-A333-5D0FFB9FDBC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93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B0077-AB01-48AA-88A8-EC6C60A4FA7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1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4FD97-155C-4953-89AD-F81FE7363F6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484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CA80DA-E205-458F-9754-4E96D203C1D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9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F58C8-AAF6-44E9-9D1F-E1C500D5FE7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085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4676CC-4439-42CB-8199-A369CC9353C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852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EA3C0-878E-47B6-9718-163CA11922B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17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4CAB5-340D-4D64-B9A2-8EE8AD1B96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588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1909E-A49C-4495-BC27-52EA0E54888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3205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58893-6885-4154-AD74-C73386745AB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281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6E7B0-53CA-4ED3-8362-F01191A0643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3426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6E614-7B7D-4C76-BA86-F98BDFDB6DF3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8410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8BED0C-33A0-4E46-9392-C875DF3AF3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8982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CC209-A4CF-47B4-AFBA-8E09B66E105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0595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44BB4-16F3-459A-A722-96455CDEC0B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7941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0BB01FB-8281-46FF-BC3C-3BD9CE2176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702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87255A-3E4E-4FA5-8996-713F385B42D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895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822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487A55-C871-47CB-8D9E-49A4C3E929E4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5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7517"/>
            </a:gs>
            <a:gs pos="50000">
              <a:schemeClr val="bg1"/>
            </a:gs>
            <a:gs pos="100000">
              <a:srgbClr val="FF751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24C52D-D72A-4F32-A259-2EE6C9F09ED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844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348932" y="332507"/>
            <a:ext cx="83534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000000"/>
                  </a:outerShdw>
                </a:effectLst>
                <a:latin typeface="Times New Roman"/>
                <a:cs typeface="Times New Roman"/>
              </a:rPr>
              <a:t>Горнозаводский</a:t>
            </a:r>
          </a:p>
        </p:txBody>
      </p:sp>
      <p:pic>
        <p:nvPicPr>
          <p:cNvPr id="35851" name="Picture 11" descr="герб Горнозаводска REAL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63" b="3178"/>
          <a:stretch>
            <a:fillRect/>
          </a:stretch>
        </p:blipFill>
        <p:spPr bwMode="auto">
          <a:xfrm>
            <a:off x="363719" y="2276872"/>
            <a:ext cx="2471287" cy="3847093"/>
          </a:xfrm>
          <a:prstGeom prst="rect">
            <a:avLst/>
          </a:prstGeom>
          <a:noFill/>
          <a:ln w="38100">
            <a:solidFill>
              <a:srgbClr val="009E7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52" name="WordArt 12"/>
          <p:cNvSpPr>
            <a:spLocks noChangeArrowheads="1" noChangeShapeType="1" noTextEdit="1"/>
          </p:cNvSpPr>
          <p:nvPr/>
        </p:nvSpPr>
        <p:spPr bwMode="auto">
          <a:xfrm>
            <a:off x="5364088" y="1898331"/>
            <a:ext cx="324008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000000"/>
                  </a:outerShdw>
                </a:effectLst>
                <a:latin typeface="Times New Roman"/>
                <a:cs typeface="Times New Roman"/>
              </a:rPr>
              <a:t>район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105320" y="3435965"/>
            <a:ext cx="58591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История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горнозаводских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заводов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887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  <p:bldP spid="358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1.bp.blogspot.com/-uaum6adUVSY/TekXipdzLvI/AAAAAAAADQs/3vOSiBj9wUY/s1600/Peter%2B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53"/>
            <a:ext cx="4372130" cy="562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99992" y="1196752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Петр </a:t>
            </a:r>
            <a:r>
              <a:rPr lang="en-US" sz="2800" dirty="0"/>
              <a:t>I</a:t>
            </a:r>
            <a:r>
              <a:rPr lang="ru-RU" sz="2800" dirty="0"/>
              <a:t>  обратил внимание на Урал, в огромных горных и лесных массивах которого были скрыты запасы руд и других полезных ископаемых. </a:t>
            </a:r>
            <a:endParaRPr lang="ru-RU" sz="2800" dirty="0" smtClean="0"/>
          </a:p>
          <a:p>
            <a:r>
              <a:rPr lang="ru-RU" sz="2800" dirty="0" smtClean="0"/>
              <a:t>До </a:t>
            </a:r>
            <a:r>
              <a:rPr lang="ru-RU" sz="2800" dirty="0"/>
              <a:t>Петра на Урале действовало всего два медеплавильных  и железоделательных казенных горных  завода.  </a:t>
            </a:r>
          </a:p>
        </p:txBody>
      </p:sp>
    </p:spTree>
    <p:extLst>
      <p:ext uri="{BB962C8B-B14F-4D97-AF65-F5344CB8AC3E}">
        <p14:creationId xmlns:p14="http://schemas.microsoft.com/office/powerpoint/2010/main" val="128938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156" y="19949"/>
            <a:ext cx="64297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Начало горнозаводской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промышленности на Урале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татищев"/>
          <p:cNvPicPr>
            <a:picLocks noChangeAspect="1" noChangeArrowheads="1"/>
          </p:cNvPicPr>
          <p:nvPr/>
        </p:nvPicPr>
        <p:blipFill>
          <a:blip r:embed="rId2">
            <a:lum brigh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19"/>
          <a:stretch>
            <a:fillRect/>
          </a:stretch>
        </p:blipFill>
        <p:spPr bwMode="auto">
          <a:xfrm>
            <a:off x="420531" y="1552632"/>
            <a:ext cx="3216366" cy="3532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24558" y="5193196"/>
            <a:ext cx="2808312" cy="64807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В.Н. Татищев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гени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2631"/>
            <a:ext cx="2799016" cy="3532551"/>
          </a:xfrm>
          <a:prstGeom prst="rect">
            <a:avLst/>
          </a:prstGeom>
          <a:noFill/>
          <a:ln w="28575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053042" y="5201488"/>
            <a:ext cx="3047350" cy="6757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Г.В. де Генин</a:t>
            </a:r>
            <a:endParaRPr kumimoji="0" lang="ru-RU" alt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88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Билимбаевский зав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53"/>
            <a:ext cx="4764881" cy="344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764881" y="476672"/>
            <a:ext cx="4248472" cy="720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Билимбаевский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завод</a:t>
            </a:r>
            <a:endParaRPr kumimoji="0" lang="ru-RU" alt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http://www.ugokamsk.com/images/stories/pamyat/XVIIIvek/image00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71" y="3627666"/>
            <a:ext cx="6448425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1714" y="4149080"/>
            <a:ext cx="26886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Юго-Камский завод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1385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1.liveinternet.ru/images/attach/c/0/53/660/53660087_Stroganov_a_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6525"/>
            <a:ext cx="4562475" cy="665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88723" y="1412776"/>
            <a:ext cx="42037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Барон </a:t>
            </a:r>
            <a:r>
              <a:rPr lang="ru-RU" sz="2800" b="1" dirty="0"/>
              <a:t>Александр Григорьевич Строганов</a:t>
            </a:r>
            <a:r>
              <a:rPr lang="ru-RU" sz="2800" dirty="0"/>
              <a:t> основал самый первый на территории современного Горнозаводского района завод в поселке Кусье-Александровский.</a:t>
            </a:r>
          </a:p>
        </p:txBody>
      </p:sp>
    </p:spTree>
    <p:extLst>
      <p:ext uri="{BB962C8B-B14F-4D97-AF65-F5344CB8AC3E}">
        <p14:creationId xmlns:p14="http://schemas.microsoft.com/office/powerpoint/2010/main" val="139813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8" name="Picture 18" descr="Карта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8" b="3288"/>
          <a:stretch>
            <a:fillRect/>
          </a:stretch>
        </p:blipFill>
        <p:spPr>
          <a:xfrm>
            <a:off x="2124075" y="10117"/>
            <a:ext cx="471328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1" name="WordArt 21"/>
          <p:cNvSpPr>
            <a:spLocks noChangeArrowheads="1" noChangeShapeType="1" noTextEdit="1"/>
          </p:cNvSpPr>
          <p:nvPr/>
        </p:nvSpPr>
        <p:spPr bwMode="auto">
          <a:xfrm>
            <a:off x="250825" y="2791417"/>
            <a:ext cx="2052638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Бисерский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sp>
        <p:nvSpPr>
          <p:cNvPr id="81944" name="WordArt 24"/>
          <p:cNvSpPr>
            <a:spLocks noChangeArrowheads="1" noChangeShapeType="1" noTextEdit="1"/>
          </p:cNvSpPr>
          <p:nvPr/>
        </p:nvSpPr>
        <p:spPr bwMode="auto">
          <a:xfrm>
            <a:off x="5292725" y="4797425"/>
            <a:ext cx="3671888" cy="13668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Кусье-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Александровский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завод</a:t>
            </a:r>
          </a:p>
        </p:txBody>
      </p:sp>
      <p:sp>
        <p:nvSpPr>
          <p:cNvPr id="81946" name="WordArt 26"/>
          <p:cNvSpPr>
            <a:spLocks noChangeArrowheads="1" noChangeShapeType="1" noTextEdit="1"/>
          </p:cNvSpPr>
          <p:nvPr/>
        </p:nvSpPr>
        <p:spPr bwMode="auto">
          <a:xfrm>
            <a:off x="179388" y="5023442"/>
            <a:ext cx="2808287" cy="936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Теплогорский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sp>
        <p:nvSpPr>
          <p:cNvPr id="81947" name="WordArt 27"/>
          <p:cNvSpPr>
            <a:spLocks noChangeArrowheads="1" noChangeShapeType="1" noTextEdit="1"/>
          </p:cNvSpPr>
          <p:nvPr/>
        </p:nvSpPr>
        <p:spPr bwMode="auto">
          <a:xfrm>
            <a:off x="1187450" y="630830"/>
            <a:ext cx="2089150" cy="12223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Архангело</a:t>
            </a:r>
            <a:r>
              <a:rPr lang="ru-RU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-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Пашийский</a:t>
            </a:r>
            <a:endParaRPr lang="ru-RU" sz="32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sp>
        <p:nvSpPr>
          <p:cNvPr id="81950" name="WordArt 30"/>
          <p:cNvSpPr>
            <a:spLocks noChangeArrowheads="1" noChangeShapeType="1" noTextEdit="1"/>
          </p:cNvSpPr>
          <p:nvPr/>
        </p:nvSpPr>
        <p:spPr bwMode="auto">
          <a:xfrm>
            <a:off x="5940425" y="1412875"/>
            <a:ext cx="2916238" cy="1368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Горнозаводский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цементный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завод</a:t>
            </a:r>
          </a:p>
        </p:txBody>
      </p:sp>
    </p:spTree>
    <p:extLst>
      <p:ext uri="{BB962C8B-B14F-4D97-AF65-F5344CB8AC3E}">
        <p14:creationId xmlns:p14="http://schemas.microsoft.com/office/powerpoint/2010/main" val="310976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4" name="Rectangle 16"/>
          <p:cNvSpPr>
            <a:spLocks noChangeArrowheads="1"/>
          </p:cNvSpPr>
          <p:nvPr/>
        </p:nvSpPr>
        <p:spPr bwMode="auto">
          <a:xfrm>
            <a:off x="4356100" y="765175"/>
            <a:ext cx="4608513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По имени владельца Александра Строганова и по месту постройки в устье Кусьи завод был назван Кусье-Александровским.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Завод стал первым на территории современного Горнозаводского района.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Строгановы становятся, не только крупнейшими солепромышленниками, но и влиятельными заводовладельцами.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83988" name="WordArt 20"/>
          <p:cNvSpPr>
            <a:spLocks noChangeArrowheads="1" noChangeShapeType="1" noTextEdit="1"/>
          </p:cNvSpPr>
          <p:nvPr/>
        </p:nvSpPr>
        <p:spPr bwMode="auto">
          <a:xfrm>
            <a:off x="827088" y="5445125"/>
            <a:ext cx="2736850" cy="7223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Граф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А.Г. Строганов</a:t>
            </a:r>
          </a:p>
        </p:txBody>
      </p:sp>
      <p:pic>
        <p:nvPicPr>
          <p:cNvPr id="83989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6" r="9804"/>
          <a:stretch>
            <a:fillRect/>
          </a:stretch>
        </p:blipFill>
        <p:spPr bwMode="auto">
          <a:xfrm>
            <a:off x="468313" y="692150"/>
            <a:ext cx="3500437" cy="4465638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69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8" name="WordArt 6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69325" cy="18732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cs typeface="Arial"/>
              </a:rPr>
              <a:t>Кусье-Александровский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cs typeface="Arial"/>
              </a:rPr>
              <a:t>железоделательный 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cs typeface="Arial"/>
              </a:rPr>
              <a:t> чугуноплавильный завод</a:t>
            </a:r>
          </a:p>
        </p:txBody>
      </p:sp>
      <p:pic>
        <p:nvPicPr>
          <p:cNvPr id="54286" name="Picture 14" descr="Кусье-Александровский чугунолитейный зав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276475"/>
            <a:ext cx="5975350" cy="43418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35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83" name="Rectangle 11"/>
          <p:cNvSpPr>
            <a:spLocks noChangeArrowheads="1"/>
          </p:cNvSpPr>
          <p:nvPr/>
        </p:nvSpPr>
        <p:spPr bwMode="auto">
          <a:xfrm>
            <a:off x="5004048" y="1779687"/>
            <a:ext cx="4139952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srgbClr val="000000"/>
                </a:solidFill>
              </a:rPr>
              <a:t>1748 год – начало строительства Кусье-Александровского железоделательного завода барона Александра Григорьевича  Строганова.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srgbClr val="000000"/>
                </a:solidFill>
              </a:rPr>
              <a:t>В августе 1751 года состоялось открытие завода</a:t>
            </a:r>
            <a:r>
              <a:rPr lang="ru-RU" altLang="ru-RU" sz="2000" b="1" dirty="0" smtClean="0">
                <a:solidFill>
                  <a:srgbClr val="000000"/>
                </a:solidFill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1600" b="1" dirty="0" smtClean="0">
              <a:solidFill>
                <a:srgbClr val="000000"/>
              </a:solidFill>
            </a:endParaRPr>
          </a:p>
        </p:txBody>
      </p:sp>
      <p:pic>
        <p:nvPicPr>
          <p:cNvPr id="131086" name="Picture 14" descr="Кусье-Александровский завод+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" t="3531" r="37433" b="3923"/>
          <a:stretch>
            <a:fillRect/>
          </a:stretch>
        </p:blipFill>
        <p:spPr bwMode="auto">
          <a:xfrm>
            <a:off x="144981" y="116631"/>
            <a:ext cx="4751387" cy="429418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51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0" name="Picture 4" descr="6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1550" b="3134"/>
          <a:stretch>
            <a:fillRect/>
          </a:stretch>
        </p:blipFill>
        <p:spPr bwMode="auto">
          <a:xfrm>
            <a:off x="179512" y="116632"/>
            <a:ext cx="2808312" cy="397331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4499992" y="260648"/>
            <a:ext cx="4427537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После смерти Александра Строганова  владения его перешли дочерям Анне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(в замужестве Голицыной)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 и Варваре (в замужестве Шаховской).</a:t>
            </a:r>
            <a:endParaRPr lang="ru-RU" altLang="ru-RU" b="1" dirty="0" smtClean="0">
              <a:solidFill>
                <a:srgbClr val="000000"/>
              </a:solidFill>
            </a:endParaRPr>
          </a:p>
        </p:txBody>
      </p:sp>
      <p:pic>
        <p:nvPicPr>
          <p:cNvPr id="5" name="Picture 8" descr="графиня"/>
          <p:cNvPicPr>
            <a:picLocks noChangeAspect="1" noChangeArrowheads="1"/>
          </p:cNvPicPr>
          <p:nvPr/>
        </p:nvPicPr>
        <p:blipFill>
          <a:blip r:embed="rId3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700" y="2708920"/>
            <a:ext cx="3412584" cy="402411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75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2" name="Picture 4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t="2527" r="3539" b="10132"/>
          <a:stretch>
            <a:fillRect/>
          </a:stretch>
        </p:blipFill>
        <p:spPr bwMode="auto">
          <a:xfrm>
            <a:off x="323850" y="549275"/>
            <a:ext cx="4025900" cy="511175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3" name="WordArt 5"/>
          <p:cNvSpPr>
            <a:spLocks noChangeArrowheads="1" noChangeShapeType="1" noTextEdit="1"/>
          </p:cNvSpPr>
          <p:nvPr/>
        </p:nvSpPr>
        <p:spPr bwMode="auto">
          <a:xfrm>
            <a:off x="900113" y="5876974"/>
            <a:ext cx="2519362" cy="79238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Граф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П.П. Шувалов</a:t>
            </a:r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4572000" y="1033463"/>
            <a:ext cx="3887788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В 1886 году князь Сергей Михайлович Голицын продал Кусье-Александровский завод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(по другой версии проиграл в карты) графу П.П. Шувалову. Во владении Шувалова завод, вошедший в состав Лысьвенского горного округа, находился до 1918 года.</a:t>
            </a:r>
          </a:p>
        </p:txBody>
      </p:sp>
    </p:spTree>
    <p:extLst>
      <p:ext uri="{BB962C8B-B14F-4D97-AF65-F5344CB8AC3E}">
        <p14:creationId xmlns:p14="http://schemas.microsoft.com/office/powerpoint/2010/main" val="115356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30" name="Picture 7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42350" cy="51689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535" name="WordArt 79"/>
          <p:cNvSpPr>
            <a:spLocks noChangeArrowheads="1" noChangeShapeType="1" noTextEdit="1"/>
          </p:cNvSpPr>
          <p:nvPr/>
        </p:nvSpPr>
        <p:spPr bwMode="auto">
          <a:xfrm>
            <a:off x="1763713" y="6237288"/>
            <a:ext cx="5472112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Кусье-Александровский завод</a:t>
            </a:r>
          </a:p>
        </p:txBody>
      </p:sp>
    </p:spTree>
    <p:extLst>
      <p:ext uri="{BB962C8B-B14F-4D97-AF65-F5344CB8AC3E}">
        <p14:creationId xmlns:p14="http://schemas.microsoft.com/office/powerpoint/2010/main" val="392493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WordArt 4"/>
          <p:cNvSpPr>
            <a:spLocks noChangeArrowheads="1" noChangeShapeType="1" noTextEdit="1"/>
          </p:cNvSpPr>
          <p:nvPr/>
        </p:nvSpPr>
        <p:spPr bwMode="auto">
          <a:xfrm>
            <a:off x="467544" y="5300663"/>
            <a:ext cx="5472608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Домна №1 на правом берегу реки </a:t>
            </a:r>
            <a:r>
              <a:rPr lang="ru-RU" sz="40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Кусья</a:t>
            </a:r>
            <a:endParaRPr lang="ru-RU" sz="40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cs typeface="Arial"/>
            </a:endParaRPr>
          </a:p>
        </p:txBody>
      </p:sp>
      <p:pic>
        <p:nvPicPr>
          <p:cNvPr id="116742" name="Picture 6" descr="Домна № 1 на левом берегу, № 2 - на правом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79" b="1544"/>
          <a:stretch>
            <a:fillRect/>
          </a:stretch>
        </p:blipFill>
        <p:spPr bwMode="auto">
          <a:xfrm>
            <a:off x="1258888" y="333375"/>
            <a:ext cx="6697662" cy="452437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3" name="WordArt 7"/>
          <p:cNvSpPr>
            <a:spLocks noChangeArrowheads="1" noChangeShapeType="1" noTextEdit="1"/>
          </p:cNvSpPr>
          <p:nvPr/>
        </p:nvSpPr>
        <p:spPr bwMode="auto">
          <a:xfrm>
            <a:off x="3563938" y="6165850"/>
            <a:ext cx="5040312" cy="4302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Домна №2 на левом берегу реки</a:t>
            </a:r>
          </a:p>
        </p:txBody>
      </p:sp>
    </p:spTree>
    <p:extLst>
      <p:ext uri="{BB962C8B-B14F-4D97-AF65-F5344CB8AC3E}">
        <p14:creationId xmlns:p14="http://schemas.microsoft.com/office/powerpoint/2010/main" val="70663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Реконструкция домны 1910 г 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200900" cy="51641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WordArt 5"/>
          <p:cNvSpPr>
            <a:spLocks noChangeArrowheads="1" noChangeShapeType="1" noTextEdit="1"/>
          </p:cNvSpPr>
          <p:nvPr/>
        </p:nvSpPr>
        <p:spPr bwMode="auto">
          <a:xfrm>
            <a:off x="1835150" y="6165850"/>
            <a:ext cx="5616575" cy="4302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Реконструкция домны в 1910 году</a:t>
            </a:r>
          </a:p>
        </p:txBody>
      </p:sp>
    </p:spTree>
    <p:extLst>
      <p:ext uri="{BB962C8B-B14F-4D97-AF65-F5344CB8AC3E}">
        <p14:creationId xmlns:p14="http://schemas.microsoft.com/office/powerpoint/2010/main" val="196105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WordArt 4"/>
          <p:cNvSpPr>
            <a:spLocks noChangeArrowheads="1" noChangeShapeType="1" noTextEdit="1"/>
          </p:cNvSpPr>
          <p:nvPr/>
        </p:nvSpPr>
        <p:spPr bwMode="auto">
          <a:xfrm>
            <a:off x="2268538" y="6093296"/>
            <a:ext cx="4464050" cy="50276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Завод в 1912 году</a:t>
            </a:r>
          </a:p>
        </p:txBody>
      </p:sp>
      <p:pic>
        <p:nvPicPr>
          <p:cNvPr id="117765" name="Picture 5" descr="Остатки домны № 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"/>
          <a:stretch>
            <a:fillRect/>
          </a:stretch>
        </p:blipFill>
        <p:spPr bwMode="auto">
          <a:xfrm>
            <a:off x="827088" y="476250"/>
            <a:ext cx="7489825" cy="53022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82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10" name="WordArt 6"/>
          <p:cNvSpPr>
            <a:spLocks noChangeArrowheads="1" noChangeShapeType="1" noTextEdit="1"/>
          </p:cNvSpPr>
          <p:nvPr/>
        </p:nvSpPr>
        <p:spPr bwMode="auto">
          <a:xfrm>
            <a:off x="250825" y="5949950"/>
            <a:ext cx="8642350" cy="6461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Посёлок Кусье-Александровский самый почтенный по возрасту 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 Горнозаводском районе. Сегодня это излюбленное дачное место горнозаводчан.</a:t>
            </a:r>
          </a:p>
        </p:txBody>
      </p:sp>
      <p:pic>
        <p:nvPicPr>
          <p:cNvPr id="36866" name="Picture 2" descr="http://www.balans-s.ru/upload/iblock/c64/12IMG_02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4644"/>
            <a:ext cx="7344816" cy="550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46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7" name="Picture 5" descr="Кусь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4895850" cy="3671887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8" name="Picture 6" descr="IMG_0574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2"/>
          <a:stretch>
            <a:fillRect/>
          </a:stretch>
        </p:blipFill>
        <p:spPr bwMode="auto">
          <a:xfrm>
            <a:off x="4356100" y="2997200"/>
            <a:ext cx="4392613" cy="32289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199" name="WordArt 7"/>
          <p:cNvSpPr>
            <a:spLocks noChangeArrowheads="1" noChangeShapeType="1" noTextEdit="1"/>
          </p:cNvSpPr>
          <p:nvPr/>
        </p:nvSpPr>
        <p:spPr bwMode="auto">
          <a:xfrm>
            <a:off x="684213" y="4652963"/>
            <a:ext cx="3095625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cs typeface="Arial"/>
              </a:rPr>
              <a:t>Река Койва</a:t>
            </a:r>
          </a:p>
        </p:txBody>
      </p:sp>
    </p:spTree>
    <p:extLst>
      <p:ext uri="{BB962C8B-B14F-4D97-AF65-F5344CB8AC3E}">
        <p14:creationId xmlns:p14="http://schemas.microsoft.com/office/powerpoint/2010/main" val="392643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711" y="416381"/>
            <a:ext cx="902458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Архангело-Пашийский</a:t>
            </a:r>
            <a:r>
              <a:rPr lang="ru-RU" sz="4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завод</a:t>
            </a:r>
            <a:endParaRPr lang="ru-RU" sz="4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7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9" t="30334" r="10605" b="8922"/>
          <a:stretch>
            <a:fillRect/>
          </a:stretch>
        </p:blipFill>
        <p:spPr bwMode="auto">
          <a:xfrm>
            <a:off x="319402" y="1916832"/>
            <a:ext cx="8505205" cy="42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C0C0C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382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АПОРТ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" t="3642" r="5222" b="13730"/>
          <a:stretch>
            <a:fillRect/>
          </a:stretch>
        </p:blipFill>
        <p:spPr bwMode="auto">
          <a:xfrm>
            <a:off x="107504" y="1340768"/>
            <a:ext cx="511660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64088" y="1124744"/>
            <a:ext cx="36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«… домна оная для выплавки железного чугуна минувшего ноября 23-го числа в действие пущена и с того времени оной завод по воле их сиятельств для всегдашнего в делах употребления именован </a:t>
            </a:r>
            <a:r>
              <a:rPr lang="ru-RU" sz="2400" i="1" dirty="0" err="1"/>
              <a:t>Архангело-Пашийским</a:t>
            </a:r>
            <a:r>
              <a:rPr lang="ru-RU" sz="2400" i="1" dirty="0"/>
              <a:t>…»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6021288"/>
            <a:ext cx="91587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Из рапорта Ивана Воронина, поверенного князя М. Голицына в Казенную палату Пермского наместничества от 16 декабря 1786 года. </a:t>
            </a:r>
          </a:p>
        </p:txBody>
      </p:sp>
    </p:spTree>
    <p:extLst>
      <p:ext uri="{BB962C8B-B14F-4D97-AF65-F5344CB8AC3E}">
        <p14:creationId xmlns:p14="http://schemas.microsoft.com/office/powerpoint/2010/main" val="26926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Доменная печь Архангело-пашийского завода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7" t="4189" r="7057" b="-19437"/>
          <a:stretch>
            <a:fillRect/>
          </a:stretch>
        </p:blipFill>
        <p:spPr bwMode="auto">
          <a:xfrm>
            <a:off x="1491430" y="304316"/>
            <a:ext cx="6048672" cy="6272697"/>
          </a:xfrm>
          <a:prstGeom prst="rect">
            <a:avLst/>
          </a:prstGeom>
          <a:noFill/>
          <a:ln w="571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491430" y="5517231"/>
            <a:ext cx="6048672" cy="10597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Архангело-Пашийский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завод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1907 год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72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ФОТО_общ_00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7" t="3754" b="15118"/>
          <a:stretch>
            <a:fillRect/>
          </a:stretch>
        </p:blipFill>
        <p:spPr bwMode="auto">
          <a:xfrm>
            <a:off x="0" y="260648"/>
            <a:ext cx="9144000" cy="5667686"/>
          </a:xfrm>
          <a:prstGeom prst="rect">
            <a:avLst/>
          </a:prstGeom>
          <a:solidFill>
            <a:srgbClr val="FF822D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FF822D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ПМЦЗ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56"/>
            <a:ext cx="2411760" cy="283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0" y="6162860"/>
            <a:ext cx="9180512" cy="5064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Пашийский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металлургическо-цементный  завод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1986 год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9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395288" y="5734050"/>
            <a:ext cx="8353425" cy="8461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Бисерский завод</a:t>
            </a:r>
          </a:p>
        </p:txBody>
      </p:sp>
      <p:pic>
        <p:nvPicPr>
          <p:cNvPr id="3075" name="Picture 3" descr="Бисерский завод+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33375"/>
            <a:ext cx="7848600" cy="50657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55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787900" y="981075"/>
            <a:ext cx="40322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990000"/>
                </a:solidFill>
              </a:rPr>
              <a:t>  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Чугуноплавильный и  железоделательный </a:t>
            </a:r>
            <a:r>
              <a:rPr lang="ru-RU" altLang="ru-RU" sz="2400" b="1" dirty="0" err="1" smtClean="0">
                <a:solidFill>
                  <a:srgbClr val="000000"/>
                </a:solidFill>
              </a:rPr>
              <a:t>Бисерский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 завод основан в 1786 году князем Б.Г. Шаховским. Владельцами завода были Шуваловы.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Завод производил чугун, полосовое и сортовое железо, гвозди. Изготавливали и разнообразные изделия из чугуна.</a:t>
            </a:r>
            <a:endParaRPr lang="ru-RU" altLang="ru-RU" b="1" dirty="0" smtClean="0">
              <a:solidFill>
                <a:srgbClr val="000000"/>
              </a:solidFill>
            </a:endParaRPr>
          </a:p>
        </p:txBody>
      </p:sp>
      <p:pic>
        <p:nvPicPr>
          <p:cNvPr id="4099" name="Picture 3" descr="Бисерский завод+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5"/>
          <a:stretch>
            <a:fillRect/>
          </a:stretch>
        </p:blipFill>
        <p:spPr bwMode="auto">
          <a:xfrm>
            <a:off x="539750" y="908050"/>
            <a:ext cx="3816350" cy="50657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23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иреевские чтения\Киреевские 11\Фото заводов\Бисерский завод\Постройка 2 домны 1890 г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4258" r="1852" b="1994"/>
          <a:stretch/>
        </p:blipFill>
        <p:spPr bwMode="auto">
          <a:xfrm>
            <a:off x="467544" y="470515"/>
            <a:ext cx="8105313" cy="606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9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093296"/>
            <a:ext cx="8229600" cy="68093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1897 г. Группа ремонтных рабочих.</a:t>
            </a:r>
            <a:endParaRPr lang="ru-RU" dirty="0"/>
          </a:p>
        </p:txBody>
      </p:sp>
      <p:pic>
        <p:nvPicPr>
          <p:cNvPr id="2050" name="Picture 2" descr="D:\Киреевские чтения\Киреевские 11\Фото заводов\Бисерский завод\1897 г. группа ремонтных рабочи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6" y="23968"/>
            <a:ext cx="8831692" cy="614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7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оллектив служащих Бисерского завода"/>
          <p:cNvPicPr>
            <a:picLocks noChangeAspect="1" noChangeArrowheads="1"/>
          </p:cNvPicPr>
          <p:nvPr/>
        </p:nvPicPr>
        <p:blipFill>
          <a:blip r:embed="rId2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7577"/>
            <a:ext cx="7948437" cy="568969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1691407" y="6021388"/>
            <a:ext cx="5760640" cy="5048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Служащие </a:t>
            </a:r>
            <a:r>
              <a:rPr lang="ru-RU" sz="4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Бисерского</a:t>
            </a:r>
            <a:r>
              <a:rPr lang="ru-RU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завода. 1914 год.</a:t>
            </a:r>
          </a:p>
        </p:txBody>
      </p:sp>
    </p:spTree>
    <p:extLst>
      <p:ext uri="{BB962C8B-B14F-4D97-AF65-F5344CB8AC3E}">
        <p14:creationId xmlns:p14="http://schemas.microsoft.com/office/powerpoint/2010/main" val="171934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Киреевские чтения\Киреевские 11\Фото заводов\Бисерский завод\№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" b="8207"/>
          <a:stretch/>
        </p:blipFill>
        <p:spPr bwMode="auto">
          <a:xfrm>
            <a:off x="12269" y="163266"/>
            <a:ext cx="9119462" cy="568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" y="5949280"/>
            <a:ext cx="91317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Разразившийся в России экономический кризис 1902 – 1903 годов тяжело отразился на жизни рабочих Бисера.</a:t>
            </a:r>
          </a:p>
        </p:txBody>
      </p:sp>
    </p:spTree>
    <p:extLst>
      <p:ext uri="{BB962C8B-B14F-4D97-AF65-F5344CB8AC3E}">
        <p14:creationId xmlns:p14="http://schemas.microsoft.com/office/powerpoint/2010/main" val="212360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323850" y="4724400"/>
            <a:ext cx="8496300" cy="19446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49769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Теплогорский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чугуноделательный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pic>
        <p:nvPicPr>
          <p:cNvPr id="8195" name="Picture 3" descr="Теплая гора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7" t="54082" r="4784" b="7237"/>
          <a:stretch>
            <a:fillRect/>
          </a:stretch>
        </p:blipFill>
        <p:spPr bwMode="auto">
          <a:xfrm>
            <a:off x="971550" y="404813"/>
            <a:ext cx="7056438" cy="39243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52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t="2527" r="3539" b="10132"/>
          <a:stretch>
            <a:fillRect/>
          </a:stretch>
        </p:blipFill>
        <p:spPr bwMode="auto">
          <a:xfrm>
            <a:off x="323850" y="549275"/>
            <a:ext cx="4025900" cy="5111750"/>
          </a:xfrm>
          <a:prstGeom prst="rect">
            <a:avLst/>
          </a:prstGeom>
          <a:noFill/>
          <a:ln w="57150">
            <a:solidFill>
              <a:srgbClr val="FF822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900113" y="6021388"/>
            <a:ext cx="2519362" cy="5762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Граф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П.П. Шувалов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716463" y="333375"/>
            <a:ext cx="3887787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Первый чугун на </a:t>
            </a:r>
            <a:r>
              <a:rPr lang="ru-RU" altLang="ru-RU" sz="2400" b="1" dirty="0" err="1" smtClean="0">
                <a:solidFill>
                  <a:srgbClr val="000000"/>
                </a:solidFill>
              </a:rPr>
              <a:t>Теплогорском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 заводе  графа П.П. Шувалова получили 28 декабря 1884 года.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При строительстве завода была воздвигнута плотина на небольшой горной речке </a:t>
            </a:r>
            <a:r>
              <a:rPr lang="ru-RU" altLang="ru-RU" sz="2400" b="1" dirty="0" err="1" smtClean="0">
                <a:solidFill>
                  <a:srgbClr val="000000"/>
                </a:solidFill>
              </a:rPr>
              <a:t>Еловик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0000"/>
                </a:solidFill>
              </a:rPr>
              <a:t>В 1898 году Теплогорский завод оказался самым производительным, выплавив 550 тыс. тон чугуна.</a:t>
            </a:r>
            <a:endParaRPr lang="ru-RU" altLang="ru-RU" b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6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Теплая гора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1799" r="17210" b="58055"/>
          <a:stretch>
            <a:fillRect/>
          </a:stretch>
        </p:blipFill>
        <p:spPr bwMode="auto">
          <a:xfrm>
            <a:off x="1403350" y="404813"/>
            <a:ext cx="6264275" cy="50498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1547813" y="6165850"/>
            <a:ext cx="6119812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Домна завода до революции</a:t>
            </a:r>
          </a:p>
        </p:txBody>
      </p:sp>
    </p:spTree>
    <p:extLst>
      <p:ext uri="{BB962C8B-B14F-4D97-AF65-F5344CB8AC3E}">
        <p14:creationId xmlns:p14="http://schemas.microsoft.com/office/powerpoint/2010/main" val="342034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ntitled-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0" t="65649" r="16064" b="1918"/>
          <a:stretch>
            <a:fillRect/>
          </a:stretch>
        </p:blipFill>
        <p:spPr bwMode="auto">
          <a:xfrm>
            <a:off x="755650" y="765175"/>
            <a:ext cx="7632700" cy="48133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WordArt 3"/>
          <p:cNvSpPr>
            <a:spLocks noChangeArrowheads="1" noChangeShapeType="1" noTextEdit="1"/>
          </p:cNvSpPr>
          <p:nvPr/>
        </p:nvSpPr>
        <p:spPr bwMode="auto">
          <a:xfrm>
            <a:off x="1692275" y="6165850"/>
            <a:ext cx="583247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Подвесная дорога в п. Теплая Гора</a:t>
            </a:r>
          </a:p>
        </p:txBody>
      </p:sp>
    </p:spTree>
    <p:extLst>
      <p:ext uri="{BB962C8B-B14F-4D97-AF65-F5344CB8AC3E}">
        <p14:creationId xmlns:p14="http://schemas.microsoft.com/office/powerpoint/2010/main" val="11430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т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76250"/>
            <a:ext cx="6408738" cy="52768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1331640" y="6165850"/>
            <a:ext cx="6335985" cy="414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Воздуходувная машина на </a:t>
            </a:r>
            <a:r>
              <a:rPr lang="ru-RU" sz="24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Теплогорском</a:t>
            </a: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заводе</a:t>
            </a:r>
          </a:p>
        </p:txBody>
      </p:sp>
    </p:spTree>
    <p:extLst>
      <p:ext uri="{BB962C8B-B14F-4D97-AF65-F5344CB8AC3E}">
        <p14:creationId xmlns:p14="http://schemas.microsoft.com/office/powerpoint/2010/main" val="240784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Untitled-1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" t="8661" r="7393" b="42043"/>
          <a:stretch>
            <a:fillRect/>
          </a:stretch>
        </p:blipFill>
        <p:spPr bwMode="auto">
          <a:xfrm>
            <a:off x="539750" y="404813"/>
            <a:ext cx="7993063" cy="5299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2555875" y="6237288"/>
            <a:ext cx="432117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Станция Теплая Гора</a:t>
            </a:r>
          </a:p>
        </p:txBody>
      </p:sp>
    </p:spTree>
    <p:extLst>
      <p:ext uri="{BB962C8B-B14F-4D97-AF65-F5344CB8AC3E}">
        <p14:creationId xmlns:p14="http://schemas.microsoft.com/office/powerpoint/2010/main" val="373505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тг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" t="1686" r="688" b="1424"/>
          <a:stretch>
            <a:fillRect/>
          </a:stretch>
        </p:blipFill>
        <p:spPr bwMode="auto">
          <a:xfrm>
            <a:off x="755650" y="620713"/>
            <a:ext cx="7632700" cy="500221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1116013" y="6237288"/>
            <a:ext cx="6696075" cy="3476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Теплогорский завод в 60-е годы ХХ века</a:t>
            </a:r>
          </a:p>
        </p:txBody>
      </p:sp>
    </p:spTree>
    <p:extLst>
      <p:ext uri="{BB962C8B-B14F-4D97-AF65-F5344CB8AC3E}">
        <p14:creationId xmlns:p14="http://schemas.microsoft.com/office/powerpoint/2010/main" val="387938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2"/>
          <p:cNvSpPr>
            <a:spLocks noChangeArrowheads="1" noChangeShapeType="1" noTextEdit="1"/>
          </p:cNvSpPr>
          <p:nvPr/>
        </p:nvSpPr>
        <p:spPr bwMode="auto">
          <a:xfrm>
            <a:off x="2484438" y="5949950"/>
            <a:ext cx="4103687" cy="635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1992 год - реорганизация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завода в ОАО"Телиэм"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211638" y="1268413"/>
            <a:ext cx="4716462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В конце ХХ</a:t>
            </a:r>
            <a:r>
              <a:rPr lang="en-US" altLang="ru-RU" sz="2400" b="1" smtClean="0">
                <a:solidFill>
                  <a:srgbClr val="000000"/>
                </a:solidFill>
              </a:rPr>
              <a:t> </a:t>
            </a:r>
            <a:r>
              <a:rPr lang="ru-RU" altLang="ru-RU" sz="2400" b="1" smtClean="0">
                <a:solidFill>
                  <a:srgbClr val="000000"/>
                </a:solidFill>
              </a:rPr>
              <a:t>века Теплогорский завод был преобразован в акционерное общество «Телиэм».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Под руководством директора Н.В. Красовского на предприятии производили пароводяную арматуру, эмалированные ванны и печное литье.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pic>
        <p:nvPicPr>
          <p:cNvPr id="19460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" t="20821"/>
          <a:stretch>
            <a:fillRect/>
          </a:stretch>
        </p:blipFill>
        <p:spPr bwMode="auto">
          <a:xfrm>
            <a:off x="1187450" y="2997200"/>
            <a:ext cx="2938463" cy="27368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8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3" t="12639" b="12270"/>
          <a:stretch>
            <a:fillRect/>
          </a:stretch>
        </p:blipFill>
        <p:spPr bwMode="auto">
          <a:xfrm>
            <a:off x="395288" y="333375"/>
            <a:ext cx="2957512" cy="28813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15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611188" y="963613"/>
            <a:ext cx="8066087" cy="2520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Горнозаводский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цементный завод</a:t>
            </a:r>
          </a:p>
        </p:txBody>
      </p:sp>
      <p:pic>
        <p:nvPicPr>
          <p:cNvPr id="20483" name="Picture 3" descr="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987801"/>
            <a:ext cx="3095625" cy="260032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Горнозаводск-завод"/>
          <p:cNvPicPr>
            <a:picLocks noChangeAspect="1" noChangeArrowheads="1"/>
          </p:cNvPicPr>
          <p:nvPr/>
        </p:nvPicPr>
        <p:blipFill>
          <a:blip r:embed="rId3" cstate="print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3" r="26161"/>
          <a:stretch>
            <a:fillRect/>
          </a:stretch>
        </p:blipFill>
        <p:spPr bwMode="auto">
          <a:xfrm>
            <a:off x="4859338" y="4059238"/>
            <a:ext cx="3384550" cy="25463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83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/>
          <p:cNvSpPr>
            <a:spLocks noChangeArrowheads="1" noChangeShapeType="1" noTextEdit="1"/>
          </p:cNvSpPr>
          <p:nvPr/>
        </p:nvSpPr>
        <p:spPr bwMode="auto">
          <a:xfrm>
            <a:off x="1476375" y="5877272"/>
            <a:ext cx="6191250" cy="84693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Строительная площадка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цементного завода. 1953 год.</a:t>
            </a:r>
          </a:p>
        </p:txBody>
      </p:sp>
      <p:pic>
        <p:nvPicPr>
          <p:cNvPr id="21507" name="Picture 3" descr="Строительная площадка будущего цементного завода 1953 г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16800" cy="517842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38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c.pics.livejournal.com/zavodfoto/46550561/574975/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32181" cy="502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83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G_1650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0"/>
          <a:stretch>
            <a:fillRect/>
          </a:stretch>
        </p:blipFill>
        <p:spPr bwMode="auto">
          <a:xfrm>
            <a:off x="755650" y="549275"/>
            <a:ext cx="7416800" cy="5045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1692275" y="5805264"/>
            <a:ext cx="5759450" cy="77492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Дом культуры "Цементник",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сейчас ДК им. Л.И. Бэра</a:t>
            </a:r>
          </a:p>
        </p:txBody>
      </p:sp>
    </p:spTree>
    <p:extLst>
      <p:ext uri="{BB962C8B-B14F-4D97-AF65-F5344CB8AC3E}">
        <p14:creationId xmlns:p14="http://schemas.microsoft.com/office/powerpoint/2010/main" val="29237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ГЦЗ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 t="13753" r="8426" b="11311"/>
          <a:stretch>
            <a:fillRect/>
          </a:stretch>
        </p:blipFill>
        <p:spPr bwMode="auto">
          <a:xfrm>
            <a:off x="755650" y="1052513"/>
            <a:ext cx="7561263" cy="4537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ГЦЗ"/>
          <p:cNvPicPr>
            <a:picLocks noChangeAspect="1" noChangeArrowheads="1"/>
          </p:cNvPicPr>
          <p:nvPr/>
        </p:nvPicPr>
        <p:blipFill>
          <a:blip r:embed="rId3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1"/>
            <a:ext cx="1804717" cy="1584598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2195513" y="6165850"/>
            <a:ext cx="5040312" cy="414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Отгрузка продукции завода</a:t>
            </a:r>
          </a:p>
        </p:txBody>
      </p:sp>
    </p:spTree>
    <p:extLst>
      <p:ext uri="{BB962C8B-B14F-4D97-AF65-F5344CB8AC3E}">
        <p14:creationId xmlns:p14="http://schemas.microsoft.com/office/powerpoint/2010/main" val="375183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завод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4"/>
          <a:stretch>
            <a:fillRect/>
          </a:stretch>
        </p:blipFill>
        <p:spPr bwMode="auto">
          <a:xfrm>
            <a:off x="467544" y="332656"/>
            <a:ext cx="8298699" cy="5616624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>
            <a:off x="2195513" y="6165850"/>
            <a:ext cx="5040312" cy="414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ОАО "Горнозаводскцемент"</a:t>
            </a:r>
          </a:p>
        </p:txBody>
      </p:sp>
      <p:pic>
        <p:nvPicPr>
          <p:cNvPr id="22532" name="Picture 4" descr="ГЦЗ"/>
          <p:cNvPicPr>
            <a:picLocks noChangeAspect="1" noChangeArrowheads="1"/>
          </p:cNvPicPr>
          <p:nvPr/>
        </p:nvPicPr>
        <p:blipFill>
          <a:blip r:embed="rId3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3" y="45590"/>
            <a:ext cx="1801812" cy="1582046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82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оао ГЦЗ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6"/>
          <a:stretch>
            <a:fillRect/>
          </a:stretch>
        </p:blipFill>
        <p:spPr bwMode="auto">
          <a:xfrm>
            <a:off x="971550" y="404813"/>
            <a:ext cx="7345363" cy="6005512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66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" b="2061"/>
          <a:stretch>
            <a:fillRect/>
          </a:stretch>
        </p:blipFill>
        <p:spPr bwMode="auto">
          <a:xfrm>
            <a:off x="971600" y="620688"/>
            <a:ext cx="7056437" cy="56165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60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562</Words>
  <Application>Microsoft Office PowerPoint</Application>
  <PresentationFormat>Экран (4:3)</PresentationFormat>
  <Paragraphs>89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45" baseType="lpstr">
      <vt:lpstr>Оформление по умолчанию</vt:lpstr>
      <vt:lpstr>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горнозаводских заводов</dc:title>
  <dc:creator>библиотека-2</dc:creator>
  <cp:lastModifiedBy>библиотека-2</cp:lastModifiedBy>
  <cp:revision>20</cp:revision>
  <dcterms:created xsi:type="dcterms:W3CDTF">2014-05-27T04:30:04Z</dcterms:created>
  <dcterms:modified xsi:type="dcterms:W3CDTF">2016-02-02T12:02:15Z</dcterms:modified>
</cp:coreProperties>
</file>