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91" r:id="rId8"/>
    <p:sldId id="262" r:id="rId9"/>
    <p:sldId id="263" r:id="rId10"/>
    <p:sldId id="264" r:id="rId11"/>
    <p:sldId id="265" r:id="rId12"/>
    <p:sldId id="267" r:id="rId13"/>
    <p:sldId id="284" r:id="rId14"/>
    <p:sldId id="268" r:id="rId15"/>
    <p:sldId id="269" r:id="rId16"/>
    <p:sldId id="270" r:id="rId17"/>
    <p:sldId id="271" r:id="rId18"/>
    <p:sldId id="272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5" r:id="rId29"/>
    <p:sldId id="286" r:id="rId30"/>
    <p:sldId id="288" r:id="rId31"/>
    <p:sldId id="290" r:id="rId32"/>
    <p:sldId id="289" r:id="rId33"/>
    <p:sldId id="287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180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07.12.2017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http://upload.wikimedia.org/wikipedia/commons/thumb/4/47/Order_of_St._George.jpg/176px-Order_of_St._George.jpg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9.jpeg"/><Relationship Id="rId7" Type="http://schemas.openxmlformats.org/officeDocument/2006/relationships/image" Target="http://im3-tub.yandex.net/i?id=15880895-01" TargetMode="External"/><Relationship Id="rId2" Type="http://schemas.openxmlformats.org/officeDocument/2006/relationships/hyperlink" Target="http://i016.radikal.ru/0805/f8/809cb967b62d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http://im3-tub.yandex.net/i?id=58633083-09" TargetMode="External"/><Relationship Id="rId4" Type="http://schemas.openxmlformats.org/officeDocument/2006/relationships/image" Target="../media/image20.jpeg"/><Relationship Id="rId9" Type="http://schemas.openxmlformats.org/officeDocument/2006/relationships/image" Target="http://im2-tub.yandex.net/i?id=174250745-13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0"/>
            <a:ext cx="6840760" cy="6840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71620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9580" y="188640"/>
            <a:ext cx="9180512" cy="1143000"/>
          </a:xfrm>
        </p:spPr>
        <p:txBody>
          <a:bodyPr>
            <a:noAutofit/>
          </a:bodyPr>
          <a:lstStyle/>
          <a:p>
            <a:r>
              <a:rPr lang="ru-RU" sz="2400" dirty="0" smtClean="0"/>
              <a:t>День Героев Отечества отмечается в нашей стране с 2007 </a:t>
            </a:r>
            <a:r>
              <a:rPr lang="ru-RU" sz="2400" dirty="0"/>
              <a:t>года.</a:t>
            </a:r>
            <a:br>
              <a:rPr lang="ru-RU" sz="2400" dirty="0"/>
            </a:br>
            <a:r>
              <a:rPr lang="ru-RU" sz="2500" dirty="0"/>
              <a:t>«Россияне отмеченные почетным званием героев достойны, чтобы у них был собственный праздник»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84784"/>
            <a:ext cx="4381500" cy="255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609974"/>
            <a:ext cx="4876800" cy="324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1464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425" y="1477244"/>
            <a:ext cx="5055638" cy="2527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80425" y="27730"/>
            <a:ext cx="861806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СССР</a:t>
            </a:r>
          </a:p>
          <a:p>
            <a:pPr algn="ctr"/>
            <a:r>
              <a:rPr lang="ru-RU" sz="32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(Союз Советских Социалистических Республик)</a:t>
            </a:r>
            <a:endParaRPr lang="ru-RU" sz="32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67774" y="5646120"/>
            <a:ext cx="854004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000000"/>
                </a:solidFill>
                <a:ea typeface="Times New Roman"/>
                <a:cs typeface="Times New Roman"/>
              </a:rPr>
              <a:t>Флаг – красное полотнище, в левом верхнем углу перекрещенные серп и молот. </a:t>
            </a:r>
            <a:endParaRPr lang="ru-RU" sz="32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1" t="3408" r="6456"/>
          <a:stretch/>
        </p:blipFill>
        <p:spPr bwMode="auto">
          <a:xfrm>
            <a:off x="5468293" y="3284984"/>
            <a:ext cx="3339528" cy="2361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52408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497" y="1412776"/>
            <a:ext cx="3810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2544" y="1014512"/>
            <a:ext cx="4762500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747384" y="10100"/>
            <a:ext cx="38448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Флаг России</a:t>
            </a:r>
            <a:endParaRPr lang="ru-RU" sz="54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4941168"/>
            <a:ext cx="9144000" cy="16466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600" b="1" dirty="0" smtClean="0">
                <a:solidFill>
                  <a:srgbClr val="000000"/>
                </a:solidFill>
                <a:ea typeface="Times New Roman"/>
                <a:cs typeface="Times New Roman"/>
              </a:rPr>
              <a:t>Значение цветов: </a:t>
            </a:r>
          </a:p>
          <a:p>
            <a:r>
              <a:rPr lang="ru-RU" sz="2500" b="1" dirty="0" smtClean="0">
                <a:solidFill>
                  <a:schemeClr val="bg1"/>
                </a:solidFill>
                <a:ea typeface="Times New Roman"/>
                <a:cs typeface="Times New Roman"/>
              </a:rPr>
              <a:t>белый</a:t>
            </a:r>
            <a:r>
              <a:rPr lang="ru-RU" sz="2500" dirty="0" smtClean="0">
                <a:solidFill>
                  <a:schemeClr val="bg1"/>
                </a:solidFill>
                <a:ea typeface="Times New Roman"/>
                <a:cs typeface="Times New Roman"/>
              </a:rPr>
              <a:t> </a:t>
            </a:r>
            <a:r>
              <a:rPr lang="ru-RU" sz="2500" dirty="0">
                <a:solidFill>
                  <a:srgbClr val="000000"/>
                </a:solidFill>
                <a:ea typeface="Times New Roman"/>
                <a:cs typeface="Times New Roman"/>
              </a:rPr>
              <a:t>цвет — благородство и откровенность; </a:t>
            </a:r>
            <a:endParaRPr lang="ru-RU" sz="2500" dirty="0" smtClean="0">
              <a:solidFill>
                <a:srgbClr val="000000"/>
              </a:solidFill>
              <a:ea typeface="Times New Roman"/>
              <a:cs typeface="Times New Roman"/>
            </a:endParaRPr>
          </a:p>
          <a:p>
            <a:r>
              <a:rPr lang="ru-RU" sz="2500" b="1" dirty="0" smtClean="0">
                <a:solidFill>
                  <a:schemeClr val="tx2">
                    <a:lumMod val="75000"/>
                  </a:schemeClr>
                </a:solidFill>
                <a:ea typeface="Times New Roman"/>
                <a:cs typeface="Times New Roman"/>
              </a:rPr>
              <a:t>синий</a:t>
            </a:r>
            <a:r>
              <a:rPr lang="ru-RU" sz="2500" dirty="0" smtClean="0">
                <a:solidFill>
                  <a:schemeClr val="tx2">
                    <a:lumMod val="75000"/>
                  </a:schemeClr>
                </a:solidFill>
                <a:ea typeface="Times New Roman"/>
                <a:cs typeface="Times New Roman"/>
              </a:rPr>
              <a:t> </a:t>
            </a:r>
            <a:r>
              <a:rPr lang="ru-RU" sz="2500" dirty="0">
                <a:solidFill>
                  <a:srgbClr val="000000"/>
                </a:solidFill>
                <a:ea typeface="Times New Roman"/>
                <a:cs typeface="Times New Roman"/>
              </a:rPr>
              <a:t>цвет — верность, честность, безупречность и целомудрие; </a:t>
            </a:r>
            <a:endParaRPr lang="ru-RU" sz="2500" dirty="0" smtClean="0">
              <a:solidFill>
                <a:srgbClr val="000000"/>
              </a:solidFill>
              <a:ea typeface="Times New Roman"/>
              <a:cs typeface="Times New Roman"/>
            </a:endParaRPr>
          </a:p>
          <a:p>
            <a:r>
              <a:rPr lang="ru-RU" sz="2500" b="1" dirty="0" smtClean="0">
                <a:solidFill>
                  <a:srgbClr val="C00000"/>
                </a:solidFill>
                <a:ea typeface="Times New Roman"/>
                <a:cs typeface="Times New Roman"/>
              </a:rPr>
              <a:t>красный</a:t>
            </a:r>
            <a:r>
              <a:rPr lang="ru-RU" sz="2500" dirty="0" smtClean="0">
                <a:solidFill>
                  <a:srgbClr val="C00000"/>
                </a:solidFill>
                <a:ea typeface="Times New Roman"/>
                <a:cs typeface="Times New Roman"/>
              </a:rPr>
              <a:t> </a:t>
            </a:r>
            <a:r>
              <a:rPr lang="ru-RU" sz="2500" dirty="0">
                <a:solidFill>
                  <a:srgbClr val="000000"/>
                </a:solidFill>
                <a:ea typeface="Times New Roman"/>
                <a:cs typeface="Times New Roman"/>
              </a:rPr>
              <a:t>цвет — мужество, смелость, великодушие и любовь</a:t>
            </a:r>
            <a:endParaRPr lang="ru-RU" sz="2500" dirty="0"/>
          </a:p>
        </p:txBody>
      </p:sp>
    </p:spTree>
    <p:extLst>
      <p:ext uri="{BB962C8B-B14F-4D97-AF65-F5344CB8AC3E}">
        <p14:creationId xmlns:p14="http://schemas.microsoft.com/office/powerpoint/2010/main" val="678044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1375" y="3334612"/>
            <a:ext cx="2549274" cy="3419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048734" y="287624"/>
            <a:ext cx="497590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Именно в этот день в 1769 году императрица Екатерина II </a:t>
            </a:r>
            <a:endParaRPr lang="ru-RU" sz="2400" dirty="0" smtClean="0"/>
          </a:p>
          <a:p>
            <a:r>
              <a:rPr lang="ru-RU" sz="2400" dirty="0" smtClean="0"/>
              <a:t>своим </a:t>
            </a:r>
            <a:r>
              <a:rPr lang="ru-RU" sz="2400" dirty="0"/>
              <a:t>указом учредила высшую воинскую награду </a:t>
            </a:r>
            <a:r>
              <a:rPr lang="ru-RU" sz="2400" dirty="0" smtClean="0"/>
              <a:t>– </a:t>
            </a:r>
          </a:p>
          <a:p>
            <a:r>
              <a:rPr lang="ru-RU" sz="2400" dirty="0" smtClean="0"/>
              <a:t>Орден </a:t>
            </a:r>
            <a:r>
              <a:rPr lang="ru-RU" sz="2400" dirty="0"/>
              <a:t>Святого Георгия </a:t>
            </a:r>
            <a:r>
              <a:rPr lang="ru-RU" sz="2400" dirty="0" smtClean="0"/>
              <a:t>Победоносца для отличия офицеров за заслуги на поле боя.</a:t>
            </a:r>
            <a:endParaRPr lang="ru-RU" sz="2400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35"/>
          <a:stretch/>
        </p:blipFill>
        <p:spPr bwMode="auto">
          <a:xfrm>
            <a:off x="-36512" y="476673"/>
            <a:ext cx="4085246" cy="56166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216649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56" y="859935"/>
            <a:ext cx="4537625" cy="566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74446" y="16255"/>
            <a:ext cx="81369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C00000"/>
                </a:solidFill>
              </a:rPr>
              <a:t>Легенда "Чудо Георгия о </a:t>
            </a:r>
            <a:r>
              <a:rPr lang="ru-RU" sz="3600" b="1" dirty="0" err="1">
                <a:solidFill>
                  <a:srgbClr val="C00000"/>
                </a:solidFill>
              </a:rPr>
              <a:t>змие</a:t>
            </a:r>
            <a:r>
              <a:rPr lang="ru-RU" sz="3600" b="1" dirty="0">
                <a:solidFill>
                  <a:srgbClr val="C00000"/>
                </a:solidFill>
              </a:rPr>
              <a:t>"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645129" y="859935"/>
            <a:ext cx="4498871" cy="5501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50" b="1" dirty="0"/>
              <a:t>Возле города </a:t>
            </a:r>
            <a:r>
              <a:rPr lang="ru-RU" sz="1850" b="1" dirty="0" err="1"/>
              <a:t>Ласии</a:t>
            </a:r>
            <a:r>
              <a:rPr lang="ru-RU" sz="1850" b="1" dirty="0"/>
              <a:t> в Палестине в озере поселился дракон, который опустошал окрестности и пожирал жителей города. Чтобы избежать гибели, они были вынуждены приносить ему в жертву своих детей. Когда очередь дошла до царской дочери, явился прекрасный юноша на белом коне - Георгий. Узнав от царевны, что она христианка, Георгий словом Божьим заставил змея пасть </a:t>
            </a:r>
            <a:endParaRPr lang="ru-RU" sz="1850" b="1" dirty="0" smtClean="0"/>
          </a:p>
          <a:p>
            <a:r>
              <a:rPr lang="ru-RU" sz="1850" b="1" dirty="0" smtClean="0"/>
              <a:t>к </a:t>
            </a:r>
            <a:r>
              <a:rPr lang="ru-RU" sz="1850" b="1" dirty="0"/>
              <a:t>своим ногам. Царевна обвязала шею дракона своим поясом и повела его в город. Жители города, пораженные чудом, уверовали во Христа и были крещены, а Георгий поехал дальше. </a:t>
            </a:r>
            <a:endParaRPr lang="ru-RU" sz="1850" b="1" dirty="0" smtClean="0"/>
          </a:p>
          <a:p>
            <a:endParaRPr lang="ru-RU" sz="1850" b="1" dirty="0"/>
          </a:p>
          <a:p>
            <a:r>
              <a:rPr lang="ru-RU" sz="1850" b="1" dirty="0" smtClean="0"/>
              <a:t>Георгий </a:t>
            </a:r>
            <a:r>
              <a:rPr lang="ru-RU" sz="1850" b="1" dirty="0"/>
              <a:t>– защитник Отечества, символизирует борьбу добра над злом, света с тьмой.</a:t>
            </a:r>
          </a:p>
        </p:txBody>
      </p:sp>
    </p:spTree>
    <p:extLst>
      <p:ext uri="{BB962C8B-B14F-4D97-AF65-F5344CB8AC3E}">
        <p14:creationId xmlns:p14="http://schemas.microsoft.com/office/powerpoint/2010/main" val="554820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8689" y="0"/>
            <a:ext cx="58564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Найди герб России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1685" y="4005064"/>
            <a:ext cx="2160240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412776"/>
            <a:ext cx="2304255" cy="2660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https://files.web2edu.ru/1461ab38-f8a4-47b9-a328-ebd415d88f53/a286aa0c-aa6e-4d57-9908-ee65adcee3f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6927" y="1409282"/>
            <a:ext cx="2217101" cy="273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students.spbu.ru/images/spetersbur_g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005063"/>
            <a:ext cx="2093088" cy="2592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97768" y="3789040"/>
            <a:ext cx="5421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989550" y="5934670"/>
            <a:ext cx="5421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932040" y="3789040"/>
            <a:ext cx="5421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3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478137" y="5962054"/>
            <a:ext cx="5421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4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9783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18" y="980728"/>
            <a:ext cx="4848539" cy="5818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725505" y="0"/>
            <a:ext cx="37509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Герб России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68306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685800" y="32567"/>
            <a:ext cx="7772400" cy="1462088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dirty="0" smtClean="0"/>
              <a:t>Орден Святого Георгия</a:t>
            </a:r>
            <a:br>
              <a:rPr lang="ru-RU" sz="4000" dirty="0" smtClean="0"/>
            </a:br>
            <a:r>
              <a:rPr lang="ru-RU" sz="4000" dirty="0" smtClean="0"/>
              <a:t> 1 степени</a:t>
            </a:r>
          </a:p>
        </p:txBody>
      </p:sp>
      <p:pic>
        <p:nvPicPr>
          <p:cNvPr id="4" name="Picture 1" descr="http://upload.wikimedia.org/wikipedia/commons/thumb/4/47/Order_of_St._George.jpg/176px-Order_of_St._George.jpg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107504" y="1340768"/>
            <a:ext cx="3195127" cy="5156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3419872" y="2132856"/>
            <a:ext cx="572412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Орден Святого Георгия Победоносца был сугубо военным знаком отличия и предназначался для награждения только воинских чинов «за храбрость и усердие к воинской службе и </a:t>
            </a:r>
            <a:r>
              <a:rPr lang="ru-RU" sz="2800" dirty="0" smtClean="0"/>
              <a:t>для </a:t>
            </a:r>
          </a:p>
          <a:p>
            <a:r>
              <a:rPr lang="ru-RU" sz="2800" dirty="0" smtClean="0"/>
              <a:t>поощрения </a:t>
            </a:r>
            <a:r>
              <a:rPr lang="ru-RU" sz="2800" dirty="0"/>
              <a:t>в военном искусстве». </a:t>
            </a:r>
          </a:p>
        </p:txBody>
      </p:sp>
    </p:spTree>
    <p:extLst>
      <p:ext uri="{BB962C8B-B14F-4D97-AF65-F5344CB8AC3E}">
        <p14:creationId xmlns:p14="http://schemas.microsoft.com/office/powerpoint/2010/main" val="2804155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14" b="38095"/>
          <a:stretch/>
        </p:blipFill>
        <p:spPr bwMode="auto">
          <a:xfrm>
            <a:off x="-23326" y="1196752"/>
            <a:ext cx="9144000" cy="3284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3447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962"/>
          <a:stretch/>
        </p:blipFill>
        <p:spPr bwMode="auto">
          <a:xfrm>
            <a:off x="179512" y="980728"/>
            <a:ext cx="4013851" cy="556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5536" y="188640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FF0000"/>
                </a:solidFill>
              </a:rPr>
              <a:t>Румянцев Петр Александрович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27984" y="1628800"/>
            <a:ext cx="47160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Первым кавалером ордена стал выдающийся русский полководец </a:t>
            </a:r>
            <a:r>
              <a:rPr lang="ru-RU" sz="2800" b="1" dirty="0"/>
              <a:t>Петр Румянцев </a:t>
            </a:r>
            <a:endParaRPr lang="ru-RU" sz="2800" b="1" dirty="0" smtClean="0"/>
          </a:p>
          <a:p>
            <a:r>
              <a:rPr lang="ru-RU" sz="2800" dirty="0" smtClean="0"/>
              <a:t>в </a:t>
            </a:r>
            <a:r>
              <a:rPr lang="ru-RU" sz="2800" dirty="0"/>
              <a:t>августе 1770 года за блестящую победу над турецкой армией </a:t>
            </a:r>
            <a:endParaRPr lang="ru-RU" sz="2800" dirty="0" smtClean="0"/>
          </a:p>
          <a:p>
            <a:r>
              <a:rPr lang="ru-RU" sz="2800" dirty="0" smtClean="0"/>
              <a:t>при </a:t>
            </a:r>
            <a:r>
              <a:rPr lang="ru-RU" sz="2800" dirty="0"/>
              <a:t>Ларге и </a:t>
            </a:r>
            <a:r>
              <a:rPr lang="ru-RU" sz="2800" dirty="0" err="1"/>
              <a:t>Кагуле</a:t>
            </a:r>
            <a:r>
              <a:rPr lang="ru-RU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677290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57" y="908720"/>
            <a:ext cx="3947446" cy="5397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5536" y="116632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FF0000"/>
                </a:solidFill>
              </a:rPr>
              <a:t>Суворов Александр Васильевич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83968" y="1412776"/>
            <a:ext cx="486003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Александр Васильевич Суворов </a:t>
            </a:r>
            <a:r>
              <a:rPr lang="ru-RU" sz="2400" dirty="0"/>
              <a:t>получил ордена Святого Георгия </a:t>
            </a:r>
            <a:endParaRPr lang="ru-RU" sz="2400" dirty="0" smtClean="0"/>
          </a:p>
          <a:p>
            <a:r>
              <a:rPr lang="ru-RU" sz="2400" dirty="0" smtClean="0"/>
              <a:t>от </a:t>
            </a:r>
            <a:r>
              <a:rPr lang="ru-RU" sz="2400" dirty="0"/>
              <a:t>3-й до 1-й степени. </a:t>
            </a:r>
            <a:endParaRPr lang="ru-RU" sz="2400" dirty="0" smtClean="0"/>
          </a:p>
          <a:p>
            <a:r>
              <a:rPr lang="ru-RU" sz="2400" dirty="0" smtClean="0"/>
              <a:t>Великий </a:t>
            </a:r>
            <a:r>
              <a:rPr lang="ru-RU" sz="2400" dirty="0"/>
              <a:t>русский полководец, </a:t>
            </a:r>
            <a:endParaRPr lang="ru-RU" sz="2400" dirty="0" smtClean="0"/>
          </a:p>
          <a:p>
            <a:r>
              <a:rPr lang="ru-RU" sz="2400" dirty="0" smtClean="0"/>
              <a:t>не </a:t>
            </a:r>
            <a:r>
              <a:rPr lang="ru-RU" sz="2400" dirty="0"/>
              <a:t>потерпевший ни одного поражения в своей военной карьере. Князь Российской империи,  генералиссимус российских сухопутных и </a:t>
            </a:r>
            <a:endParaRPr lang="ru-RU" sz="2400" dirty="0" smtClean="0"/>
          </a:p>
          <a:p>
            <a:r>
              <a:rPr lang="ru-RU" sz="2400" dirty="0" smtClean="0"/>
              <a:t>морских </a:t>
            </a:r>
            <a:r>
              <a:rPr lang="ru-RU" sz="2400" dirty="0"/>
              <a:t>сил, кавалер всех российских и многих </a:t>
            </a:r>
            <a:endParaRPr lang="ru-RU" sz="2400" dirty="0" smtClean="0"/>
          </a:p>
          <a:p>
            <a:r>
              <a:rPr lang="ru-RU" sz="2400" dirty="0" smtClean="0"/>
              <a:t>иностранных </a:t>
            </a:r>
            <a:r>
              <a:rPr lang="ru-RU" sz="2400" dirty="0"/>
              <a:t>военных орденов. </a:t>
            </a:r>
          </a:p>
        </p:txBody>
      </p:sp>
    </p:spTree>
    <p:extLst>
      <p:ext uri="{BB962C8B-B14F-4D97-AF65-F5344CB8AC3E}">
        <p14:creationId xmlns:p14="http://schemas.microsoft.com/office/powerpoint/2010/main" val="8524462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2844824" y="2399728"/>
            <a:ext cx="3600400" cy="352723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endParaRPr lang="ru-RU" altLang="ru-RU" sz="2400" b="1" dirty="0">
              <a:solidFill>
                <a:srgbClr val="C00000"/>
              </a:solidFill>
            </a:endParaRPr>
          </a:p>
          <a:p>
            <a:pPr>
              <a:lnSpc>
                <a:spcPct val="90000"/>
              </a:lnSpc>
            </a:pPr>
            <a:endParaRPr lang="ru-RU" altLang="ru-RU" sz="2400" b="1" dirty="0">
              <a:solidFill>
                <a:srgbClr val="C00000"/>
              </a:solidFill>
            </a:endParaRPr>
          </a:p>
          <a:p>
            <a:pPr>
              <a:lnSpc>
                <a:spcPct val="90000"/>
              </a:lnSpc>
            </a:pPr>
            <a:endParaRPr lang="ru-RU" altLang="ru-RU" sz="2400" b="1" dirty="0">
              <a:solidFill>
                <a:srgbClr val="C00000"/>
              </a:solidFill>
            </a:endParaRPr>
          </a:p>
          <a:p>
            <a:pPr>
              <a:lnSpc>
                <a:spcPct val="90000"/>
              </a:lnSpc>
            </a:pPr>
            <a:endParaRPr lang="ru-RU" altLang="ru-RU" sz="2400" dirty="0"/>
          </a:p>
        </p:txBody>
      </p:sp>
      <p:pic>
        <p:nvPicPr>
          <p:cNvPr id="459780" name="Picture 4" descr="Картинка 1 из 6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933056"/>
            <a:ext cx="1728192" cy="1988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2" descr="http://im3-tub.yandex.net/i?id=58633083-09"/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902038"/>
            <a:ext cx="1869679" cy="2210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5" descr="http://im3-tub.yandex.net/i?id=15880895-01"/>
          <p:cNvPicPr>
            <a:picLocks noChangeAspect="1" noChangeArrowheads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58" y="886007"/>
            <a:ext cx="1866058" cy="22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6" descr="http://im2-tub.yandex.net/i?id=174250745-13"/>
          <p:cNvPicPr>
            <a:picLocks noChangeAspect="1" noChangeArrowheads="1"/>
          </p:cNvPicPr>
          <p:nvPr/>
        </p:nvPicPr>
        <p:blipFill>
          <a:blip r:embed="rId8" r:link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933056"/>
            <a:ext cx="1771650" cy="2082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-21705" y="0"/>
            <a:ext cx="9144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/>
            <a:r>
              <a:rPr lang="ru-RU" altLang="ru-RU" sz="2200" b="1" dirty="0">
                <a:solidFill>
                  <a:srgbClr val="C00000"/>
                </a:solidFill>
              </a:rPr>
              <a:t>Полные кавалеры ордена, то есть </a:t>
            </a:r>
            <a:r>
              <a:rPr lang="ru-RU" altLang="ru-RU" sz="2200" b="1" dirty="0" smtClean="0">
                <a:solidFill>
                  <a:srgbClr val="C00000"/>
                </a:solidFill>
              </a:rPr>
              <a:t>имеющие все четыре  степени -  </a:t>
            </a:r>
          </a:p>
          <a:p>
            <a:pPr marL="342900" lvl="0" indent="-342900" algn="ctr"/>
            <a:r>
              <a:rPr lang="ru-RU" altLang="ru-RU" sz="2200" b="1" dirty="0" smtClean="0">
                <a:solidFill>
                  <a:srgbClr val="C00000"/>
                </a:solidFill>
              </a:rPr>
              <a:t>это </a:t>
            </a:r>
            <a:r>
              <a:rPr lang="ru-RU" altLang="ru-RU" sz="2200" b="1" dirty="0">
                <a:solidFill>
                  <a:srgbClr val="C00000"/>
                </a:solidFill>
              </a:rPr>
              <a:t>четверо </a:t>
            </a:r>
            <a:r>
              <a:rPr lang="ru-RU" altLang="ru-RU" sz="2200" b="1" dirty="0" smtClean="0">
                <a:solidFill>
                  <a:srgbClr val="C00000"/>
                </a:solidFill>
              </a:rPr>
              <a:t>выдающихся </a:t>
            </a:r>
            <a:r>
              <a:rPr lang="ru-RU" altLang="ru-RU" sz="2200" b="1" dirty="0">
                <a:solidFill>
                  <a:srgbClr val="C00000"/>
                </a:solidFill>
              </a:rPr>
              <a:t>русских полководцев: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5644" y="3128132"/>
            <a:ext cx="35433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lnSpc>
                <a:spcPct val="90000"/>
              </a:lnSpc>
              <a:spcBef>
                <a:spcPct val="20000"/>
              </a:spcBef>
            </a:pPr>
            <a:r>
              <a:rPr lang="ru-RU" altLang="ru-RU" sz="2000" b="1" dirty="0">
                <a:solidFill>
                  <a:srgbClr val="C00000"/>
                </a:solidFill>
              </a:rPr>
              <a:t>князь, генерал-фельдмаршал </a:t>
            </a:r>
          </a:p>
          <a:p>
            <a:pPr marL="342900" lvl="0" indent="-342900" algn="ctr">
              <a:lnSpc>
                <a:spcPct val="90000"/>
              </a:lnSpc>
              <a:spcBef>
                <a:spcPct val="20000"/>
              </a:spcBef>
            </a:pPr>
            <a:r>
              <a:rPr lang="ru-RU" altLang="ru-RU" sz="2000" b="1" dirty="0">
                <a:solidFill>
                  <a:srgbClr val="C00000"/>
                </a:solidFill>
              </a:rPr>
              <a:t>М. И. Кутузов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419002" y="6015640"/>
            <a:ext cx="352147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lnSpc>
                <a:spcPct val="90000"/>
              </a:lnSpc>
              <a:spcBef>
                <a:spcPct val="20000"/>
              </a:spcBef>
            </a:pPr>
            <a:r>
              <a:rPr lang="ru-RU" altLang="ru-RU" sz="2000" b="1" dirty="0">
                <a:solidFill>
                  <a:srgbClr val="C00000"/>
                </a:solidFill>
              </a:rPr>
              <a:t>князь, генерал-фельдмаршал </a:t>
            </a:r>
          </a:p>
          <a:p>
            <a:pPr marL="342900" lvl="0" indent="-342900" algn="ctr">
              <a:lnSpc>
                <a:spcPct val="90000"/>
              </a:lnSpc>
              <a:spcBef>
                <a:spcPct val="20000"/>
              </a:spcBef>
            </a:pPr>
            <a:r>
              <a:rPr lang="ru-RU" altLang="ru-RU" sz="2000" b="1" dirty="0">
                <a:solidFill>
                  <a:srgbClr val="C00000"/>
                </a:solidFill>
              </a:rPr>
              <a:t>М. Б. Барклай-де-Толли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957936" y="3128132"/>
            <a:ext cx="359963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lnSpc>
                <a:spcPct val="90000"/>
              </a:lnSpc>
              <a:spcBef>
                <a:spcPct val="20000"/>
              </a:spcBef>
            </a:pPr>
            <a:r>
              <a:rPr lang="ru-RU" altLang="ru-RU" sz="2000" b="1" dirty="0">
                <a:solidFill>
                  <a:srgbClr val="C00000"/>
                </a:solidFill>
              </a:rPr>
              <a:t>граф, генерал-фельдмаршал </a:t>
            </a:r>
          </a:p>
          <a:p>
            <a:pPr marL="342900" lvl="0" indent="-342900" algn="ctr">
              <a:lnSpc>
                <a:spcPct val="90000"/>
              </a:lnSpc>
              <a:spcBef>
                <a:spcPct val="20000"/>
              </a:spcBef>
            </a:pPr>
            <a:r>
              <a:rPr lang="ru-RU" altLang="ru-RU" sz="2000" b="1" dirty="0">
                <a:solidFill>
                  <a:srgbClr val="C00000"/>
                </a:solidFill>
              </a:rPr>
              <a:t>И. Ф. Паскевич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364087" y="6015640"/>
            <a:ext cx="375500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lnSpc>
                <a:spcPct val="90000"/>
              </a:lnSpc>
              <a:spcBef>
                <a:spcPct val="20000"/>
              </a:spcBef>
            </a:pPr>
            <a:r>
              <a:rPr lang="ru-RU" altLang="ru-RU" sz="2000" b="1" dirty="0" smtClean="0">
                <a:solidFill>
                  <a:srgbClr val="C00000"/>
                </a:solidFill>
              </a:rPr>
              <a:t>граф</a:t>
            </a:r>
            <a:r>
              <a:rPr lang="ru-RU" altLang="ru-RU" sz="2000" b="1" dirty="0">
                <a:solidFill>
                  <a:srgbClr val="C00000"/>
                </a:solidFill>
              </a:rPr>
              <a:t>, генерал-фельдмаршал</a:t>
            </a:r>
          </a:p>
          <a:p>
            <a:pPr marL="342900" lvl="0" indent="-342900" algn="ctr">
              <a:lnSpc>
                <a:spcPct val="90000"/>
              </a:lnSpc>
              <a:spcBef>
                <a:spcPct val="20000"/>
              </a:spcBef>
            </a:pPr>
            <a:r>
              <a:rPr lang="ru-RU" altLang="ru-RU" sz="2000" b="1" dirty="0">
                <a:solidFill>
                  <a:srgbClr val="C00000"/>
                </a:solidFill>
              </a:rPr>
              <a:t> И. И. Дибич-Забалканский</a:t>
            </a:r>
          </a:p>
        </p:txBody>
      </p:sp>
    </p:spTree>
    <p:extLst>
      <p:ext uri="{BB962C8B-B14F-4D97-AF65-F5344CB8AC3E}">
        <p14:creationId xmlns:p14="http://schemas.microsoft.com/office/powerpoint/2010/main" val="509153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59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mhtml:file://H:\герои%20отечества\Сегодня%20День%20Героев%20Отечества%20—%20Московский%20Комсомолец.mht!http://www.mk.ru/f/b/mk/32/704451/nagrad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3382597" cy="26309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122914" y="559594"/>
            <a:ext cx="478802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В СССР орден Святого Георгия был заменен на Золотую звезду Героя. </a:t>
            </a:r>
            <a:endParaRPr lang="ru-RU" sz="2800" dirty="0" smtClean="0"/>
          </a:p>
          <a:p>
            <a:r>
              <a:rPr lang="ru-RU" sz="2800" dirty="0" smtClean="0"/>
              <a:t>В </a:t>
            </a:r>
            <a:r>
              <a:rPr lang="ru-RU" sz="2800" dirty="0"/>
              <a:t>Советском Союзе </a:t>
            </a:r>
            <a:r>
              <a:rPr lang="ru-RU" sz="2800" dirty="0" smtClean="0"/>
              <a:t>звание Героя Советского Союза было </a:t>
            </a:r>
            <a:r>
              <a:rPr lang="ru-RU" sz="2800" dirty="0"/>
              <a:t>присвоено почти тринадцати тысячам человек. </a:t>
            </a:r>
            <a:endParaRPr lang="ru-RU" sz="2800" dirty="0" smtClean="0"/>
          </a:p>
          <a:p>
            <a:r>
              <a:rPr lang="ru-RU" sz="2800" dirty="0" smtClean="0"/>
              <a:t>Большая </a:t>
            </a:r>
            <a:r>
              <a:rPr lang="ru-RU" sz="2800" dirty="0"/>
              <a:t>часть орденов была присвоена во время и после Великой Отечественной войны 1941-1945 годов</a:t>
            </a:r>
            <a:r>
              <a:rPr lang="ru-RU" sz="2800" dirty="0" smtClean="0"/>
              <a:t>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975640"/>
            <a:ext cx="2016224" cy="377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49872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968569"/>
            <a:ext cx="4098007" cy="582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7544" y="116632"/>
            <a:ext cx="79208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err="1" smtClean="0">
                <a:solidFill>
                  <a:srgbClr val="FF0000"/>
                </a:solidFill>
              </a:rPr>
              <a:t>Ляпидевский</a:t>
            </a:r>
            <a:r>
              <a:rPr lang="ru-RU" sz="4000" dirty="0" smtClean="0">
                <a:solidFill>
                  <a:srgbClr val="FF0000"/>
                </a:solidFill>
              </a:rPr>
              <a:t> Анатолий Васильевич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27984" y="1250354"/>
            <a:ext cx="464400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Советский </a:t>
            </a:r>
            <a:r>
              <a:rPr lang="ru-RU" sz="2800" dirty="0"/>
              <a:t>лётчик, первый Герой Советского Союза,  генерал — майор авиации. Принимал участие в спасении челюскинцев. Совершил 29 поисковых полётов в пургу и в ненастье, прежде чем 5 марта 1934 года, обнаружив их лагерь, совершил посадку на льдину и вывез оттуда 12 человек – 10 женщин и 2 детей.</a:t>
            </a:r>
          </a:p>
        </p:txBody>
      </p:sp>
    </p:spTree>
    <p:extLst>
      <p:ext uri="{BB962C8B-B14F-4D97-AF65-F5344CB8AC3E}">
        <p14:creationId xmlns:p14="http://schemas.microsoft.com/office/powerpoint/2010/main" val="8960350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56" y="980728"/>
            <a:ext cx="3994495" cy="567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-17578"/>
            <a:ext cx="84249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rgbClr val="FF0000"/>
                </a:solidFill>
              </a:rPr>
              <a:t>Жуков Георгий Константинович</a:t>
            </a:r>
            <a:endParaRPr lang="ru-RU" sz="44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11960" y="1412776"/>
            <a:ext cx="475252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Большая часть орденов была присвоена во время и после Великой Отечественной войны 1941-1945 годов. Четыре звезды героя получил </a:t>
            </a:r>
            <a:r>
              <a:rPr lang="ru-RU" sz="2800" b="1" dirty="0"/>
              <a:t>Георгий Константинович Жуков  </a:t>
            </a:r>
            <a:r>
              <a:rPr lang="ru-RU" sz="2800" dirty="0"/>
              <a:t>— великий полководец. </a:t>
            </a:r>
            <a:endParaRPr lang="ru-RU" sz="2800" dirty="0" smtClean="0"/>
          </a:p>
          <a:p>
            <a:r>
              <a:rPr lang="ru-RU" sz="2800" dirty="0" smtClean="0"/>
              <a:t>Маршал </a:t>
            </a:r>
            <a:r>
              <a:rPr lang="ru-RU" sz="2800" dirty="0"/>
              <a:t>Советского Союза. </a:t>
            </a:r>
            <a:endParaRPr lang="ru-RU" sz="2800" dirty="0" smtClean="0"/>
          </a:p>
          <a:p>
            <a:r>
              <a:rPr lang="ru-RU" sz="2800" dirty="0" smtClean="0"/>
              <a:t>Министр </a:t>
            </a:r>
            <a:r>
              <a:rPr lang="ru-RU" sz="2800" dirty="0"/>
              <a:t>обороны СССР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681219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03848" y="360107"/>
            <a:ext cx="594015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/>
              <a:t>Золотая звезда Героя России</a:t>
            </a:r>
          </a:p>
          <a:p>
            <a:r>
              <a:rPr lang="ru-RU" sz="3200" dirty="0" smtClean="0"/>
              <a:t>Звания </a:t>
            </a:r>
            <a:r>
              <a:rPr lang="ru-RU" sz="3200" dirty="0"/>
              <a:t>Героя России удостоились около девятисот человек. </a:t>
            </a:r>
            <a:endParaRPr lang="ru-RU" sz="3200" dirty="0" smtClean="0"/>
          </a:p>
          <a:p>
            <a:r>
              <a:rPr lang="ru-RU" sz="3200" dirty="0" smtClean="0"/>
              <a:t>Звание Героя Российской Федерации присваивается за заслуги перед государством и народом, связанные с совершением геройского подвига.</a:t>
            </a:r>
            <a:endParaRPr lang="ru-RU" sz="32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" y="260647"/>
            <a:ext cx="3027631" cy="5954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16003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776" y="116632"/>
            <a:ext cx="3886200" cy="652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6573" y="116632"/>
            <a:ext cx="3595867" cy="6545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75187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716" y="0"/>
            <a:ext cx="89052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Георгиевский крест 1 степени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9854" y="923330"/>
            <a:ext cx="6550286" cy="3688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89524" y="4797152"/>
            <a:ext cx="863094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/>
              <a:t>Георгиевский крест. Знак отличия Военного ордена для нижних чинов за выдающуюся храбрость, проявленную в бою против неприятеля, учреждён в феврале 1807 года Александром I. </a:t>
            </a:r>
            <a:r>
              <a:rPr lang="ru-RU" sz="2400" b="1" dirty="0" smtClean="0"/>
              <a:t>Имел </a:t>
            </a:r>
            <a:r>
              <a:rPr lang="ru-RU" sz="2400" b="1" dirty="0"/>
              <a:t>четыре степени отличия: старшие две степени из золота; младшие две степени из серебра. </a:t>
            </a:r>
          </a:p>
        </p:txBody>
      </p:sp>
    </p:spTree>
    <p:extLst>
      <p:ext uri="{BB962C8B-B14F-4D97-AF65-F5344CB8AC3E}">
        <p14:creationId xmlns:p14="http://schemas.microsoft.com/office/powerpoint/2010/main" val="28136583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019" y="1399456"/>
            <a:ext cx="7421381" cy="4397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1020" y="188640"/>
            <a:ext cx="89052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Георгиевский крест 2 степени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376571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24744"/>
            <a:ext cx="8703737" cy="516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8750" y="116632"/>
            <a:ext cx="89052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Георгиевский крест 3 степени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868516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64" y="1268759"/>
            <a:ext cx="8946232" cy="5345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0264" y="116632"/>
            <a:ext cx="89052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Георгиевский крест 4 степени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195903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326" y="1450523"/>
            <a:ext cx="7348789" cy="4266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37138" y="188640"/>
            <a:ext cx="7956216" cy="12618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8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Георгиевская медаль «За храбрость» </a:t>
            </a:r>
          </a:p>
          <a:p>
            <a:pPr algn="ctr"/>
            <a:r>
              <a:rPr lang="ru-RU" sz="3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(</a:t>
            </a:r>
            <a:r>
              <a:rPr lang="ru-RU" sz="38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1-4 степени)</a:t>
            </a:r>
            <a:endParaRPr lang="ru-RU" sz="3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3245" y="5805264"/>
            <a:ext cx="85689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Георгиевская медаль для награждения нижних чинов за боевые заслуги в мирное и военное время. </a:t>
            </a:r>
          </a:p>
        </p:txBody>
      </p:sp>
    </p:spTree>
    <p:extLst>
      <p:ext uri="{BB962C8B-B14F-4D97-AF65-F5344CB8AC3E}">
        <p14:creationId xmlns:p14="http://schemas.microsoft.com/office/powerpoint/2010/main" val="417592562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27383"/>
            <a:ext cx="8229600" cy="809329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sz="4800" dirty="0" smtClean="0"/>
              <a:t>Орден Славы</a:t>
            </a:r>
          </a:p>
        </p:txBody>
      </p:sp>
      <p:pic>
        <p:nvPicPr>
          <p:cNvPr id="16388" name="Picture 4" descr="OrderOfGlory1stClas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522412"/>
            <a:ext cx="1872208" cy="3813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5" descr="Order of Glor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1483519"/>
            <a:ext cx="1872208" cy="3870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6" descr="OrderOfGlory3rdClas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00800" y="1472565"/>
            <a:ext cx="1915616" cy="39180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444957" y="937637"/>
            <a:ext cx="20613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>
                <a:solidFill>
                  <a:prstClr val="black"/>
                </a:solidFill>
              </a:rPr>
              <a:t> 1 степени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491880" y="886867"/>
            <a:ext cx="19684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>
                <a:solidFill>
                  <a:prstClr val="black"/>
                </a:solidFill>
              </a:rPr>
              <a:t>2 степени 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375040" y="908720"/>
            <a:ext cx="19684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smtClean="0">
                <a:solidFill>
                  <a:prstClr val="black"/>
                </a:solidFill>
              </a:rPr>
              <a:t>3 </a:t>
            </a:r>
            <a:r>
              <a:rPr lang="ru-RU" sz="3200" dirty="0">
                <a:solidFill>
                  <a:prstClr val="black"/>
                </a:solidFill>
              </a:rPr>
              <a:t>степени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5661248"/>
            <a:ext cx="9144000" cy="9925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950" dirty="0"/>
              <a:t>Орден Славы вручался рядовым и младшим сержантам за славные подвиги храбрости, мужества и бесстрашия во время Великой Отечественной войны. Награждённые орденами Славы трёх степеней становились полными кавалерами.</a:t>
            </a:r>
          </a:p>
        </p:txBody>
      </p:sp>
    </p:spTree>
    <p:extLst>
      <p:ext uri="{BB962C8B-B14F-4D97-AF65-F5344CB8AC3E}">
        <p14:creationId xmlns:p14="http://schemas.microsoft.com/office/powerpoint/2010/main" val="3911021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0" y="836712"/>
            <a:ext cx="9132230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99632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КРАЕВЕДЕНИЕ\день героев отечества\подборка\косков л.а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98836"/>
            <a:ext cx="3960440" cy="591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9552" y="44624"/>
            <a:ext cx="78488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/>
              <a:t>Касков Леонид Александрович</a:t>
            </a:r>
            <a:endParaRPr lang="ru-RU" sz="44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4283968" y="1268760"/>
            <a:ext cx="475252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900" dirty="0"/>
              <a:t>Командир эскадрона 54-го гвардейского кавалерийского полка (14-я гвардейская кавалерийская дивизия, 7-й гвардейский кавалерийский корпус, 1-й Белорусский фронт) гвардии старший лейтенант Л. А. Касков отличился 29 января 1945 года в Висло-</a:t>
            </a:r>
            <a:r>
              <a:rPr lang="ru-RU" sz="1900" dirty="0" err="1"/>
              <a:t>Одерской</a:t>
            </a:r>
            <a:r>
              <a:rPr lang="ru-RU" sz="1900" dirty="0"/>
              <a:t> операции. В ночь на 30 января с эскадроном форсировал реку Одер в районе населённого пункта </a:t>
            </a:r>
            <a:r>
              <a:rPr lang="ru-RU" sz="1900" dirty="0" err="1"/>
              <a:t>Приттаг</a:t>
            </a:r>
            <a:r>
              <a:rPr lang="ru-RU" sz="1900" dirty="0"/>
              <a:t> (ныне </a:t>
            </a:r>
            <a:r>
              <a:rPr lang="ru-RU" sz="1900" dirty="0" err="1"/>
              <a:t>Пшиток</a:t>
            </a:r>
            <a:r>
              <a:rPr lang="ru-RU" sz="1900" dirty="0"/>
              <a:t> — 7 км северо-восточнее города Зелена-</a:t>
            </a:r>
            <a:r>
              <a:rPr lang="ru-RU" sz="1900" dirty="0" err="1"/>
              <a:t>Гура</a:t>
            </a:r>
            <a:r>
              <a:rPr lang="ru-RU" sz="1900" dirty="0"/>
              <a:t>, Польша), и затем с группой бойцов ворвался на железнодорожную станцию </a:t>
            </a:r>
            <a:r>
              <a:rPr lang="ru-RU" sz="1900" dirty="0" err="1"/>
              <a:t>Альткессель</a:t>
            </a:r>
            <a:r>
              <a:rPr lang="ru-RU" sz="1900" dirty="0"/>
              <a:t> (ныне Стары </a:t>
            </a:r>
            <a:r>
              <a:rPr lang="ru-RU" sz="1900" dirty="0" err="1"/>
              <a:t>Киселин</a:t>
            </a:r>
            <a:r>
              <a:rPr lang="ru-RU" sz="1900" dirty="0"/>
              <a:t>), разгромив два эшелона с войсками противника. В бою за город </a:t>
            </a:r>
            <a:r>
              <a:rPr lang="ru-RU" sz="1900" dirty="0" err="1"/>
              <a:t>Грюнберг</a:t>
            </a:r>
            <a:r>
              <a:rPr lang="ru-RU" sz="1900" dirty="0"/>
              <a:t> (ныне Зелена-</a:t>
            </a:r>
            <a:r>
              <a:rPr lang="ru-RU" sz="1900" dirty="0" err="1"/>
              <a:t>Гура</a:t>
            </a:r>
            <a:r>
              <a:rPr lang="ru-RU" sz="1900" dirty="0"/>
              <a:t>) эскадрон уничтожил пехотный батальон противника.</a:t>
            </a:r>
          </a:p>
        </p:txBody>
      </p:sp>
    </p:spTree>
    <p:extLst>
      <p:ext uri="{BB962C8B-B14F-4D97-AF65-F5344CB8AC3E}">
        <p14:creationId xmlns:p14="http://schemas.microsoft.com/office/powerpoint/2010/main" val="40649424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13588"/>
            <a:ext cx="3471733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55576" y="260648"/>
            <a:ext cx="7488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/>
              <a:t>Чернышев Сергей Иванович</a:t>
            </a:r>
            <a:endParaRPr lang="ru-RU" sz="36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923928" y="1340768"/>
            <a:ext cx="5157395" cy="52168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50" dirty="0"/>
              <a:t>Прошел всю Великую отечественную войну. </a:t>
            </a:r>
            <a:endParaRPr lang="ru-RU" sz="1850" dirty="0" smtClean="0"/>
          </a:p>
          <a:p>
            <a:r>
              <a:rPr lang="ru-RU" sz="1850" dirty="0" smtClean="0"/>
              <a:t>На </a:t>
            </a:r>
            <a:r>
              <a:rPr lang="ru-RU" sz="1850" dirty="0"/>
              <a:t>заключительном этапе войны в звании полковника был командующим артиллерией Белгород-Харьковской Краснознаменной стрелковой дивизии. </a:t>
            </a:r>
          </a:p>
          <a:p>
            <a:r>
              <a:rPr lang="ru-RU" sz="1850" dirty="0"/>
              <a:t>Эта дивизия действовала на главном направлении при прорыве обороны южнее Варшавы. Однако утром разведка донесла, что большое количество пехоты противника, орудий и танков сосредоточивается в редколесье недалеко от переднего края. Вся артиллерия дивизии одновременно открыла ураганный огонь по заранее пристрелянным квадратам. В лагере противника началась паника.</a:t>
            </a:r>
          </a:p>
          <a:p>
            <a:r>
              <a:rPr lang="ru-RU" sz="1850" dirty="0"/>
              <a:t>Пехотинцы 89-й дивизии ворвались на передовые позиции немцев. Бой оказался коротким, выдвинутая из резерва свежая дивизия врага была разгромлена на голову.</a:t>
            </a:r>
          </a:p>
        </p:txBody>
      </p:sp>
    </p:spTree>
    <p:extLst>
      <p:ext uri="{BB962C8B-B14F-4D97-AF65-F5344CB8AC3E}">
        <p14:creationId xmlns:p14="http://schemas.microsoft.com/office/powerpoint/2010/main" val="7380264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426" name="Rectangle 2"/>
          <p:cNvSpPr>
            <a:spLocks noGrp="1" noChangeArrowheads="1"/>
          </p:cNvSpPr>
          <p:nvPr>
            <p:ph type="title"/>
          </p:nvPr>
        </p:nvSpPr>
        <p:spPr>
          <a:xfrm>
            <a:off x="4281578" y="0"/>
            <a:ext cx="4896296" cy="3024634"/>
          </a:xfrm>
        </p:spPr>
        <p:txBody>
          <a:bodyPr>
            <a:normAutofit/>
          </a:bodyPr>
          <a:lstStyle/>
          <a:p>
            <a:r>
              <a:rPr lang="ru-RU" altLang="ru-RU" sz="2800" b="1" dirty="0">
                <a:latin typeface="Times New Roman" pitchFamily="18" charset="0"/>
              </a:rPr>
              <a:t>ПРОСВИРНЕВ </a:t>
            </a:r>
            <a:br>
              <a:rPr lang="ru-RU" altLang="ru-RU" sz="2800" b="1" dirty="0">
                <a:latin typeface="Times New Roman" pitchFamily="18" charset="0"/>
              </a:rPr>
            </a:br>
            <a:r>
              <a:rPr lang="ru-RU" altLang="ru-RU" sz="2800" b="1" dirty="0">
                <a:latin typeface="Times New Roman" pitchFamily="18" charset="0"/>
              </a:rPr>
              <a:t>Евгений Владимирович</a:t>
            </a:r>
            <a:r>
              <a:rPr lang="ru-RU" altLang="ru-RU" sz="2800" dirty="0">
                <a:latin typeface="Times New Roman" pitchFamily="18" charset="0"/>
              </a:rPr>
              <a:t/>
            </a:r>
            <a:br>
              <a:rPr lang="ru-RU" altLang="ru-RU" sz="2800" dirty="0">
                <a:latin typeface="Times New Roman" pitchFamily="18" charset="0"/>
              </a:rPr>
            </a:br>
            <a:r>
              <a:rPr lang="ru-RU" altLang="ru-RU" sz="2800" dirty="0">
                <a:latin typeface="Times New Roman" pitchFamily="18" charset="0"/>
              </a:rPr>
              <a:t>Прапорщик милиции </a:t>
            </a:r>
            <a:br>
              <a:rPr lang="ru-RU" altLang="ru-RU" sz="2800" dirty="0">
                <a:latin typeface="Times New Roman" pitchFamily="18" charset="0"/>
              </a:rPr>
            </a:br>
            <a:r>
              <a:rPr lang="ru-RU" altLang="ru-RU" sz="2800" dirty="0">
                <a:latin typeface="Times New Roman" pitchFamily="18" charset="0"/>
              </a:rPr>
              <a:t>(14.05.1975 - 29.03.2000)</a:t>
            </a:r>
            <a:br>
              <a:rPr lang="ru-RU" altLang="ru-RU" sz="2800" dirty="0">
                <a:latin typeface="Times New Roman" pitchFamily="18" charset="0"/>
              </a:rPr>
            </a:br>
            <a:r>
              <a:rPr lang="ru-RU" altLang="ru-RU" sz="2800" dirty="0">
                <a:latin typeface="Times New Roman" pitchFamily="18" charset="0"/>
              </a:rPr>
              <a:t>награжден орденом Мужества</a:t>
            </a:r>
            <a:br>
              <a:rPr lang="ru-RU" altLang="ru-RU" sz="2800" dirty="0">
                <a:latin typeface="Times New Roman" pitchFamily="18" charset="0"/>
              </a:rPr>
            </a:br>
            <a:r>
              <a:rPr lang="ru-RU" altLang="ru-RU" sz="2800" dirty="0">
                <a:latin typeface="Times New Roman" pitchFamily="18" charset="0"/>
              </a:rPr>
              <a:t>(посмертно)</a:t>
            </a:r>
          </a:p>
        </p:txBody>
      </p:sp>
      <p:pic>
        <p:nvPicPr>
          <p:cNvPr id="487428" name="Picture 4" descr="Просвирнев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1"/>
          <a:stretch>
            <a:fillRect/>
          </a:stretch>
        </p:blipFill>
        <p:spPr>
          <a:xfrm>
            <a:off x="395536" y="476672"/>
            <a:ext cx="3107953" cy="3784783"/>
          </a:xfrm>
          <a:noFill/>
          <a:ln w="190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87429" name="Picture 5" descr="орден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365104"/>
            <a:ext cx="1144736" cy="225052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7430" name="Rectangle 6"/>
          <p:cNvSpPr>
            <a:spLocks noChangeArrowheads="1"/>
          </p:cNvSpPr>
          <p:nvPr/>
        </p:nvSpPr>
        <p:spPr bwMode="auto">
          <a:xfrm>
            <a:off x="4463604" y="2852936"/>
            <a:ext cx="4680396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ru-RU" altLang="ru-RU" dirty="0"/>
              <a:t>         </a:t>
            </a:r>
            <a:r>
              <a:rPr lang="ru-RU" altLang="ru-RU" b="1" dirty="0">
                <a:solidFill>
                  <a:srgbClr val="FF0000"/>
                </a:solidFill>
              </a:rPr>
              <a:t>Приказом МВД России навечно </a:t>
            </a:r>
          </a:p>
          <a:p>
            <a:r>
              <a:rPr lang="ru-RU" altLang="ru-RU" b="1" dirty="0">
                <a:solidFill>
                  <a:srgbClr val="FF0000"/>
                </a:solidFill>
              </a:rPr>
              <a:t>зачислен в списки личного состава ОВД Горнозаводского района Пермской области.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201209" y="4869160"/>
            <a:ext cx="485812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1 марта 2000 года направлен для выполнения служебно-боевых задач в Чеченскую </a:t>
            </a:r>
            <a:r>
              <a:rPr lang="ru-RU" dirty="0" smtClean="0"/>
              <a:t>республику. </a:t>
            </a:r>
          </a:p>
          <a:p>
            <a:r>
              <a:rPr lang="ru-RU" dirty="0"/>
              <a:t>Получив тяжелое ранение, он продолжал вести огонь по боевикам. Погиб на месте боя. </a:t>
            </a:r>
          </a:p>
        </p:txBody>
      </p:sp>
    </p:spTree>
    <p:extLst>
      <p:ext uri="{BB962C8B-B14F-4D97-AF65-F5344CB8AC3E}">
        <p14:creationId xmlns:p14="http://schemas.microsoft.com/office/powerpoint/2010/main" val="377970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162" name="Rectangle 2"/>
          <p:cNvSpPr>
            <a:spLocks noGrp="1" noChangeArrowheads="1"/>
          </p:cNvSpPr>
          <p:nvPr>
            <p:ph type="title"/>
          </p:nvPr>
        </p:nvSpPr>
        <p:spPr>
          <a:xfrm>
            <a:off x="3941738" y="0"/>
            <a:ext cx="5184576" cy="3168352"/>
          </a:xfrm>
        </p:spPr>
        <p:txBody>
          <a:bodyPr>
            <a:normAutofit fontScale="90000"/>
          </a:bodyPr>
          <a:lstStyle/>
          <a:p>
            <a:r>
              <a:rPr lang="ru-RU" altLang="ru-RU" sz="2000" b="1" dirty="0">
                <a:latin typeface="Times New Roman" pitchFamily="18" charset="0"/>
              </a:rPr>
              <a:t/>
            </a:r>
            <a:br>
              <a:rPr lang="ru-RU" altLang="ru-RU" sz="2000" b="1" dirty="0">
                <a:latin typeface="Times New Roman" pitchFamily="18" charset="0"/>
              </a:rPr>
            </a:br>
            <a:r>
              <a:rPr lang="ru-RU" altLang="ru-RU" sz="3100" b="1" dirty="0">
                <a:latin typeface="Times New Roman" pitchFamily="18" charset="0"/>
              </a:rPr>
              <a:t>НАГОРНЫЙ</a:t>
            </a:r>
            <a:br>
              <a:rPr lang="ru-RU" altLang="ru-RU" sz="3100" b="1" dirty="0">
                <a:latin typeface="Times New Roman" pitchFamily="18" charset="0"/>
              </a:rPr>
            </a:br>
            <a:r>
              <a:rPr lang="ru-RU" altLang="ru-RU" sz="3100" b="1" dirty="0">
                <a:latin typeface="Times New Roman" pitchFamily="18" charset="0"/>
              </a:rPr>
              <a:t>Сергей  Петрович</a:t>
            </a:r>
            <a:br>
              <a:rPr lang="ru-RU" altLang="ru-RU" sz="3100" b="1" dirty="0">
                <a:latin typeface="Times New Roman" pitchFamily="18" charset="0"/>
              </a:rPr>
            </a:br>
            <a:r>
              <a:rPr lang="ru-RU" altLang="ru-RU" sz="3100" b="1" dirty="0">
                <a:latin typeface="Times New Roman" pitchFamily="18" charset="0"/>
              </a:rPr>
              <a:t>сержант  милиции</a:t>
            </a:r>
            <a:br>
              <a:rPr lang="ru-RU" altLang="ru-RU" sz="3100" b="1" dirty="0">
                <a:latin typeface="Times New Roman" pitchFamily="18" charset="0"/>
              </a:rPr>
            </a:br>
            <a:r>
              <a:rPr lang="ru-RU" altLang="ru-RU" sz="3100" b="1" dirty="0">
                <a:latin typeface="Times New Roman" pitchFamily="18" charset="0"/>
              </a:rPr>
              <a:t>(6.08.1975 – 25.01.2000)</a:t>
            </a:r>
            <a:br>
              <a:rPr lang="ru-RU" altLang="ru-RU" sz="3100" b="1" dirty="0">
                <a:latin typeface="Times New Roman" pitchFamily="18" charset="0"/>
              </a:rPr>
            </a:br>
            <a:r>
              <a:rPr lang="ru-RU" altLang="ru-RU" sz="3100" b="1" dirty="0">
                <a:latin typeface="Times New Roman" pitchFamily="18" charset="0"/>
              </a:rPr>
              <a:t>награждён орденом Мужества</a:t>
            </a:r>
            <a:br>
              <a:rPr lang="ru-RU" altLang="ru-RU" sz="3100" b="1" dirty="0">
                <a:latin typeface="Times New Roman" pitchFamily="18" charset="0"/>
              </a:rPr>
            </a:br>
            <a:r>
              <a:rPr lang="ru-RU" altLang="ru-RU" sz="3100" b="1" dirty="0">
                <a:latin typeface="Times New Roman" pitchFamily="18" charset="0"/>
              </a:rPr>
              <a:t>(посмертно)</a:t>
            </a:r>
            <a:r>
              <a:rPr lang="ru-RU" altLang="ru-RU" sz="2000" b="1" dirty="0">
                <a:latin typeface="Times New Roman" pitchFamily="18" charset="0"/>
              </a:rPr>
              <a:t/>
            </a:r>
            <a:br>
              <a:rPr lang="ru-RU" altLang="ru-RU" sz="2000" b="1" dirty="0">
                <a:latin typeface="Times New Roman" pitchFamily="18" charset="0"/>
              </a:rPr>
            </a:br>
            <a:endParaRPr lang="ru-RU" altLang="ru-RU" sz="2000" b="1" dirty="0">
              <a:latin typeface="Times New Roman" pitchFamily="18" charset="0"/>
            </a:endParaRPr>
          </a:p>
        </p:txBody>
      </p:sp>
      <p:pic>
        <p:nvPicPr>
          <p:cNvPr id="476165" name="Picture 5" descr="Нагорны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824" y="476672"/>
            <a:ext cx="2515199" cy="3095402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6167" name="Picture 7" descr="орден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861048"/>
            <a:ext cx="1214628" cy="2388461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6168" name="Rectangle 8"/>
          <p:cNvSpPr>
            <a:spLocks noChangeArrowheads="1"/>
          </p:cNvSpPr>
          <p:nvPr/>
        </p:nvSpPr>
        <p:spPr bwMode="auto">
          <a:xfrm>
            <a:off x="4325426" y="2945061"/>
            <a:ext cx="4788148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altLang="ru-RU" b="1" dirty="0">
                <a:solidFill>
                  <a:srgbClr val="FF0000"/>
                </a:solidFill>
              </a:rPr>
              <a:t>Приказом МВД России навечно </a:t>
            </a:r>
          </a:p>
          <a:p>
            <a:r>
              <a:rPr lang="ru-RU" altLang="ru-RU" b="1" dirty="0">
                <a:solidFill>
                  <a:srgbClr val="FF0000"/>
                </a:solidFill>
              </a:rPr>
              <a:t>зачислен в списки личного состава ОМОНа Пермской области.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242956" y="4316614"/>
            <a:ext cx="486554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 декабре 1999 года убыл в Наурский район Чеченской республики. </a:t>
            </a:r>
            <a:endParaRPr lang="ru-RU" dirty="0" smtClean="0"/>
          </a:p>
          <a:p>
            <a:r>
              <a:rPr lang="ru-RU" dirty="0"/>
              <a:t>Сержант милиции Нагорный СП. был тяжело ранен и на следующий день скончался в госпитале. </a:t>
            </a:r>
          </a:p>
        </p:txBody>
      </p:sp>
    </p:spTree>
    <p:extLst>
      <p:ext uri="{BB962C8B-B14F-4D97-AF65-F5344CB8AC3E}">
        <p14:creationId xmlns:p14="http://schemas.microsoft.com/office/powerpoint/2010/main" val="232499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Соберите пословицу из слов и объясните её значение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916832"/>
            <a:ext cx="8784976" cy="118072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6600" b="1" dirty="0" smtClean="0"/>
              <a:t>горой герой Родину за</a:t>
            </a:r>
            <a:endParaRPr lang="ru-RU" sz="66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3140968"/>
            <a:ext cx="897132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6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Герой – за Родину горой</a:t>
            </a:r>
            <a:endParaRPr lang="ru-RU" sz="6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64750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Соберите пословицу из слов и объясните её значение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916832"/>
            <a:ext cx="8784976" cy="118072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6600" b="1" dirty="0" smtClean="0"/>
              <a:t>служить жить Родине</a:t>
            </a:r>
            <a:endParaRPr lang="ru-RU" sz="66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9361" y="2967335"/>
            <a:ext cx="8876469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6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Жить – Родине служить</a:t>
            </a:r>
            <a:endParaRPr lang="ru-RU" sz="6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35872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Соберите пословицу из слов и объясните её значение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8571" y="1700808"/>
            <a:ext cx="8784976" cy="1180727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5400" b="1" dirty="0" smtClean="0"/>
              <a:t>человек Родины без,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5400" b="1" dirty="0" smtClean="0"/>
              <a:t>что без соловей песни</a:t>
            </a:r>
            <a:endParaRPr lang="ru-RU" sz="54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30420" y="3789040"/>
            <a:ext cx="8433014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6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Человек без Родины,</a:t>
            </a:r>
          </a:p>
          <a:p>
            <a:pPr algn="ctr"/>
            <a:r>
              <a:rPr lang="ru-RU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что соловей без песни</a:t>
            </a:r>
            <a:endParaRPr lang="ru-RU" sz="6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35872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64288"/>
            <a:ext cx="5904656" cy="63376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53125111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</TotalTime>
  <Words>993</Words>
  <Application>Microsoft Office PowerPoint</Application>
  <PresentationFormat>Экран (4:3)</PresentationFormat>
  <Paragraphs>102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Тема Office</vt:lpstr>
      <vt:lpstr>Презентация PowerPoint</vt:lpstr>
      <vt:lpstr>День Героев Отечества отмечается в нашей стране с 2007 года. «Россияне отмеченные почетным званием героев достойны, чтобы у них был собственный праздник»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Орден Славы</vt:lpstr>
      <vt:lpstr>Презентация PowerPoint</vt:lpstr>
      <vt:lpstr>Презентация PowerPoint</vt:lpstr>
      <vt:lpstr>Презентация PowerPoint</vt:lpstr>
      <vt:lpstr>ПРОСВИРНЕВ  Евгений Владимирович Прапорщик милиции  (14.05.1975 - 29.03.2000) награжден орденом Мужества (посмертно)</vt:lpstr>
      <vt:lpstr> НАГОРНЫЙ Сергей  Петрович сержант  милиции (6.08.1975 – 25.01.2000) награждён орденом Мужества (посмертно) </vt:lpstr>
      <vt:lpstr>Соберите пословицу из слов и объясните её значение</vt:lpstr>
      <vt:lpstr>Соберите пословицу из слов и объясните её значение</vt:lpstr>
      <vt:lpstr>Соберите пословицу из слов и объясните её значение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библиотека-2</dc:creator>
  <cp:lastModifiedBy>библиотека-2</cp:lastModifiedBy>
  <cp:revision>28</cp:revision>
  <dcterms:created xsi:type="dcterms:W3CDTF">2013-11-19T07:51:24Z</dcterms:created>
  <dcterms:modified xsi:type="dcterms:W3CDTF">2017-12-07T05:30:32Z</dcterms:modified>
</cp:coreProperties>
</file>