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22.12.2017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4161" y="836712"/>
            <a:ext cx="4392488" cy="2046089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Топонимика Пермского края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4" name="Picture 4" descr="http://new.permecology.ru/report/report2010/5_1.files/img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4206657" cy="604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33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530352"/>
            <a:ext cx="8352928" cy="54909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i="1" dirty="0" smtClean="0">
                <a:solidFill>
                  <a:srgbClr val="C00000"/>
                </a:solidFill>
              </a:rPr>
              <a:t>Топонимика</a:t>
            </a:r>
            <a:r>
              <a:rPr lang="ru-RU" sz="3600" i="1" dirty="0" smtClean="0"/>
              <a:t> </a:t>
            </a:r>
          </a:p>
          <a:p>
            <a:pPr marL="0" indent="0" algn="ctr">
              <a:buNone/>
            </a:pPr>
            <a:r>
              <a:rPr lang="ru-RU" sz="3600" i="1" dirty="0" smtClean="0"/>
              <a:t>– наука, изучающая происхождение географических названий – имен, которые люди дают морям и рекам, своим странам и поселениям.</a:t>
            </a:r>
          </a:p>
          <a:p>
            <a:pPr marL="0" indent="0" algn="ctr">
              <a:buNone/>
            </a:pPr>
            <a:endParaRPr lang="ru-RU" sz="3600" i="1" dirty="0" smtClean="0"/>
          </a:p>
          <a:p>
            <a:pPr marL="0" indent="0" algn="ctr">
              <a:buNone/>
            </a:pPr>
            <a:r>
              <a:rPr lang="ru-RU" sz="3600" i="1" dirty="0" smtClean="0"/>
              <a:t>По-гречески «</a:t>
            </a:r>
            <a:r>
              <a:rPr lang="ru-RU" sz="3600" b="1" i="1" dirty="0" err="1" smtClean="0"/>
              <a:t>топос</a:t>
            </a:r>
            <a:r>
              <a:rPr lang="ru-RU" sz="3600" i="1" dirty="0" smtClean="0"/>
              <a:t>» - место, «</a:t>
            </a:r>
            <a:r>
              <a:rPr lang="ru-RU" sz="3600" b="1" i="1" dirty="0" err="1" smtClean="0"/>
              <a:t>онима</a:t>
            </a:r>
            <a:r>
              <a:rPr lang="ru-RU" sz="3600" i="1" dirty="0" smtClean="0"/>
              <a:t>» – имя.</a:t>
            </a:r>
            <a:endParaRPr lang="ru-RU" sz="3600" i="1" dirty="0"/>
          </a:p>
        </p:txBody>
      </p:sp>
    </p:spTree>
    <p:extLst>
      <p:ext uri="{BB962C8B-B14F-4D97-AF65-F5344CB8AC3E}">
        <p14:creationId xmlns:p14="http://schemas.microsoft.com/office/powerpoint/2010/main" val="2696449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476672"/>
            <a:ext cx="8183880" cy="547260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C00000"/>
                </a:solidFill>
              </a:rPr>
              <a:t>Происхождение слова «</a:t>
            </a:r>
            <a:r>
              <a:rPr lang="ru-RU" sz="3600" i="1" dirty="0" err="1" smtClean="0">
                <a:solidFill>
                  <a:srgbClr val="C00000"/>
                </a:solidFill>
              </a:rPr>
              <a:t>пермь</a:t>
            </a:r>
            <a:r>
              <a:rPr lang="ru-RU" sz="3600" dirty="0" smtClean="0">
                <a:solidFill>
                  <a:srgbClr val="C00000"/>
                </a:solidFill>
              </a:rPr>
              <a:t>»</a:t>
            </a:r>
          </a:p>
          <a:p>
            <a:pPr marL="0" indent="0" algn="ctr">
              <a:buNone/>
            </a:pPr>
            <a:r>
              <a:rPr lang="ru-RU" sz="3200" dirty="0" smtClean="0"/>
              <a:t>Слово «</a:t>
            </a:r>
            <a:r>
              <a:rPr lang="ru-RU" sz="3200" dirty="0" err="1" smtClean="0"/>
              <a:t>пермь</a:t>
            </a:r>
            <a:r>
              <a:rPr lang="ru-RU" sz="3200" dirty="0" smtClean="0"/>
              <a:t>» перекликается с </a:t>
            </a:r>
          </a:p>
          <a:p>
            <a:pPr marL="0" indent="0" algn="ctr">
              <a:buNone/>
            </a:pPr>
            <a:r>
              <a:rPr lang="ru-RU" sz="3200" dirty="0" smtClean="0"/>
              <a:t>коми-пермяцким словом «</a:t>
            </a:r>
            <a:r>
              <a:rPr lang="ru-RU" sz="3200" dirty="0" err="1" smtClean="0"/>
              <a:t>парма</a:t>
            </a:r>
            <a:r>
              <a:rPr lang="ru-RU" sz="3200" dirty="0" smtClean="0"/>
              <a:t>»: </a:t>
            </a:r>
          </a:p>
          <a:p>
            <a:pPr marL="0" indent="0" algn="ctr">
              <a:buNone/>
            </a:pPr>
            <a:r>
              <a:rPr lang="ru-RU" sz="3200" dirty="0" smtClean="0"/>
              <a:t>так называют тайгу, густой лес. </a:t>
            </a:r>
          </a:p>
          <a:p>
            <a:pPr marL="0" indent="0" algn="ctr">
              <a:buNone/>
            </a:pPr>
            <a:endParaRPr lang="ru-RU" sz="3200" dirty="0"/>
          </a:p>
          <a:p>
            <a:pPr marL="0" indent="0" algn="ctr">
              <a:buNone/>
            </a:pPr>
            <a:r>
              <a:rPr lang="ru-RU" sz="3200" dirty="0" smtClean="0"/>
              <a:t>Иное толкование: слово «</a:t>
            </a:r>
            <a:r>
              <a:rPr lang="ru-RU" sz="3200" dirty="0" err="1" smtClean="0"/>
              <a:t>пермь</a:t>
            </a:r>
            <a:r>
              <a:rPr lang="ru-RU" sz="3200" dirty="0" smtClean="0"/>
              <a:t>» пришло из языка вепсов, маленького народа, который жил между </a:t>
            </a:r>
          </a:p>
          <a:p>
            <a:pPr marL="0" indent="0" algn="ctr">
              <a:buNone/>
            </a:pPr>
            <a:r>
              <a:rPr lang="ru-RU" sz="3200" dirty="0" smtClean="0"/>
              <a:t>Онежским и Ладожским озерами.</a:t>
            </a:r>
          </a:p>
          <a:p>
            <a:pPr marL="0" indent="0" algn="ctr">
              <a:buNone/>
            </a:pPr>
            <a:r>
              <a:rPr lang="ru-RU" sz="3200" dirty="0" smtClean="0"/>
              <a:t>На языке вепсов «Пера </a:t>
            </a:r>
            <a:r>
              <a:rPr lang="ru-RU" sz="3200" dirty="0" err="1" smtClean="0"/>
              <a:t>ма</a:t>
            </a:r>
            <a:r>
              <a:rPr lang="ru-RU" sz="3200" dirty="0" smtClean="0"/>
              <a:t>» значило «дальняя земля», «далекая земля», «земля за рубежом»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88406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404664"/>
            <a:ext cx="8183880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Территория проживания вепсов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7" y="1052736"/>
            <a:ext cx="5554540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9971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2634" y="324032"/>
            <a:ext cx="4104456" cy="62013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</a:rPr>
              <a:t>Названия </a:t>
            </a:r>
          </a:p>
          <a:p>
            <a:pPr marL="0" indent="0" algn="ctr">
              <a:buNone/>
            </a:pPr>
            <a:r>
              <a:rPr lang="ru-RU" sz="2600" b="1" dirty="0">
                <a:solidFill>
                  <a:schemeClr val="accent1">
                    <a:lumMod val="50000"/>
                  </a:schemeClr>
                </a:solidFill>
              </a:rPr>
              <a:t>н</a:t>
            </a:r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</a:rPr>
              <a:t>а карте Прикамья</a:t>
            </a:r>
          </a:p>
          <a:p>
            <a:pPr marL="0" indent="0" algn="ctr">
              <a:buNone/>
            </a:pPr>
            <a:endParaRPr lang="ru-RU" sz="11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600" b="1" dirty="0" smtClean="0"/>
              <a:t>Чердынь – </a:t>
            </a:r>
          </a:p>
          <a:p>
            <a:pPr marL="0" indent="0" algn="ctr">
              <a:buNone/>
            </a:pPr>
            <a:r>
              <a:rPr lang="ru-RU" sz="2000" b="1" dirty="0" smtClean="0"/>
              <a:t>с коми-</a:t>
            </a:r>
            <a:r>
              <a:rPr lang="ru-RU" sz="2000" b="1" dirty="0" err="1" smtClean="0"/>
              <a:t>перм</a:t>
            </a:r>
            <a:r>
              <a:rPr lang="ru-RU" sz="2000" b="1" dirty="0" smtClean="0"/>
              <a:t>. языка</a:t>
            </a:r>
          </a:p>
          <a:p>
            <a:pPr marL="0" indent="0" algn="ctr">
              <a:buNone/>
            </a:pPr>
            <a:r>
              <a:rPr lang="ru-RU" sz="2000" b="1" dirty="0" smtClean="0"/>
              <a:t>«</a:t>
            </a:r>
            <a:r>
              <a:rPr lang="ru-RU" sz="2000" b="1" dirty="0" err="1" smtClean="0"/>
              <a:t>чер</a:t>
            </a:r>
            <a:r>
              <a:rPr lang="ru-RU" sz="2000" b="1" dirty="0" smtClean="0"/>
              <a:t>» – приток, </a:t>
            </a:r>
          </a:p>
          <a:p>
            <a:pPr marL="0" indent="0" algn="ctr">
              <a:buNone/>
            </a:pPr>
            <a:r>
              <a:rPr lang="ru-RU" sz="2000" b="1" dirty="0" smtClean="0"/>
              <a:t>«</a:t>
            </a:r>
            <a:r>
              <a:rPr lang="ru-RU" sz="2000" b="1" dirty="0" err="1" smtClean="0"/>
              <a:t>дын</a:t>
            </a:r>
            <a:r>
              <a:rPr lang="ru-RU" sz="2000" b="1" dirty="0" smtClean="0"/>
              <a:t>» - устье</a:t>
            </a:r>
          </a:p>
          <a:p>
            <a:pPr marL="0" indent="0" algn="ctr">
              <a:buNone/>
            </a:pPr>
            <a:endParaRPr lang="ru-RU" sz="1100" b="1" dirty="0"/>
          </a:p>
          <a:p>
            <a:pPr marL="0" indent="0" algn="ctr">
              <a:buNone/>
            </a:pPr>
            <a:r>
              <a:rPr lang="ru-RU" sz="2600" b="1" dirty="0" smtClean="0"/>
              <a:t>Кудымкар– </a:t>
            </a:r>
          </a:p>
          <a:p>
            <a:pPr marL="0" indent="0" algn="ctr">
              <a:buNone/>
            </a:pPr>
            <a:r>
              <a:rPr lang="ru-RU" sz="2000" b="1" dirty="0"/>
              <a:t>с коми-</a:t>
            </a:r>
            <a:r>
              <a:rPr lang="ru-RU" sz="2000" b="1" dirty="0" err="1"/>
              <a:t>перм</a:t>
            </a:r>
            <a:r>
              <a:rPr lang="ru-RU" sz="2000" b="1" dirty="0"/>
              <a:t>. языка</a:t>
            </a:r>
          </a:p>
          <a:p>
            <a:pPr marL="0" indent="0" algn="ctr">
              <a:buNone/>
            </a:pPr>
            <a:r>
              <a:rPr lang="ru-RU" sz="2000" b="1" dirty="0" smtClean="0"/>
              <a:t>«</a:t>
            </a:r>
            <a:r>
              <a:rPr lang="ru-RU" sz="2000" b="1" dirty="0" err="1" smtClean="0"/>
              <a:t>Кудым</a:t>
            </a:r>
            <a:r>
              <a:rPr lang="ru-RU" sz="2000" b="1" dirty="0" smtClean="0"/>
              <a:t>» – личное имя, </a:t>
            </a:r>
          </a:p>
          <a:p>
            <a:pPr marL="0" indent="0" algn="ctr">
              <a:buNone/>
            </a:pPr>
            <a:r>
              <a:rPr lang="ru-RU" sz="2000" b="1" dirty="0" smtClean="0"/>
              <a:t>«кар» - город</a:t>
            </a:r>
          </a:p>
          <a:p>
            <a:pPr marL="0" indent="0" algn="ctr">
              <a:buNone/>
            </a:pPr>
            <a:endParaRPr lang="ru-RU" sz="1100" b="1" dirty="0" smtClean="0"/>
          </a:p>
          <a:p>
            <a:pPr marL="0" indent="0" algn="ctr">
              <a:buNone/>
            </a:pPr>
            <a:r>
              <a:rPr lang="ru-RU" sz="2600" b="1" dirty="0" smtClean="0"/>
              <a:t>Лысьва-</a:t>
            </a:r>
          </a:p>
          <a:p>
            <a:pPr marL="0" indent="0" algn="ctr">
              <a:buNone/>
            </a:pPr>
            <a:r>
              <a:rPr lang="ru-RU" sz="2000" b="1" dirty="0"/>
              <a:t>с коми-</a:t>
            </a:r>
            <a:r>
              <a:rPr lang="ru-RU" sz="2000" b="1" dirty="0" err="1"/>
              <a:t>перм</a:t>
            </a:r>
            <a:r>
              <a:rPr lang="ru-RU" sz="2000" b="1" dirty="0"/>
              <a:t>. языка</a:t>
            </a:r>
          </a:p>
          <a:p>
            <a:pPr marL="0" indent="0" algn="ctr">
              <a:buNone/>
            </a:pPr>
            <a:r>
              <a:rPr lang="ru-RU" sz="2000" b="1" dirty="0" smtClean="0"/>
              <a:t>«лыс» – хвоя, хвойный,</a:t>
            </a:r>
          </a:p>
          <a:p>
            <a:pPr marL="0" indent="0" algn="ctr">
              <a:buNone/>
            </a:pPr>
            <a:r>
              <a:rPr lang="ru-RU" sz="2000" b="1" dirty="0" smtClean="0"/>
              <a:t>«</a:t>
            </a:r>
            <a:r>
              <a:rPr lang="ru-RU" sz="2000" b="1" dirty="0" err="1" smtClean="0"/>
              <a:t>ва</a:t>
            </a:r>
            <a:r>
              <a:rPr lang="ru-RU" sz="2000" b="1" dirty="0" smtClean="0"/>
              <a:t>» - вода</a:t>
            </a:r>
          </a:p>
        </p:txBody>
      </p:sp>
      <p:pic>
        <p:nvPicPr>
          <p:cNvPr id="2054" name="Picture 6" descr="http://mushroomer.info/wp-content/uploads/HLIC/e3d7e260a1aaa4e555876642f45cac2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" t="1100" r="1639"/>
          <a:stretch/>
        </p:blipFill>
        <p:spPr bwMode="auto">
          <a:xfrm>
            <a:off x="107504" y="332656"/>
            <a:ext cx="4563122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78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945" y="332656"/>
            <a:ext cx="8183880" cy="648072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Происхождение названия реки Камы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80728"/>
            <a:ext cx="5078338" cy="3385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6413" y="4386389"/>
            <a:ext cx="85140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 </a:t>
            </a:r>
            <a:r>
              <a:rPr lang="ru-RU" dirty="0"/>
              <a:t>одной из них, богатырь </a:t>
            </a:r>
            <a:r>
              <a:rPr lang="ru-RU" dirty="0" err="1"/>
              <a:t>Кам</a:t>
            </a:r>
            <a:r>
              <a:rPr lang="ru-RU" dirty="0"/>
              <a:t>, чтобы спасти людей от потопа, протащил по болотам и топям огромный камень на веревке и отвел по этому новому руслу воду к теплому морю, а сам погиб, надорвался.</a:t>
            </a:r>
          </a:p>
          <a:p>
            <a:r>
              <a:rPr lang="ru-RU" dirty="0"/>
              <a:t>По другой легенде, спасал </a:t>
            </a:r>
            <a:r>
              <a:rPr lang="ru-RU" dirty="0" err="1"/>
              <a:t>Кам</a:t>
            </a:r>
            <a:r>
              <a:rPr lang="ru-RU" dirty="0"/>
              <a:t> людей, наоборот от засухи. Выдернул он из земли огромный дуб, ударил им оземь – получился глубокий ров. Заплакала тут мать Земля, потекли ее слезы по тому рву: так и родилась на свет Кама.</a:t>
            </a:r>
          </a:p>
        </p:txBody>
      </p:sp>
    </p:spTree>
    <p:extLst>
      <p:ext uri="{BB962C8B-B14F-4D97-AF65-F5344CB8AC3E}">
        <p14:creationId xmlns:p14="http://schemas.microsoft.com/office/powerpoint/2010/main" val="3867336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41160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 Пермском крае есть названия башкирские, татарские, удмуртские, марийские, чувашские, мордовские…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2132856"/>
            <a:ext cx="4881738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i="1" dirty="0" smtClean="0"/>
              <a:t>Кунгур</a:t>
            </a:r>
            <a:r>
              <a:rPr lang="ru-RU" sz="2100" dirty="0" smtClean="0"/>
              <a:t> (татарские слова «</a:t>
            </a:r>
            <a:r>
              <a:rPr lang="ru-RU" sz="2100" i="1" dirty="0" smtClean="0"/>
              <a:t>куну</a:t>
            </a:r>
            <a:r>
              <a:rPr lang="ru-RU" sz="2100" dirty="0" smtClean="0"/>
              <a:t>» – ночевать, «</a:t>
            </a:r>
            <a:r>
              <a:rPr lang="ru-RU" sz="2100" i="1" dirty="0" err="1" smtClean="0"/>
              <a:t>гар</a:t>
            </a:r>
            <a:r>
              <a:rPr lang="ru-RU" sz="2100" dirty="0" smtClean="0"/>
              <a:t>» – пещера). </a:t>
            </a:r>
          </a:p>
          <a:p>
            <a:endParaRPr lang="ru-RU" sz="2100" dirty="0" smtClean="0"/>
          </a:p>
          <a:p>
            <a:r>
              <a:rPr lang="ru-RU" sz="2100" b="1" i="1" dirty="0" err="1" smtClean="0"/>
              <a:t>Кояново</a:t>
            </a:r>
            <a:r>
              <a:rPr lang="ru-RU" sz="2100" dirty="0" smtClean="0"/>
              <a:t> (башкирское слово «</a:t>
            </a:r>
            <a:r>
              <a:rPr lang="ru-RU" sz="2100" i="1" dirty="0" err="1" smtClean="0"/>
              <a:t>куян</a:t>
            </a:r>
            <a:r>
              <a:rPr lang="ru-RU" sz="2100" dirty="0" smtClean="0"/>
              <a:t>» – заяц).</a:t>
            </a:r>
          </a:p>
          <a:p>
            <a:endParaRPr lang="ru-RU" sz="2100" dirty="0" smtClean="0"/>
          </a:p>
          <a:p>
            <a:r>
              <a:rPr lang="ru-RU" sz="2100" b="1" i="1" dirty="0" smtClean="0"/>
              <a:t>Карагай</a:t>
            </a:r>
            <a:r>
              <a:rPr lang="ru-RU" sz="2100" dirty="0" smtClean="0"/>
              <a:t> (башкирское и татарское слово «</a:t>
            </a:r>
            <a:r>
              <a:rPr lang="ru-RU" sz="2100" i="1" dirty="0" err="1" smtClean="0"/>
              <a:t>карагай</a:t>
            </a:r>
            <a:r>
              <a:rPr lang="ru-RU" sz="2100" dirty="0" smtClean="0"/>
              <a:t>» – сосна)</a:t>
            </a:r>
          </a:p>
          <a:p>
            <a:endParaRPr lang="ru-RU" sz="2100" dirty="0" smtClean="0"/>
          </a:p>
          <a:p>
            <a:r>
              <a:rPr lang="ru-RU" sz="2100" b="1" i="1" dirty="0" smtClean="0"/>
              <a:t>Оханск</a:t>
            </a:r>
            <a:r>
              <a:rPr lang="ru-RU" sz="2100" dirty="0" smtClean="0"/>
              <a:t> («</a:t>
            </a:r>
            <a:r>
              <a:rPr lang="ru-RU" sz="2100" i="1" dirty="0" err="1" smtClean="0"/>
              <a:t>охань</a:t>
            </a:r>
            <a:r>
              <a:rPr lang="ru-RU" sz="2100" dirty="0" smtClean="0"/>
              <a:t>» – специальная сеть с крупной ячейкой для рыбной ловли</a:t>
            </a:r>
            <a:endParaRPr lang="ru-RU" sz="2100" dirty="0"/>
          </a:p>
        </p:txBody>
      </p:sp>
      <p:pic>
        <p:nvPicPr>
          <p:cNvPr id="5" name="Picture 6" descr="http://mushroomer.info/wp-content/uploads/HLIC/e3d7e260a1aaa4e555876642f45cac2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7" t="1100" r="1639"/>
          <a:stretch/>
        </p:blipFill>
        <p:spPr bwMode="auto">
          <a:xfrm>
            <a:off x="467544" y="1988840"/>
            <a:ext cx="3270960" cy="4439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284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20080"/>
          </a:xfrm>
        </p:spPr>
        <p:txBody>
          <a:bodyPr/>
          <a:lstStyle/>
          <a:p>
            <a:pPr algn="ctr"/>
            <a:r>
              <a:rPr lang="ru-RU" dirty="0" smtClean="0"/>
              <a:t>Население Прикамья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340768"/>
            <a:ext cx="8821737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595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6056" y="1484784"/>
            <a:ext cx="3605650" cy="28803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/>
              <a:t>Новгородские бояре и купцы нередко снаряжали для набегов и торговых промыслов дружины ушкуйников. (</a:t>
            </a:r>
            <a:r>
              <a:rPr lang="ru-RU" sz="2200" b="1" i="1" dirty="0" smtClean="0"/>
              <a:t>Ушкуи</a:t>
            </a:r>
            <a:r>
              <a:rPr lang="ru-RU" sz="2200" dirty="0" smtClean="0"/>
              <a:t> – плоскодонные ладьи с парусами и веслами)</a:t>
            </a:r>
            <a:endParaRPr lang="ru-RU" sz="2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4073180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654935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/>
              <a:t>Когда же ступили русские на пермскую землю?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0434" y="4509120"/>
            <a:ext cx="84900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Все чаще наведывались в эти края, и нередко тут и оседали на житье, русские из Новгорода, Пскова, Вологды, Великого Устюга. Свои права заявили и московские князья.</a:t>
            </a:r>
          </a:p>
          <a:p>
            <a:r>
              <a:rPr lang="ru-RU" sz="1600" dirty="0"/>
              <a:t>Крестьяне бежали сюда в поисках вольной земли. Они выжигали тайгу, пахали землю, промышляли охотой и рыбной ловлей, добывали соль и руду. По берегам рек вставали бревенчатые избы, рубленные из кедровых стволов. С местными жителями, коми-пермяками, переселенцы жили в мире, учили строить дома, пахать и сеять, выращивать овощи, выпекать хлеб.</a:t>
            </a:r>
          </a:p>
        </p:txBody>
      </p:sp>
    </p:spTree>
    <p:extLst>
      <p:ext uri="{BB962C8B-B14F-4D97-AF65-F5344CB8AC3E}">
        <p14:creationId xmlns:p14="http://schemas.microsoft.com/office/powerpoint/2010/main" val="67813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328" y="404664"/>
            <a:ext cx="8136904" cy="16561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К середине 15 века русское население Прикамья так возросло, что землю эту можно было вполне </a:t>
            </a:r>
            <a:r>
              <a:rPr lang="ru-RU" sz="2000" dirty="0"/>
              <a:t>назвать русской. </a:t>
            </a:r>
            <a:r>
              <a:rPr lang="ru-RU" sz="2000" dirty="0" smtClean="0"/>
              <a:t>Впервые </a:t>
            </a:r>
            <a:r>
              <a:rPr lang="ru-RU" sz="2000" dirty="0"/>
              <a:t>упоминается </a:t>
            </a:r>
            <a:r>
              <a:rPr lang="ru-RU" sz="2000" dirty="0" smtClean="0"/>
              <a:t>в </a:t>
            </a:r>
            <a:r>
              <a:rPr lang="ru-RU" sz="2000" dirty="0" err="1" smtClean="0"/>
              <a:t>Вычегодско-Вымской</a:t>
            </a:r>
            <a:r>
              <a:rPr lang="ru-RU" sz="2000" dirty="0" smtClean="0"/>
              <a:t> летописи в </a:t>
            </a:r>
            <a:r>
              <a:rPr lang="ru-RU" sz="2000" dirty="0"/>
              <a:t>1451 г. как </a:t>
            </a:r>
            <a:r>
              <a:rPr lang="ru-RU" sz="2000" dirty="0" smtClean="0"/>
              <a:t>коми-пермяцкое </a:t>
            </a:r>
            <a:r>
              <a:rPr lang="ru-RU" sz="2000" dirty="0"/>
              <a:t>селение.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 smtClean="0"/>
              <a:t>В XV-XVI вв. столица края Великая Пермь.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6618312" cy="4475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6793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183880" cy="2232248"/>
          </a:xfrm>
        </p:spPr>
        <p:txBody>
          <a:bodyPr>
            <a:normAutofit/>
          </a:bodyPr>
          <a:lstStyle/>
          <a:p>
            <a:r>
              <a:rPr lang="ru-RU" sz="8800" dirty="0" smtClean="0"/>
              <a:t>Викторина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256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183880" cy="213168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Что изучает наука </a:t>
            </a:r>
            <a:r>
              <a:rPr lang="ru-RU" sz="5400" i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топонимика</a:t>
            </a:r>
            <a:r>
              <a:rPr lang="ru-RU" sz="5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?</a:t>
            </a:r>
            <a:endParaRPr lang="ru-RU" sz="5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5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183880" cy="2995776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Как топонимика помогает другим наукам?</a:t>
            </a:r>
            <a:endParaRPr lang="ru-RU" sz="6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290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183880" cy="105156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Какие народы населяли уральские земли в древности?</a:t>
            </a:r>
            <a:endParaRPr lang="ru-RU" sz="4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4877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83880" cy="5184576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 одном из документов 19 века сказано: «Прикамье с самых древних времен было «жилищем </a:t>
            </a:r>
            <a:r>
              <a:rPr lang="ru-RU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разноплеменных</a:t>
            </a: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народов».</a:t>
            </a:r>
            <a:b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Попробуй доказать, что оно остается таким и в наши дни. Назови народы, которые населяют наш край.</a:t>
            </a:r>
            <a:endParaRPr lang="ru-RU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06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55888" cy="105156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Объясните, почему в Прикамье немало людей с фамилиями </a:t>
            </a:r>
            <a:r>
              <a:rPr lang="ru-RU" sz="4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Устюжанины</a:t>
            </a:r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4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Новгородцевы</a:t>
            </a:r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40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Вологжанины</a:t>
            </a:r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  <a:endParaRPr lang="ru-RU" sz="4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183880" cy="105156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Вспомните легенды о происхождении названия реки Камы</a:t>
            </a:r>
            <a:endParaRPr lang="ru-RU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09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183880" cy="105156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Знаете ли вы, как произошло название вашего населенного пункта?</a:t>
            </a:r>
            <a:endParaRPr lang="ru-RU" sz="4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3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79208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Самостоятельная работа</a:t>
            </a:r>
            <a:endParaRPr lang="ru-RU" sz="4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844824"/>
            <a:ext cx="7632848" cy="2880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Найти в дополнительной литературе материал о происхождении географических названий…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3306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130</TotalTime>
  <Words>580</Words>
  <Application>Microsoft Office PowerPoint</Application>
  <PresentationFormat>Экран (4:3)</PresentationFormat>
  <Paragraphs>59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Топонимика Пермского края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Происхождение названия реки Камы</vt:lpstr>
      <vt:lpstr>В Пермском крае есть названия башкирские, татарские, удмуртские, марийские, чувашские, мордовские…</vt:lpstr>
      <vt:lpstr>Население Прикамья</vt:lpstr>
      <vt:lpstr>Презентация PowerPoint</vt:lpstr>
      <vt:lpstr>Презентация PowerPoint</vt:lpstr>
      <vt:lpstr>Викторина </vt:lpstr>
      <vt:lpstr>Что изучает наука топонимика?</vt:lpstr>
      <vt:lpstr>Как топонимика помогает другим наукам?</vt:lpstr>
      <vt:lpstr>Какие народы населяли уральские земли в древности?</vt:lpstr>
      <vt:lpstr>В одном из документов 19 века сказано: «Прикамье с самых древних времен было «жилищем разноплеменных народов». Попробуй доказать, что оно остается таким и в наши дни. Назови народы, которые населяют наш край.</vt:lpstr>
      <vt:lpstr>Объясните, почему в Прикамье немало людей с фамилиями Устюжанины, Новгородцевы, Вологжанины.</vt:lpstr>
      <vt:lpstr>Вспомните легенды о происхождении названия реки Камы</vt:lpstr>
      <vt:lpstr>Знаете ли вы, как произошло название вашего населенного пункта?</vt:lpstr>
      <vt:lpstr>Самостоятельная работа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Топонимика Пермского края</dc:title>
  <dc:creator>krai</dc:creator>
  <cp:lastModifiedBy>библиотека-2</cp:lastModifiedBy>
  <cp:revision>13</cp:revision>
  <dcterms:created xsi:type="dcterms:W3CDTF">2015-11-30T10:32:47Z</dcterms:created>
  <dcterms:modified xsi:type="dcterms:W3CDTF">2017-12-22T13:06:18Z</dcterms:modified>
</cp:coreProperties>
</file>