
<file path=[Content_Types].xml><?xml version="1.0" encoding="utf-8"?>
<Types xmlns="http://schemas.openxmlformats.org/package/2006/content-types">
  <Default Extension="mp3" ContentType="audio/unknown"/>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70" r:id="rId6"/>
    <p:sldId id="262" r:id="rId7"/>
    <p:sldId id="263" r:id="rId8"/>
    <p:sldId id="269" r:id="rId9"/>
    <p:sldId id="264" r:id="rId10"/>
    <p:sldId id="265" r:id="rId11"/>
    <p:sldId id="271" r:id="rId12"/>
    <p:sldId id="266" r:id="rId13"/>
    <p:sldId id="267" r:id="rId14"/>
    <p:sldId id="268" r:id="rId15"/>
    <p:sldId id="275" r:id="rId16"/>
    <p:sldId id="257" r:id="rId17"/>
    <p:sldId id="276" r:id="rId18"/>
    <p:sldId id="272" r:id="rId19"/>
    <p:sldId id="277" r:id="rId20"/>
    <p:sldId id="258" r:id="rId21"/>
    <p:sldId id="278" r:id="rId22"/>
    <p:sldId id="273" r:id="rId23"/>
    <p:sldId id="279" r:id="rId24"/>
    <p:sldId id="274" r:id="rId25"/>
    <p:sldId id="280" r:id="rId26"/>
    <p:sldId id="281" r:id="rId27"/>
    <p:sldId id="282" r:id="rId28"/>
    <p:sldId id="283" r:id="rId29"/>
    <p:sldId id="284" r:id="rId30"/>
    <p:sldId id="285" r:id="rId31"/>
    <p:sldId id="286" r:id="rId32"/>
    <p:sldId id="287" r:id="rId33"/>
    <p:sldId id="288" r:id="rId34"/>
    <p:sldId id="289" r:id="rId3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38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45B341CF-AB8C-4E26-8707-85515E00E593}" type="datetimeFigureOut">
              <a:rPr lang="ru-RU" smtClean="0"/>
              <a:t>18.03.2022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96EE190-C3D0-4537-A655-66ED52C0FCAC}" type="slidenum">
              <a:rPr lang="ru-RU" smtClean="0"/>
              <a:t>‹#›</a:t>
            </a:fld>
            <a:endParaRPr lang="ru-RU"/>
          </a:p>
        </p:txBody>
      </p:sp>
    </p:spTree>
    <p:extLst>
      <p:ext uri="{BB962C8B-B14F-4D97-AF65-F5344CB8AC3E}">
        <p14:creationId xmlns:p14="http://schemas.microsoft.com/office/powerpoint/2010/main" val="2381232702"/>
      </p:ext>
    </p:extLst>
  </p:cSld>
  <p:clrMapOvr>
    <a:masterClrMapping/>
  </p:clrMapOvr>
  <p:transition spd="slow" advClick="0">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5B341CF-AB8C-4E26-8707-85515E00E593}" type="datetimeFigureOut">
              <a:rPr lang="ru-RU" smtClean="0"/>
              <a:t>18.03.2022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96EE190-C3D0-4537-A655-66ED52C0FCAC}" type="slidenum">
              <a:rPr lang="ru-RU" smtClean="0"/>
              <a:t>‹#›</a:t>
            </a:fld>
            <a:endParaRPr lang="ru-RU"/>
          </a:p>
        </p:txBody>
      </p:sp>
    </p:spTree>
    <p:extLst>
      <p:ext uri="{BB962C8B-B14F-4D97-AF65-F5344CB8AC3E}">
        <p14:creationId xmlns:p14="http://schemas.microsoft.com/office/powerpoint/2010/main" val="3152495074"/>
      </p:ext>
    </p:extLst>
  </p:cSld>
  <p:clrMapOvr>
    <a:masterClrMapping/>
  </p:clrMapOvr>
  <p:transition spd="slow" advClick="0">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45B341CF-AB8C-4E26-8707-85515E00E593}" type="datetimeFigureOut">
              <a:rPr lang="ru-RU" smtClean="0"/>
              <a:t>18.03.2022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96EE190-C3D0-4537-A655-66ED52C0FCAC}" type="slidenum">
              <a:rPr lang="ru-RU" smtClean="0"/>
              <a:t>‹#›</a:t>
            </a:fld>
            <a:endParaRPr lang="ru-RU"/>
          </a:p>
        </p:txBody>
      </p:sp>
    </p:spTree>
    <p:extLst>
      <p:ext uri="{BB962C8B-B14F-4D97-AF65-F5344CB8AC3E}">
        <p14:creationId xmlns:p14="http://schemas.microsoft.com/office/powerpoint/2010/main" val="2736442612"/>
      </p:ext>
    </p:extLst>
  </p:cSld>
  <p:clrMapOvr>
    <a:masterClrMapping/>
  </p:clrMapOvr>
  <p:transition spd="slow" advClick="0">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45B341CF-AB8C-4E26-8707-85515E00E593}" type="datetimeFigureOut">
              <a:rPr lang="ru-RU" smtClean="0"/>
              <a:t>18.03.2022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96EE190-C3D0-4537-A655-66ED52C0FCAC}" type="slidenum">
              <a:rPr lang="ru-RU" smtClean="0"/>
              <a:t>‹#›</a:t>
            </a:fld>
            <a:endParaRPr lang="ru-RU"/>
          </a:p>
        </p:txBody>
      </p:sp>
    </p:spTree>
    <p:extLst>
      <p:ext uri="{BB962C8B-B14F-4D97-AF65-F5344CB8AC3E}">
        <p14:creationId xmlns:p14="http://schemas.microsoft.com/office/powerpoint/2010/main" val="139168560"/>
      </p:ext>
    </p:extLst>
  </p:cSld>
  <p:clrMapOvr>
    <a:masterClrMapping/>
  </p:clrMapOvr>
  <p:transition spd="slow" advClick="0">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45B341CF-AB8C-4E26-8707-85515E00E593}" type="datetimeFigureOut">
              <a:rPr lang="ru-RU" smtClean="0"/>
              <a:t>18.03.2022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96EE190-C3D0-4537-A655-66ED52C0FCAC}" type="slidenum">
              <a:rPr lang="ru-RU" smtClean="0"/>
              <a:t>‹#›</a:t>
            </a:fld>
            <a:endParaRPr lang="ru-RU"/>
          </a:p>
        </p:txBody>
      </p:sp>
    </p:spTree>
    <p:extLst>
      <p:ext uri="{BB962C8B-B14F-4D97-AF65-F5344CB8AC3E}">
        <p14:creationId xmlns:p14="http://schemas.microsoft.com/office/powerpoint/2010/main" val="3752343334"/>
      </p:ext>
    </p:extLst>
  </p:cSld>
  <p:clrMapOvr>
    <a:masterClrMapping/>
  </p:clrMapOvr>
  <p:transition spd="slow" advClick="0">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45B341CF-AB8C-4E26-8707-85515E00E593}" type="datetimeFigureOut">
              <a:rPr lang="ru-RU" smtClean="0"/>
              <a:t>18.03.2022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96EE190-C3D0-4537-A655-66ED52C0FCAC}" type="slidenum">
              <a:rPr lang="ru-RU" smtClean="0"/>
              <a:t>‹#›</a:t>
            </a:fld>
            <a:endParaRPr lang="ru-RU"/>
          </a:p>
        </p:txBody>
      </p:sp>
    </p:spTree>
    <p:extLst>
      <p:ext uri="{BB962C8B-B14F-4D97-AF65-F5344CB8AC3E}">
        <p14:creationId xmlns:p14="http://schemas.microsoft.com/office/powerpoint/2010/main" val="1683050045"/>
      </p:ext>
    </p:extLst>
  </p:cSld>
  <p:clrMapOvr>
    <a:masterClrMapping/>
  </p:clrMapOvr>
  <p:transition spd="slow" advClick="0">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45B341CF-AB8C-4E26-8707-85515E00E593}" type="datetimeFigureOut">
              <a:rPr lang="ru-RU" smtClean="0"/>
              <a:t>18.03.2022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96EE190-C3D0-4537-A655-66ED52C0FCAC}" type="slidenum">
              <a:rPr lang="ru-RU" smtClean="0"/>
              <a:t>‹#›</a:t>
            </a:fld>
            <a:endParaRPr lang="ru-RU"/>
          </a:p>
        </p:txBody>
      </p:sp>
    </p:spTree>
    <p:extLst>
      <p:ext uri="{BB962C8B-B14F-4D97-AF65-F5344CB8AC3E}">
        <p14:creationId xmlns:p14="http://schemas.microsoft.com/office/powerpoint/2010/main" val="4071296198"/>
      </p:ext>
    </p:extLst>
  </p:cSld>
  <p:clrMapOvr>
    <a:masterClrMapping/>
  </p:clrMapOvr>
  <p:transition spd="slow" advClick="0">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45B341CF-AB8C-4E26-8707-85515E00E593}" type="datetimeFigureOut">
              <a:rPr lang="ru-RU" smtClean="0"/>
              <a:t>18.03.2022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96EE190-C3D0-4537-A655-66ED52C0FCAC}" type="slidenum">
              <a:rPr lang="ru-RU" smtClean="0"/>
              <a:t>‹#›</a:t>
            </a:fld>
            <a:endParaRPr lang="ru-RU"/>
          </a:p>
        </p:txBody>
      </p:sp>
    </p:spTree>
    <p:extLst>
      <p:ext uri="{BB962C8B-B14F-4D97-AF65-F5344CB8AC3E}">
        <p14:creationId xmlns:p14="http://schemas.microsoft.com/office/powerpoint/2010/main" val="2821336552"/>
      </p:ext>
    </p:extLst>
  </p:cSld>
  <p:clrMapOvr>
    <a:masterClrMapping/>
  </p:clrMapOvr>
  <p:transition spd="slow" advClick="0">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45B341CF-AB8C-4E26-8707-85515E00E593}" type="datetimeFigureOut">
              <a:rPr lang="ru-RU" smtClean="0"/>
              <a:t>18.03.2022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96EE190-C3D0-4537-A655-66ED52C0FCAC}" type="slidenum">
              <a:rPr lang="ru-RU" smtClean="0"/>
              <a:t>‹#›</a:t>
            </a:fld>
            <a:endParaRPr lang="ru-RU"/>
          </a:p>
        </p:txBody>
      </p:sp>
    </p:spTree>
    <p:extLst>
      <p:ext uri="{BB962C8B-B14F-4D97-AF65-F5344CB8AC3E}">
        <p14:creationId xmlns:p14="http://schemas.microsoft.com/office/powerpoint/2010/main" val="2883904024"/>
      </p:ext>
    </p:extLst>
  </p:cSld>
  <p:clrMapOvr>
    <a:masterClrMapping/>
  </p:clrMapOvr>
  <p:transition spd="slow" advClick="0">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5B341CF-AB8C-4E26-8707-85515E00E593}" type="datetimeFigureOut">
              <a:rPr lang="ru-RU" smtClean="0"/>
              <a:t>18.03.2022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96EE190-C3D0-4537-A655-66ED52C0FCAC}" type="slidenum">
              <a:rPr lang="ru-RU" smtClean="0"/>
              <a:t>‹#›</a:t>
            </a:fld>
            <a:endParaRPr lang="ru-RU"/>
          </a:p>
        </p:txBody>
      </p:sp>
    </p:spTree>
    <p:extLst>
      <p:ext uri="{BB962C8B-B14F-4D97-AF65-F5344CB8AC3E}">
        <p14:creationId xmlns:p14="http://schemas.microsoft.com/office/powerpoint/2010/main" val="4293960900"/>
      </p:ext>
    </p:extLst>
  </p:cSld>
  <p:clrMapOvr>
    <a:masterClrMapping/>
  </p:clrMapOvr>
  <p:transition spd="slow" advClick="0">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5B341CF-AB8C-4E26-8707-85515E00E593}" type="datetimeFigureOut">
              <a:rPr lang="ru-RU" smtClean="0"/>
              <a:t>18.03.2022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96EE190-C3D0-4537-A655-66ED52C0FCAC}" type="slidenum">
              <a:rPr lang="ru-RU" smtClean="0"/>
              <a:t>‹#›</a:t>
            </a:fld>
            <a:endParaRPr lang="ru-RU"/>
          </a:p>
        </p:txBody>
      </p:sp>
    </p:spTree>
    <p:extLst>
      <p:ext uri="{BB962C8B-B14F-4D97-AF65-F5344CB8AC3E}">
        <p14:creationId xmlns:p14="http://schemas.microsoft.com/office/powerpoint/2010/main" val="735822066"/>
      </p:ext>
    </p:extLst>
  </p:cSld>
  <p:clrMapOvr>
    <a:masterClrMapping/>
  </p:clrMapOvr>
  <p:transition spd="slow" advClick="0">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B341CF-AB8C-4E26-8707-85515E00E593}" type="datetimeFigureOut">
              <a:rPr lang="ru-RU" smtClean="0"/>
              <a:t>18.03.2022</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6EE190-C3D0-4537-A655-66ED52C0FCAC}" type="slidenum">
              <a:rPr lang="ru-RU" smtClean="0"/>
              <a:t>‹#›</a:t>
            </a:fld>
            <a:endParaRPr lang="ru-RU"/>
          </a:p>
        </p:txBody>
      </p:sp>
    </p:spTree>
    <p:extLst>
      <p:ext uri="{BB962C8B-B14F-4D97-AF65-F5344CB8AC3E}">
        <p14:creationId xmlns:p14="http://schemas.microsoft.com/office/powerpoint/2010/main" val="36053832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p:wip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3.png"/><Relationship Id="rId5" Type="http://schemas.openxmlformats.org/officeDocument/2006/relationships/slide" Target="slide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slide" Target="slide20.xml"/><Relationship Id="rId13" Type="http://schemas.openxmlformats.org/officeDocument/2006/relationships/image" Target="../media/image4.jpeg"/><Relationship Id="rId3" Type="http://schemas.openxmlformats.org/officeDocument/2006/relationships/slide" Target="slide6.xml"/><Relationship Id="rId7" Type="http://schemas.openxmlformats.org/officeDocument/2006/relationships/slide" Target="slide18.xml"/><Relationship Id="rId12" Type="http://schemas.openxmlformats.org/officeDocument/2006/relationships/slide" Target="slide30.xml"/><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slide" Target="slide16.xml"/><Relationship Id="rId11" Type="http://schemas.openxmlformats.org/officeDocument/2006/relationships/slide" Target="slide26.xml"/><Relationship Id="rId5" Type="http://schemas.openxmlformats.org/officeDocument/2006/relationships/slide" Target="slide12.xml"/><Relationship Id="rId15" Type="http://schemas.openxmlformats.org/officeDocument/2006/relationships/image" Target="../media/image6.png"/><Relationship Id="rId10" Type="http://schemas.openxmlformats.org/officeDocument/2006/relationships/slide" Target="slide24.xml"/><Relationship Id="rId4" Type="http://schemas.openxmlformats.org/officeDocument/2006/relationships/slide" Target="slide9.xml"/><Relationship Id="rId9" Type="http://schemas.openxmlformats.org/officeDocument/2006/relationships/slide" Target="slide22.xml"/><Relationship Id="rId1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slide" Target="slide34.xml"/><Relationship Id="rId3" Type="http://schemas.openxmlformats.org/officeDocument/2006/relationships/image" Target="../media/image7.jpeg"/><Relationship Id="rId7" Type="http://schemas.openxmlformats.org/officeDocument/2006/relationships/slide" Target="slide2.xml"/><Relationship Id="rId2" Type="http://schemas.openxmlformats.org/officeDocument/2006/relationships/hyperlink" Target="http://kuklindom.perm.ru/" TargetMode="External"/><Relationship Id="rId1" Type="http://schemas.openxmlformats.org/officeDocument/2006/relationships/slideLayout" Target="../slideLayouts/slideLayout4.xml"/><Relationship Id="rId6" Type="http://schemas.openxmlformats.org/officeDocument/2006/relationships/slide" Target="slide4.xml"/><Relationship Id="rId5" Type="http://schemas.openxmlformats.org/officeDocument/2006/relationships/image" Target="../media/image9.jpe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8" Type="http://schemas.openxmlformats.org/officeDocument/2006/relationships/slide" Target="slide34.xml"/><Relationship Id="rId3" Type="http://schemas.openxmlformats.org/officeDocument/2006/relationships/image" Target="../media/image11.jpeg"/><Relationship Id="rId7" Type="http://schemas.openxmlformats.org/officeDocument/2006/relationships/slide" Target="slide2.xml"/><Relationship Id="rId2" Type="http://schemas.openxmlformats.org/officeDocument/2006/relationships/image" Target="../media/image10.jpeg"/><Relationship Id="rId1" Type="http://schemas.openxmlformats.org/officeDocument/2006/relationships/slideLayout" Target="../slideLayouts/slideLayout4.xml"/><Relationship Id="rId6" Type="http://schemas.openxmlformats.org/officeDocument/2006/relationships/slide" Target="slide3.xml"/><Relationship Id="rId5" Type="http://schemas.openxmlformats.org/officeDocument/2006/relationships/slide" Target="slide5.xml"/><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 Id="rId6" Type="http://schemas.openxmlformats.org/officeDocument/2006/relationships/slide" Target="slide34.xml"/><Relationship Id="rId5" Type="http://schemas.openxmlformats.org/officeDocument/2006/relationships/slide" Target="slide2.xml"/><Relationship Id="rId4" Type="http://schemas.openxmlformats.org/officeDocument/2006/relationships/slide" Target="slide4.xml"/></Relationships>
</file>

<file path=ppt/slides/_rels/slide6.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image" Target="../media/image15.jpeg"/><Relationship Id="rId7" Type="http://schemas.openxmlformats.org/officeDocument/2006/relationships/slide" Target="slide34.xml"/><Relationship Id="rId2" Type="http://schemas.openxmlformats.org/officeDocument/2006/relationships/hyperlink" Target="https://permtuz.ru/" TargetMode="External"/><Relationship Id="rId1" Type="http://schemas.openxmlformats.org/officeDocument/2006/relationships/slideLayout" Target="../slideLayouts/slideLayout4.xml"/><Relationship Id="rId6" Type="http://schemas.openxmlformats.org/officeDocument/2006/relationships/slide" Target="slide2.xml"/><Relationship Id="rId5" Type="http://schemas.openxmlformats.org/officeDocument/2006/relationships/image" Target="../media/image17.jpeg"/><Relationship Id="rId4" Type="http://schemas.openxmlformats.org/officeDocument/2006/relationships/image" Target="../media/image16.jpeg"/></Relationships>
</file>

<file path=ppt/slides/_rels/slide7.xml.rels><?xml version="1.0" encoding="UTF-8" standalone="yes"?>
<Relationships xmlns="http://schemas.openxmlformats.org/package/2006/relationships"><Relationship Id="rId8" Type="http://schemas.openxmlformats.org/officeDocument/2006/relationships/slide" Target="slide6.xml"/><Relationship Id="rId3" Type="http://schemas.openxmlformats.org/officeDocument/2006/relationships/image" Target="../media/image19.jpeg"/><Relationship Id="rId7" Type="http://schemas.openxmlformats.org/officeDocument/2006/relationships/slide" Target="slide8.xml"/><Relationship Id="rId2" Type="http://schemas.openxmlformats.org/officeDocument/2006/relationships/image" Target="../media/image18.jpeg"/><Relationship Id="rId1" Type="http://schemas.openxmlformats.org/officeDocument/2006/relationships/slideLayout" Target="../slideLayouts/slideLayout4.xml"/><Relationship Id="rId6" Type="http://schemas.openxmlformats.org/officeDocument/2006/relationships/slide" Target="slide34.xml"/><Relationship Id="rId5" Type="http://schemas.openxmlformats.org/officeDocument/2006/relationships/slide" Target="slide2.xml"/><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6.xml"/><Relationship Id="rId6" Type="http://schemas.openxmlformats.org/officeDocument/2006/relationships/slide" Target="slide7.xml"/><Relationship Id="rId5" Type="http://schemas.openxmlformats.org/officeDocument/2006/relationships/slide" Target="slide34.xml"/><Relationship Id="rId4" Type="http://schemas.openxmlformats.org/officeDocument/2006/relationships/slide" Target="slide2.xml"/></Relationships>
</file>

<file path=ppt/slides/_rels/slide9.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slide" Target="slide10.xml"/><Relationship Id="rId2" Type="http://schemas.openxmlformats.org/officeDocument/2006/relationships/hyperlink" Target="https://teatr-teatr.com/" TargetMode="External"/><Relationship Id="rId1" Type="http://schemas.openxmlformats.org/officeDocument/2006/relationships/slideLayout" Target="../slideLayouts/slideLayout4.xml"/><Relationship Id="rId6" Type="http://schemas.openxmlformats.org/officeDocument/2006/relationships/slide" Target="slide34.xml"/><Relationship Id="rId5" Type="http://schemas.openxmlformats.org/officeDocument/2006/relationships/slide" Target="slide2.xml"/><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8" Type="http://schemas.openxmlformats.org/officeDocument/2006/relationships/slide" Target="slide11.xml"/><Relationship Id="rId3" Type="http://schemas.openxmlformats.org/officeDocument/2006/relationships/image" Target="../media/image26.jpeg"/><Relationship Id="rId7" Type="http://schemas.openxmlformats.org/officeDocument/2006/relationships/slide" Target="slide9.xml"/><Relationship Id="rId2" Type="http://schemas.openxmlformats.org/officeDocument/2006/relationships/image" Target="../media/image25.jpeg"/><Relationship Id="rId1" Type="http://schemas.openxmlformats.org/officeDocument/2006/relationships/slideLayout" Target="../slideLayouts/slideLayout4.xml"/><Relationship Id="rId6" Type="http://schemas.openxmlformats.org/officeDocument/2006/relationships/slide" Target="slide34.xml"/><Relationship Id="rId5" Type="http://schemas.openxmlformats.org/officeDocument/2006/relationships/slide" Target="slide2.xml"/><Relationship Id="rId4" Type="http://schemas.openxmlformats.org/officeDocument/2006/relationships/image" Target="../media/image27.jpeg"/></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6.xml"/><Relationship Id="rId6" Type="http://schemas.openxmlformats.org/officeDocument/2006/relationships/slide" Target="slide10.xml"/><Relationship Id="rId5" Type="http://schemas.openxmlformats.org/officeDocument/2006/relationships/slide" Target="slide34.xml"/><Relationship Id="rId4" Type="http://schemas.openxmlformats.org/officeDocument/2006/relationships/slide" Target="slide2.xml"/></Relationships>
</file>

<file path=ppt/slides/_rels/slide12.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image" Target="../media/image30.jpeg"/><Relationship Id="rId7" Type="http://schemas.openxmlformats.org/officeDocument/2006/relationships/slide" Target="slide34.xml"/><Relationship Id="rId2" Type="http://schemas.openxmlformats.org/officeDocument/2006/relationships/hyperlink" Target="https://permopera.ru/" TargetMode="External"/><Relationship Id="rId1" Type="http://schemas.openxmlformats.org/officeDocument/2006/relationships/slideLayout" Target="../slideLayouts/slideLayout4.xml"/><Relationship Id="rId6" Type="http://schemas.openxmlformats.org/officeDocument/2006/relationships/slide" Target="slide2.xml"/><Relationship Id="rId5" Type="http://schemas.openxmlformats.org/officeDocument/2006/relationships/image" Target="../media/image32.jpeg"/><Relationship Id="rId4" Type="http://schemas.openxmlformats.org/officeDocument/2006/relationships/image" Target="../media/image31.jpeg"/></Relationships>
</file>

<file path=ppt/slides/_rels/slide13.xml.rels><?xml version="1.0" encoding="UTF-8" standalone="yes"?>
<Relationships xmlns="http://schemas.openxmlformats.org/package/2006/relationships"><Relationship Id="rId8" Type="http://schemas.openxmlformats.org/officeDocument/2006/relationships/slide" Target="slide14.xml"/><Relationship Id="rId3" Type="http://schemas.openxmlformats.org/officeDocument/2006/relationships/image" Target="../media/image34.jpeg"/><Relationship Id="rId7" Type="http://schemas.openxmlformats.org/officeDocument/2006/relationships/slide" Target="slide12.xml"/><Relationship Id="rId2" Type="http://schemas.openxmlformats.org/officeDocument/2006/relationships/image" Target="../media/image33.jpeg"/><Relationship Id="rId1" Type="http://schemas.openxmlformats.org/officeDocument/2006/relationships/slideLayout" Target="../slideLayouts/slideLayout4.xml"/><Relationship Id="rId6" Type="http://schemas.openxmlformats.org/officeDocument/2006/relationships/slide" Target="slide34.xml"/><Relationship Id="rId5" Type="http://schemas.openxmlformats.org/officeDocument/2006/relationships/slide" Target="slide2.xml"/><Relationship Id="rId4" Type="http://schemas.openxmlformats.org/officeDocument/2006/relationships/image" Target="../media/image35.jpeg"/></Relationships>
</file>

<file path=ppt/slides/_rels/slide14.xml.rels><?xml version="1.0" encoding="UTF-8" standalone="yes"?>
<Relationships xmlns="http://schemas.openxmlformats.org/package/2006/relationships"><Relationship Id="rId8" Type="http://schemas.openxmlformats.org/officeDocument/2006/relationships/slide" Target="slide15.xml"/><Relationship Id="rId3" Type="http://schemas.openxmlformats.org/officeDocument/2006/relationships/image" Target="../media/image37.jpeg"/><Relationship Id="rId7" Type="http://schemas.openxmlformats.org/officeDocument/2006/relationships/slide" Target="slide13.xml"/><Relationship Id="rId2" Type="http://schemas.openxmlformats.org/officeDocument/2006/relationships/image" Target="../media/image36.jpeg"/><Relationship Id="rId1" Type="http://schemas.openxmlformats.org/officeDocument/2006/relationships/slideLayout" Target="../slideLayouts/slideLayout4.xml"/><Relationship Id="rId6" Type="http://schemas.openxmlformats.org/officeDocument/2006/relationships/slide" Target="slide34.xml"/><Relationship Id="rId5" Type="http://schemas.openxmlformats.org/officeDocument/2006/relationships/slide" Target="slide2.xml"/><Relationship Id="rId4" Type="http://schemas.openxmlformats.org/officeDocument/2006/relationships/image" Target="../media/image38.jpeg"/></Relationships>
</file>

<file path=ppt/slides/_rels/slide1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9.png"/><Relationship Id="rId1" Type="http://schemas.openxmlformats.org/officeDocument/2006/relationships/slideLayout" Target="../slideLayouts/slideLayout6.xml"/><Relationship Id="rId5" Type="http://schemas.openxmlformats.org/officeDocument/2006/relationships/slide" Target="slide14.xml"/><Relationship Id="rId4" Type="http://schemas.openxmlformats.org/officeDocument/2006/relationships/slide" Target="slide34.xml"/></Relationships>
</file>

<file path=ppt/slides/_rels/slide16.xml.rels><?xml version="1.0" encoding="UTF-8" standalone="yes"?>
<Relationships xmlns="http://schemas.openxmlformats.org/package/2006/relationships"><Relationship Id="rId3" Type="http://schemas.openxmlformats.org/officeDocument/2006/relationships/image" Target="../media/image40.jpeg"/><Relationship Id="rId7" Type="http://schemas.openxmlformats.org/officeDocument/2006/relationships/slide" Target="slide17.xml"/><Relationship Id="rId2" Type="http://schemas.openxmlformats.org/officeDocument/2006/relationships/hyperlink" Target="https://tuki-luki.ru/" TargetMode="External"/><Relationship Id="rId1" Type="http://schemas.openxmlformats.org/officeDocument/2006/relationships/slideLayout" Target="../slideLayouts/slideLayout2.xml"/><Relationship Id="rId6" Type="http://schemas.openxmlformats.org/officeDocument/2006/relationships/slide" Target="slide34.xml"/><Relationship Id="rId5" Type="http://schemas.openxmlformats.org/officeDocument/2006/relationships/slide" Target="slide2.xml"/><Relationship Id="rId4" Type="http://schemas.openxmlformats.org/officeDocument/2006/relationships/image" Target="../media/image41.jpeg"/></Relationships>
</file>

<file path=ppt/slides/_rels/slide1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6.xml"/><Relationship Id="rId6" Type="http://schemas.openxmlformats.org/officeDocument/2006/relationships/slide" Target="slide16.xml"/><Relationship Id="rId5" Type="http://schemas.openxmlformats.org/officeDocument/2006/relationships/slide" Target="slide34.xml"/><Relationship Id="rId4" Type="http://schemas.openxmlformats.org/officeDocument/2006/relationships/slide" Target="slide2.xml"/></Relationships>
</file>

<file path=ppt/slides/_rels/slide18.xml.rels><?xml version="1.0" encoding="UTF-8" standalone="yes"?>
<Relationships xmlns="http://schemas.openxmlformats.org/package/2006/relationships"><Relationship Id="rId3" Type="http://schemas.openxmlformats.org/officeDocument/2006/relationships/image" Target="../media/image44.jpeg"/><Relationship Id="rId7" Type="http://schemas.openxmlformats.org/officeDocument/2006/relationships/slide" Target="slide19.xml"/><Relationship Id="rId2" Type="http://schemas.openxmlformats.org/officeDocument/2006/relationships/hyperlink" Target="https://teatr-umosta.ru/" TargetMode="External"/><Relationship Id="rId1" Type="http://schemas.openxmlformats.org/officeDocument/2006/relationships/slideLayout" Target="../slideLayouts/slideLayout2.xml"/><Relationship Id="rId6" Type="http://schemas.openxmlformats.org/officeDocument/2006/relationships/slide" Target="slide34.xml"/><Relationship Id="rId5" Type="http://schemas.openxmlformats.org/officeDocument/2006/relationships/slide" Target="slide2.xml"/><Relationship Id="rId4" Type="http://schemas.openxmlformats.org/officeDocument/2006/relationships/image" Target="../media/image45.jpeg"/></Relationships>
</file>

<file path=ppt/slides/_rels/slide1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6.png"/><Relationship Id="rId1" Type="http://schemas.openxmlformats.org/officeDocument/2006/relationships/slideLayout" Target="../slideLayouts/slideLayout6.xml"/><Relationship Id="rId5" Type="http://schemas.openxmlformats.org/officeDocument/2006/relationships/slide" Target="slide18.xml"/><Relationship Id="rId4" Type="http://schemas.openxmlformats.org/officeDocument/2006/relationships/slide" Target="slide34.xml"/></Relationships>
</file>

<file path=ppt/slides/_rels/slide20.xml.rels><?xml version="1.0" encoding="UTF-8" standalone="yes"?>
<Relationships xmlns="http://schemas.openxmlformats.org/package/2006/relationships"><Relationship Id="rId8" Type="http://schemas.openxmlformats.org/officeDocument/2006/relationships/slide" Target="slide21.xml"/><Relationship Id="rId3" Type="http://schemas.openxmlformats.org/officeDocument/2006/relationships/image" Target="../media/image47.jpeg"/><Relationship Id="rId7" Type="http://schemas.openxmlformats.org/officeDocument/2006/relationships/slide" Target="slide34.xml"/><Relationship Id="rId2" Type="http://schemas.openxmlformats.org/officeDocument/2006/relationships/hyperlink" Target="http://www.balletpanfilov.ru/" TargetMode="External"/><Relationship Id="rId1" Type="http://schemas.openxmlformats.org/officeDocument/2006/relationships/slideLayout" Target="../slideLayouts/slideLayout2.xml"/><Relationship Id="rId6" Type="http://schemas.openxmlformats.org/officeDocument/2006/relationships/slide" Target="slide2.xml"/><Relationship Id="rId5" Type="http://schemas.openxmlformats.org/officeDocument/2006/relationships/image" Target="../media/image49.jpeg"/><Relationship Id="rId4" Type="http://schemas.openxmlformats.org/officeDocument/2006/relationships/image" Target="../media/image48.jpeg"/></Relationships>
</file>

<file path=ppt/slides/_rels/slide2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6.xml"/><Relationship Id="rId6" Type="http://schemas.openxmlformats.org/officeDocument/2006/relationships/slide" Target="slide20.xml"/><Relationship Id="rId5" Type="http://schemas.openxmlformats.org/officeDocument/2006/relationships/slide" Target="slide34.xml"/><Relationship Id="rId4" Type="http://schemas.openxmlformats.org/officeDocument/2006/relationships/slide" Target="slide2.xml"/></Relationships>
</file>

<file path=ppt/slides/_rels/slide22.xml.rels><?xml version="1.0" encoding="UTF-8" standalone="yes"?>
<Relationships xmlns="http://schemas.openxmlformats.org/package/2006/relationships"><Relationship Id="rId8" Type="http://schemas.openxmlformats.org/officeDocument/2006/relationships/slide" Target="slide23.xml"/><Relationship Id="rId3" Type="http://schemas.openxmlformats.org/officeDocument/2006/relationships/image" Target="../media/image52.jpeg"/><Relationship Id="rId7" Type="http://schemas.openxmlformats.org/officeDocument/2006/relationships/slide" Target="slide34.xml"/><Relationship Id="rId2" Type="http://schemas.openxmlformats.org/officeDocument/2006/relationships/hyperlink" Target="https://teatr-teatr.com/about/stagemolot/" TargetMode="External"/><Relationship Id="rId1" Type="http://schemas.openxmlformats.org/officeDocument/2006/relationships/slideLayout" Target="../slideLayouts/slideLayout7.xml"/><Relationship Id="rId6" Type="http://schemas.openxmlformats.org/officeDocument/2006/relationships/slide" Target="slide2.xml"/><Relationship Id="rId5" Type="http://schemas.openxmlformats.org/officeDocument/2006/relationships/image" Target="../media/image53.jpeg"/><Relationship Id="rId4" Type="http://schemas.microsoft.com/office/2007/relationships/hdphoto" Target="../media/hdphoto1.wdp"/></Relationships>
</file>

<file path=ppt/slides/_rels/slide23.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slide" Target="slide22.xml"/><Relationship Id="rId2" Type="http://schemas.openxmlformats.org/officeDocument/2006/relationships/image" Target="../media/image54.png"/><Relationship Id="rId1" Type="http://schemas.openxmlformats.org/officeDocument/2006/relationships/slideLayout" Target="../slideLayouts/slideLayout6.xml"/><Relationship Id="rId6" Type="http://schemas.openxmlformats.org/officeDocument/2006/relationships/slide" Target="slide34.xml"/><Relationship Id="rId5" Type="http://schemas.openxmlformats.org/officeDocument/2006/relationships/slide" Target="slide2.xml"/><Relationship Id="rId4" Type="http://schemas.openxmlformats.org/officeDocument/2006/relationships/image" Target="../media/image56.png"/></Relationships>
</file>

<file path=ppt/slides/_rels/slide24.xml.rels><?xml version="1.0" encoding="UTF-8" standalone="yes"?>
<Relationships xmlns="http://schemas.openxmlformats.org/package/2006/relationships"><Relationship Id="rId3" Type="http://schemas.openxmlformats.org/officeDocument/2006/relationships/image" Target="../media/image57.jpeg"/><Relationship Id="rId7" Type="http://schemas.openxmlformats.org/officeDocument/2006/relationships/slide" Target="slide25.xml"/><Relationship Id="rId2" Type="http://schemas.openxmlformats.org/officeDocument/2006/relationships/hyperlink" Target="http://newdrama.perm.ru/" TargetMode="External"/><Relationship Id="rId1" Type="http://schemas.openxmlformats.org/officeDocument/2006/relationships/slideLayout" Target="../slideLayouts/slideLayout7.xml"/><Relationship Id="rId6" Type="http://schemas.openxmlformats.org/officeDocument/2006/relationships/slide" Target="slide34.xml"/><Relationship Id="rId5" Type="http://schemas.openxmlformats.org/officeDocument/2006/relationships/slide" Target="slide2.xml"/><Relationship Id="rId4" Type="http://schemas.openxmlformats.org/officeDocument/2006/relationships/image" Target="../media/image58.jpeg"/></Relationships>
</file>

<file path=ppt/slides/_rels/slide2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9.png"/><Relationship Id="rId1" Type="http://schemas.openxmlformats.org/officeDocument/2006/relationships/slideLayout" Target="../slideLayouts/slideLayout6.xml"/><Relationship Id="rId6" Type="http://schemas.openxmlformats.org/officeDocument/2006/relationships/slide" Target="slide24.xml"/><Relationship Id="rId5" Type="http://schemas.openxmlformats.org/officeDocument/2006/relationships/slide" Target="slide34.xml"/><Relationship Id="rId4" Type="http://schemas.openxmlformats.org/officeDocument/2006/relationships/slide" Target="slide2.xml"/></Relationships>
</file>

<file path=ppt/slides/_rels/slide2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60.jpeg"/><Relationship Id="rId1" Type="http://schemas.openxmlformats.org/officeDocument/2006/relationships/slideLayout" Target="../slideLayouts/slideLayout6.xml"/><Relationship Id="rId6" Type="http://schemas.openxmlformats.org/officeDocument/2006/relationships/slide" Target="slide27.xml"/><Relationship Id="rId5" Type="http://schemas.openxmlformats.org/officeDocument/2006/relationships/slide" Target="slide34.xml"/><Relationship Id="rId4" Type="http://schemas.openxmlformats.org/officeDocument/2006/relationships/slide" Target="slide2.xml"/></Relationships>
</file>

<file path=ppt/slides/_rels/slide2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1.png"/><Relationship Id="rId1" Type="http://schemas.openxmlformats.org/officeDocument/2006/relationships/slideLayout" Target="../slideLayouts/slideLayout6.xml"/><Relationship Id="rId6" Type="http://schemas.openxmlformats.org/officeDocument/2006/relationships/slide" Target="slide28.xml"/><Relationship Id="rId5" Type="http://schemas.openxmlformats.org/officeDocument/2006/relationships/slide" Target="slide26.xml"/><Relationship Id="rId4" Type="http://schemas.openxmlformats.org/officeDocument/2006/relationships/slide" Target="slide34.xml"/></Relationships>
</file>

<file path=ppt/slides/_rels/slide28.xml.rels><?xml version="1.0" encoding="UTF-8" standalone="yes"?>
<Relationships xmlns="http://schemas.openxmlformats.org/package/2006/relationships"><Relationship Id="rId3" Type="http://schemas.microsoft.com/office/2007/relationships/hdphoto" Target="../media/hdphoto4.wdp"/><Relationship Id="rId7" Type="http://schemas.openxmlformats.org/officeDocument/2006/relationships/slide" Target="slide29.xml"/><Relationship Id="rId2" Type="http://schemas.openxmlformats.org/officeDocument/2006/relationships/image" Target="../media/image62.jpeg"/><Relationship Id="rId1" Type="http://schemas.openxmlformats.org/officeDocument/2006/relationships/slideLayout" Target="../slideLayouts/slideLayout6.xml"/><Relationship Id="rId6" Type="http://schemas.openxmlformats.org/officeDocument/2006/relationships/slide" Target="slide27.xml"/><Relationship Id="rId5" Type="http://schemas.openxmlformats.org/officeDocument/2006/relationships/slide" Target="slide34.xml"/><Relationship Id="rId4" Type="http://schemas.openxmlformats.org/officeDocument/2006/relationships/slide" Target="slide2.xml"/></Relationships>
</file>

<file path=ppt/slides/_rels/slide29.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63.png"/><Relationship Id="rId1" Type="http://schemas.openxmlformats.org/officeDocument/2006/relationships/slideLayout" Target="../slideLayouts/slideLayout6.xml"/><Relationship Id="rId6" Type="http://schemas.openxmlformats.org/officeDocument/2006/relationships/slide" Target="slide28.xml"/><Relationship Id="rId5" Type="http://schemas.openxmlformats.org/officeDocument/2006/relationships/slide" Target="slide34.xml"/><Relationship Id="rId4" Type="http://schemas.openxmlformats.org/officeDocument/2006/relationships/slide" Target="slide2.xml"/></Relationships>
</file>

<file path=ppt/slides/_rels/slide30.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hyperlink" Target="https://biographe.ru/znamenitosti/fridrih-shiler/" TargetMode="External"/><Relationship Id="rId1" Type="http://schemas.openxmlformats.org/officeDocument/2006/relationships/slideLayout" Target="../slideLayouts/slideLayout6.xml"/><Relationship Id="rId6" Type="http://schemas.openxmlformats.org/officeDocument/2006/relationships/slide" Target="slide31.xml"/><Relationship Id="rId5" Type="http://schemas.openxmlformats.org/officeDocument/2006/relationships/slide" Target="slide34.xml"/><Relationship Id="rId4" Type="http://schemas.openxmlformats.org/officeDocument/2006/relationships/slide" Target="slide2.xml"/></Relationships>
</file>

<file path=ppt/slides/_rels/slide31.xml.rels><?xml version="1.0" encoding="UTF-8" standalone="yes"?>
<Relationships xmlns="http://schemas.openxmlformats.org/package/2006/relationships"><Relationship Id="rId3" Type="http://schemas.openxmlformats.org/officeDocument/2006/relationships/image" Target="../media/image65.jpeg"/><Relationship Id="rId7" Type="http://schemas.openxmlformats.org/officeDocument/2006/relationships/slide" Target="slide30.xml"/><Relationship Id="rId2" Type="http://schemas.openxmlformats.org/officeDocument/2006/relationships/hyperlink" Target="https://www.culture.ru/persons/8195/aleksandr-pushkin" TargetMode="External"/><Relationship Id="rId1" Type="http://schemas.openxmlformats.org/officeDocument/2006/relationships/slideLayout" Target="../slideLayouts/slideLayout7.xml"/><Relationship Id="rId6" Type="http://schemas.openxmlformats.org/officeDocument/2006/relationships/slide" Target="slide32.xml"/><Relationship Id="rId5" Type="http://schemas.openxmlformats.org/officeDocument/2006/relationships/slide" Target="slide34.xml"/><Relationship Id="rId4" Type="http://schemas.openxmlformats.org/officeDocument/2006/relationships/slide" Target="slide2.xml"/></Relationships>
</file>

<file path=ppt/slides/_rels/slide32.xml.rels><?xml version="1.0" encoding="UTF-8" standalone="yes"?>
<Relationships xmlns="http://schemas.openxmlformats.org/package/2006/relationships"><Relationship Id="rId3" Type="http://schemas.openxmlformats.org/officeDocument/2006/relationships/image" Target="../media/image66.jpeg"/><Relationship Id="rId7" Type="http://schemas.openxmlformats.org/officeDocument/2006/relationships/slide" Target="slide31.xml"/><Relationship Id="rId2" Type="http://schemas.openxmlformats.org/officeDocument/2006/relationships/hyperlink" Target="https://spadilo.ru/biography/migel-de-servantes/" TargetMode="External"/><Relationship Id="rId1" Type="http://schemas.openxmlformats.org/officeDocument/2006/relationships/slideLayout" Target="../slideLayouts/slideLayout7.xml"/><Relationship Id="rId6" Type="http://schemas.openxmlformats.org/officeDocument/2006/relationships/slide" Target="slide33.xml"/><Relationship Id="rId5" Type="http://schemas.openxmlformats.org/officeDocument/2006/relationships/slide" Target="slide34.xml"/><Relationship Id="rId4" Type="http://schemas.openxmlformats.org/officeDocument/2006/relationships/slide" Target="slide2.xml"/></Relationships>
</file>

<file path=ppt/slides/_rels/slide33.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hyperlink" Target="https://biograph.online/nikolaj-gogol/" TargetMode="External"/><Relationship Id="rId1" Type="http://schemas.openxmlformats.org/officeDocument/2006/relationships/slideLayout" Target="../slideLayouts/slideLayout7.xml"/><Relationship Id="rId6" Type="http://schemas.openxmlformats.org/officeDocument/2006/relationships/slide" Target="slide32.xml"/><Relationship Id="rId5" Type="http://schemas.openxmlformats.org/officeDocument/2006/relationships/slide" Target="slide34.xml"/><Relationship Id="rId4" Type="http://schemas.openxmlformats.org/officeDocument/2006/relationships/slide" Target="slide2.xml"/></Relationships>
</file>

<file path=ppt/slides/_rels/slide3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8.jpeg"/><Relationship Id="rId1" Type="http://schemas.openxmlformats.org/officeDocument/2006/relationships/slideLayout" Target="../slideLayouts/slideLayout7.xml"/><Relationship Id="rId4" Type="http://schemas.openxmlformats.org/officeDocument/2006/relationships/slide" Target="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catherineasquithgallery.com/uploads/posts/2021-02/1613583149_31-p-fon-dlya-prezentatsii-teatr-3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ctrTitle"/>
          </p:nvPr>
        </p:nvSpPr>
        <p:spPr>
          <a:xfrm>
            <a:off x="0" y="2391023"/>
            <a:ext cx="9144000" cy="1470025"/>
          </a:xfrm>
        </p:spPr>
        <p:txBody>
          <a:bodyPr>
            <a:noAutofit/>
          </a:bodyPr>
          <a:lstStyle/>
          <a:p>
            <a:r>
              <a:rPr lang="ru-RU" sz="11000" b="1" dirty="0" smtClean="0">
                <a:solidFill>
                  <a:srgbClr val="C00000"/>
                </a:solidFill>
                <a:latin typeface="Monotype Corsiva" panose="03010101010201010101" pitchFamily="66" charset="0"/>
              </a:rPr>
              <a:t>Пермь </a:t>
            </a:r>
            <a:br>
              <a:rPr lang="ru-RU" sz="11000" b="1" dirty="0" smtClean="0">
                <a:solidFill>
                  <a:srgbClr val="C00000"/>
                </a:solidFill>
                <a:latin typeface="Monotype Corsiva" panose="03010101010201010101" pitchFamily="66" charset="0"/>
              </a:rPr>
            </a:br>
            <a:r>
              <a:rPr lang="ru-RU" sz="11000" b="1" dirty="0" smtClean="0">
                <a:solidFill>
                  <a:srgbClr val="C00000"/>
                </a:solidFill>
                <a:latin typeface="Monotype Corsiva" panose="03010101010201010101" pitchFamily="66" charset="0"/>
              </a:rPr>
              <a:t>театральная</a:t>
            </a:r>
            <a:endParaRPr lang="ru-RU" sz="11000" b="1" dirty="0">
              <a:solidFill>
                <a:srgbClr val="C00000"/>
              </a:solidFill>
              <a:latin typeface="Monotype Corsiva" panose="03010101010201010101" pitchFamily="66" charset="0"/>
            </a:endParaRPr>
          </a:p>
        </p:txBody>
      </p:sp>
      <p:sp>
        <p:nvSpPr>
          <p:cNvPr id="3" name="Подзаголовок 2"/>
          <p:cNvSpPr>
            <a:spLocks noGrp="1"/>
          </p:cNvSpPr>
          <p:nvPr>
            <p:ph type="subTitle" idx="1"/>
          </p:nvPr>
        </p:nvSpPr>
        <p:spPr>
          <a:xfrm>
            <a:off x="1371600" y="4869160"/>
            <a:ext cx="6400800" cy="550912"/>
          </a:xfrm>
        </p:spPr>
        <p:txBody>
          <a:bodyPr>
            <a:normAutofit lnSpcReduction="10000"/>
          </a:bodyPr>
          <a:lstStyle/>
          <a:p>
            <a:r>
              <a:rPr lang="ru-RU" b="1" dirty="0" smtClean="0">
                <a:latin typeface="Monotype Corsiva" panose="03010101010201010101" pitchFamily="66" charset="0"/>
              </a:rPr>
              <a:t>Виртуальная экскурсия</a:t>
            </a:r>
            <a:endParaRPr lang="ru-RU" b="1" dirty="0">
              <a:latin typeface="Monotype Corsiva" panose="03010101010201010101" pitchFamily="66" charset="0"/>
            </a:endParaRPr>
          </a:p>
        </p:txBody>
      </p:sp>
      <p:sp>
        <p:nvSpPr>
          <p:cNvPr id="5" name="Стрелка вправо 4">
            <a:hlinkClick r:id="rId5" action="ppaction://hlinksldjump"/>
          </p:cNvPr>
          <p:cNvSpPr/>
          <p:nvPr/>
        </p:nvSpPr>
        <p:spPr>
          <a:xfrm>
            <a:off x="8172400" y="6486872"/>
            <a:ext cx="576064" cy="371128"/>
          </a:xfrm>
          <a:prstGeom prst="rightArrow">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ru-RU"/>
          </a:p>
        </p:txBody>
      </p:sp>
      <p:pic>
        <p:nvPicPr>
          <p:cNvPr id="6" name="Moscow RTV Symphony Orchestra, Пётр Ильич Чайковск - Symphony No. 6 in B Minor, Op. 74 'Pathetique'_ IV. Finale_ Adagio lamentoso.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43257" y="6062836"/>
            <a:ext cx="609600" cy="609600"/>
          </a:xfrm>
          <a:prstGeom prst="rect">
            <a:avLst/>
          </a:prstGeom>
        </p:spPr>
      </p:pic>
    </p:spTree>
    <p:extLst>
      <p:ext uri="{BB962C8B-B14F-4D97-AF65-F5344CB8AC3E}">
        <p14:creationId xmlns:p14="http://schemas.microsoft.com/office/powerpoint/2010/main" val="175268069"/>
      </p:ext>
    </p:extLst>
  </p:cSld>
  <p:clrMapOvr>
    <a:masterClrMapping/>
  </p:clrMapOvr>
  <p:transition spd="slow" advClick="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195011"/>
            <a:ext cx="4355976" cy="437438"/>
          </a:xfrm>
        </p:spPr>
        <p:txBody>
          <a:bodyPr>
            <a:normAutofit fontScale="90000"/>
          </a:bodyPr>
          <a:lstStyle/>
          <a:p>
            <a:pPr algn="ctr"/>
            <a:r>
              <a:rPr lang="ru-RU" sz="2400" b="1" dirty="0" smtClean="0">
                <a:solidFill>
                  <a:srgbClr val="C00000"/>
                </a:solidFill>
                <a:latin typeface="Times New Roman" pitchFamily="18" charset="0"/>
                <a:cs typeface="Times New Roman" pitchFamily="18" charset="0"/>
              </a:rPr>
              <a:t>ТЕАТРЫ ПЕРМИ</a:t>
            </a:r>
            <a:endParaRPr lang="ru-RU" sz="2400" b="1" dirty="0">
              <a:solidFill>
                <a:srgbClr val="C00000"/>
              </a:solidFill>
              <a:latin typeface="Times New Roman" pitchFamily="18" charset="0"/>
              <a:cs typeface="Times New Roman" pitchFamily="18" charset="0"/>
            </a:endParaRPr>
          </a:p>
        </p:txBody>
      </p:sp>
      <p:sp>
        <p:nvSpPr>
          <p:cNvPr id="3" name="Содержимое 2"/>
          <p:cNvSpPr>
            <a:spLocks noGrp="1"/>
          </p:cNvSpPr>
          <p:nvPr>
            <p:ph idx="1"/>
          </p:nvPr>
        </p:nvSpPr>
        <p:spPr>
          <a:xfrm>
            <a:off x="144016" y="1556792"/>
            <a:ext cx="8964488" cy="4320480"/>
          </a:xfrm>
        </p:spPr>
        <p:txBody>
          <a:bodyPr>
            <a:normAutofit lnSpcReduction="10000"/>
          </a:bodyPr>
          <a:lstStyle/>
          <a:p>
            <a:r>
              <a:rPr lang="ru-RU" sz="2400" b="1" dirty="0">
                <a:latin typeface="Monotype Corsiva" panose="03010101010201010101" pitchFamily="66" charset="0"/>
                <a:cs typeface="Times New Roman" pitchFamily="18" charset="0"/>
                <a:hlinkClick r:id="rId2" action="ppaction://hlinksldjump"/>
              </a:rPr>
              <a:t>Пермский театр кукол</a:t>
            </a:r>
            <a:endParaRPr lang="ru-RU" sz="2400" b="1" dirty="0">
              <a:latin typeface="Monotype Corsiva" panose="03010101010201010101" pitchFamily="66" charset="0"/>
              <a:cs typeface="Times New Roman" pitchFamily="18" charset="0"/>
            </a:endParaRPr>
          </a:p>
          <a:p>
            <a:r>
              <a:rPr lang="ru-RU" sz="2400" b="1" dirty="0">
                <a:latin typeface="Monotype Corsiva" panose="03010101010201010101" pitchFamily="66" charset="0"/>
                <a:cs typeface="Times New Roman" pitchFamily="18" charset="0"/>
                <a:hlinkClick r:id="rId3" action="ppaction://hlinksldjump"/>
              </a:rPr>
              <a:t>Пермский ТЮЗ</a:t>
            </a:r>
            <a:endParaRPr lang="ru-RU" sz="2400" b="1" dirty="0">
              <a:latin typeface="Monotype Corsiva" panose="03010101010201010101" pitchFamily="66" charset="0"/>
              <a:cs typeface="Times New Roman" pitchFamily="18" charset="0"/>
            </a:endParaRPr>
          </a:p>
          <a:p>
            <a:r>
              <a:rPr lang="ru-RU" sz="2400" b="1" dirty="0">
                <a:latin typeface="Monotype Corsiva" panose="03010101010201010101" pitchFamily="66" charset="0"/>
                <a:cs typeface="Times New Roman" pitchFamily="18" charset="0"/>
                <a:hlinkClick r:id="rId4" action="ppaction://hlinksldjump"/>
              </a:rPr>
              <a:t>Пермский академический Театр-Театр</a:t>
            </a:r>
            <a:endParaRPr lang="ru-RU" sz="2400" b="1" dirty="0">
              <a:latin typeface="Monotype Corsiva" panose="03010101010201010101" pitchFamily="66" charset="0"/>
              <a:cs typeface="Times New Roman" pitchFamily="18" charset="0"/>
            </a:endParaRPr>
          </a:p>
          <a:p>
            <a:r>
              <a:rPr lang="ru-RU" sz="2400" b="1" dirty="0" smtClean="0">
                <a:latin typeface="Monotype Corsiva" panose="03010101010201010101" pitchFamily="66" charset="0"/>
                <a:cs typeface="Times New Roman" pitchFamily="18" charset="0"/>
                <a:hlinkClick r:id="rId5" action="ppaction://hlinksldjump"/>
              </a:rPr>
              <a:t>Пермский академический театр оперы и балета им. П.И. Чайковского</a:t>
            </a:r>
            <a:endParaRPr lang="ru-RU" sz="2400" b="1" dirty="0" smtClean="0">
              <a:latin typeface="Monotype Corsiva" panose="03010101010201010101" pitchFamily="66" charset="0"/>
              <a:cs typeface="Times New Roman" pitchFamily="18" charset="0"/>
            </a:endParaRPr>
          </a:p>
          <a:p>
            <a:r>
              <a:rPr lang="ru-RU" sz="2800" b="1" dirty="0" smtClean="0">
                <a:latin typeface="Monotype Corsiva" panose="03010101010201010101" pitchFamily="66" charset="0"/>
                <a:cs typeface="Times New Roman" pitchFamily="18" charset="0"/>
                <a:hlinkClick r:id="rId6" action="ppaction://hlinksldjump"/>
              </a:rPr>
              <a:t>Театр кукол «Туки-Луки»</a:t>
            </a:r>
            <a:endParaRPr lang="ru-RU" sz="2800" b="1" dirty="0" smtClean="0">
              <a:latin typeface="Monotype Corsiva" panose="03010101010201010101" pitchFamily="66" charset="0"/>
              <a:cs typeface="Times New Roman" pitchFamily="18" charset="0"/>
            </a:endParaRPr>
          </a:p>
          <a:p>
            <a:r>
              <a:rPr lang="ru-RU" sz="2800" b="1" dirty="0" smtClean="0">
                <a:latin typeface="Monotype Corsiva" panose="03010101010201010101" pitchFamily="66" charset="0"/>
                <a:cs typeface="Times New Roman" pitchFamily="18" charset="0"/>
                <a:hlinkClick r:id="rId7" action="ppaction://hlinksldjump"/>
              </a:rPr>
              <a:t>Пермский театр «У Моста»</a:t>
            </a:r>
            <a:endParaRPr lang="ru-RU" sz="2800" b="1" dirty="0" smtClean="0">
              <a:latin typeface="Monotype Corsiva" panose="03010101010201010101" pitchFamily="66" charset="0"/>
              <a:cs typeface="Times New Roman" pitchFamily="18" charset="0"/>
            </a:endParaRPr>
          </a:p>
          <a:p>
            <a:r>
              <a:rPr lang="ru-RU" sz="2800" b="1" dirty="0" smtClean="0">
                <a:latin typeface="Monotype Corsiva" panose="03010101010201010101" pitchFamily="66" charset="0"/>
                <a:cs typeface="Times New Roman" pitchFamily="18" charset="0"/>
                <a:hlinkClick r:id="rId8" action="ppaction://hlinksldjump"/>
              </a:rPr>
              <a:t>Пермский театр «Балет Евгения Панфилова»</a:t>
            </a:r>
            <a:endParaRPr lang="ru-RU" sz="2800" b="1" dirty="0" smtClean="0">
              <a:latin typeface="Monotype Corsiva" panose="03010101010201010101" pitchFamily="66" charset="0"/>
              <a:cs typeface="Times New Roman" pitchFamily="18" charset="0"/>
            </a:endParaRPr>
          </a:p>
          <a:p>
            <a:r>
              <a:rPr lang="ru-RU" sz="2800" b="1" dirty="0" smtClean="0">
                <a:latin typeface="Monotype Corsiva" panose="03010101010201010101" pitchFamily="66" charset="0"/>
                <a:cs typeface="Times New Roman" pitchFamily="18" charset="0"/>
                <a:hlinkClick r:id="rId9" action="ppaction://hlinksldjump"/>
              </a:rPr>
              <a:t>Пермский театр «Сцена Молот»</a:t>
            </a:r>
            <a:endParaRPr lang="ru-RU" sz="2800" b="1" dirty="0" smtClean="0">
              <a:latin typeface="Monotype Corsiva" panose="03010101010201010101" pitchFamily="66" charset="0"/>
              <a:cs typeface="Times New Roman" pitchFamily="18" charset="0"/>
            </a:endParaRPr>
          </a:p>
          <a:p>
            <a:r>
              <a:rPr lang="ru-RU" sz="2800" b="1" dirty="0" smtClean="0">
                <a:latin typeface="Monotype Corsiva" panose="03010101010201010101" pitchFamily="66" charset="0"/>
                <a:cs typeface="Times New Roman" pitchFamily="18" charset="0"/>
                <a:hlinkClick r:id="rId10" action="ppaction://hlinksldjump"/>
              </a:rPr>
              <a:t>Пермский театр «Новая драма»  </a:t>
            </a:r>
            <a:endParaRPr lang="ru-RU" sz="2800" b="1" dirty="0" smtClean="0">
              <a:latin typeface="Monotype Corsiva" panose="03010101010201010101" pitchFamily="66" charset="0"/>
              <a:cs typeface="Times New Roman" pitchFamily="18" charset="0"/>
            </a:endParaRPr>
          </a:p>
        </p:txBody>
      </p:sp>
      <p:sp>
        <p:nvSpPr>
          <p:cNvPr id="5" name="Заголовок 1"/>
          <p:cNvSpPr txBox="1">
            <a:spLocks/>
          </p:cNvSpPr>
          <p:nvPr/>
        </p:nvSpPr>
        <p:spPr>
          <a:xfrm>
            <a:off x="179512" y="5589240"/>
            <a:ext cx="6336704" cy="936104"/>
          </a:xfrm>
          <a:prstGeom prst="rect">
            <a:avLst/>
          </a:prstGeom>
        </p:spPr>
        <p:txBody>
          <a:bodyPr vert="horz" lIns="91440" tIns="45720" rIns="91440" bIns="45720" rtlCol="0" anchor="ct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720000" algn="l"/>
            <a:r>
              <a:rPr lang="ru-RU" sz="2400" b="1" dirty="0" smtClean="0">
                <a:solidFill>
                  <a:srgbClr val="C00000"/>
                </a:solidFill>
                <a:latin typeface="Times New Roman" pitchFamily="18" charset="0"/>
                <a:cs typeface="Times New Roman" pitchFamily="18" charset="0"/>
                <a:hlinkClick r:id="rId11" action="ppaction://hlinksldjump"/>
              </a:rPr>
              <a:t>ЛИТЕРАТУРА О ТЕАТРЕ</a:t>
            </a:r>
            <a:r>
              <a:rPr lang="ru-RU" sz="2400" b="1" dirty="0" smtClean="0">
                <a:solidFill>
                  <a:srgbClr val="C00000"/>
                </a:solidFill>
                <a:latin typeface="Times New Roman" pitchFamily="18" charset="0"/>
                <a:cs typeface="Times New Roman" pitchFamily="18" charset="0"/>
              </a:rPr>
              <a:t> </a:t>
            </a:r>
          </a:p>
          <a:p>
            <a:pPr marL="720000" algn="l"/>
            <a:endParaRPr lang="ru-RU" sz="2400" b="1" dirty="0" smtClean="0">
              <a:solidFill>
                <a:srgbClr val="C00000"/>
              </a:solidFill>
              <a:latin typeface="Times New Roman" pitchFamily="18" charset="0"/>
              <a:cs typeface="Times New Roman" pitchFamily="18" charset="0"/>
            </a:endParaRPr>
          </a:p>
          <a:p>
            <a:pPr marL="720000" algn="l"/>
            <a:r>
              <a:rPr lang="ru-RU" sz="2400" b="1" dirty="0" smtClean="0">
                <a:solidFill>
                  <a:srgbClr val="C00000"/>
                </a:solidFill>
                <a:latin typeface="Times New Roman" pitchFamily="18" charset="0"/>
                <a:cs typeface="Times New Roman" pitchFamily="18" charset="0"/>
                <a:hlinkClick r:id="rId12" action="ppaction://hlinksldjump"/>
              </a:rPr>
              <a:t>ВЕЛИКИЕ О ТЕАТРЕ</a:t>
            </a:r>
            <a:endParaRPr lang="ru-RU" sz="2400" b="1" dirty="0">
              <a:solidFill>
                <a:srgbClr val="C00000"/>
              </a:solidFill>
              <a:latin typeface="Times New Roman" pitchFamily="18" charset="0"/>
              <a:cs typeface="Times New Roman" pitchFamily="18" charset="0"/>
            </a:endParaRPr>
          </a:p>
        </p:txBody>
      </p:sp>
      <p:pic>
        <p:nvPicPr>
          <p:cNvPr id="8202" name="Picture 10" descr="http://blog.weknowlouisville.com/wp-content/uploads/2012/02/drama.jp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3563888" y="505370"/>
            <a:ext cx="3168352" cy="16697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206" name="Picture 14" descr="https://w7.pngwing.com/pngs/862/837/png-transparent-mask-masquerade-ball-icon-mask-masks-face-mask-carnival-mask.pn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rot="1288884">
            <a:off x="6793177" y="3470358"/>
            <a:ext cx="1905900" cy="10876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207" name="Picture 15"/>
          <p:cNvPicPr>
            <a:picLocks noChangeAspect="1" noChangeArrowheads="1"/>
          </p:cNvPicPr>
          <p:nvPr/>
        </p:nvPicPr>
        <p:blipFill rotWithShape="1">
          <a:blip r:embed="rId15" cstate="print">
            <a:extLst>
              <a:ext uri="{28A0092B-C50C-407E-A947-70E740481C1C}">
                <a14:useLocalDpi xmlns:a14="http://schemas.microsoft.com/office/drawing/2010/main" val="0"/>
              </a:ext>
            </a:extLst>
          </a:blip>
          <a:srcRect l="8135" t="8430" r="9099" b="5922"/>
          <a:stretch/>
        </p:blipFill>
        <p:spPr bwMode="auto">
          <a:xfrm rot="1223248">
            <a:off x="7192578" y="1356772"/>
            <a:ext cx="1094372" cy="113248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5436096" y="4941168"/>
            <a:ext cx="3456384" cy="1661993"/>
          </a:xfrm>
          <a:prstGeom prst="rect">
            <a:avLst/>
          </a:prstGeom>
          <a:effectLst>
            <a:glow rad="228600">
              <a:schemeClr val="accent6">
                <a:satMod val="175000"/>
                <a:alpha val="40000"/>
              </a:schemeClr>
            </a:glow>
            <a:outerShdw blurRad="40000" dist="20000" dir="5400000" rotWithShape="0">
              <a:srgbClr val="000000">
                <a:alpha val="38000"/>
              </a:srgbClr>
            </a:outerShdw>
          </a:effectLst>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ru-RU" sz="1400" b="1" i="1" dirty="0" smtClean="0">
                <a:effectLst>
                  <a:outerShdw blurRad="60007" dist="310007" dir="7680000" sy="30000" kx="1300200" algn="ctr" rotWithShape="0">
                    <a:prstClr val="black">
                      <a:alpha val="32000"/>
                    </a:prstClr>
                  </a:outerShdw>
                </a:effectLst>
                <a:latin typeface="Arial Narrow" panose="020B0606020202030204" pitchFamily="34" charset="0"/>
              </a:rPr>
              <a:t>Вы можете просматривать разделы в любом порядке путём нажатия курсора. Внутри каждого раздела существуют гиперссылки на информацию Интернет-ресурсов, например, можно посмотреть сайты театров, биографии писателей.</a:t>
            </a:r>
            <a:endParaRPr lang="ru-RU" sz="1600" i="1" dirty="0" smtClean="0">
              <a:effectLst>
                <a:outerShdw blurRad="60007" dist="310007" dir="7680000" sy="30000" kx="1300200" algn="ctr" rotWithShape="0">
                  <a:prstClr val="black">
                    <a:alpha val="32000"/>
                  </a:prstClr>
                </a:outerShdw>
              </a:effectLst>
            </a:endParaRPr>
          </a:p>
          <a:p>
            <a:pPr algn="ctr"/>
            <a:r>
              <a:rPr lang="ru-RU" b="1" i="1" dirty="0" smtClean="0">
                <a:effectLst>
                  <a:outerShdw blurRad="60007" dist="310007" dir="7680000" sy="30000" kx="1300200" algn="ctr" rotWithShape="0">
                    <a:prstClr val="black">
                      <a:alpha val="32000"/>
                    </a:prstClr>
                  </a:outerShdw>
                </a:effectLst>
                <a:latin typeface="Arial Narrow" panose="020B0606020202030204" pitchFamily="34" charset="0"/>
              </a:rPr>
              <a:t>Желаем приятного просмотра!</a:t>
            </a:r>
            <a:endParaRPr lang="ru-RU" sz="1600" b="1" i="1" dirty="0" smtClean="0">
              <a:effectLst>
                <a:outerShdw blurRad="60007" dist="310007" dir="7680000" sy="30000" kx="1300200" algn="ctr" rotWithShape="0">
                  <a:prstClr val="black">
                    <a:alpha val="32000"/>
                  </a:prstClr>
                </a:outerShdw>
              </a:effectLst>
              <a:latin typeface="Arial Narrow" panose="020B0606020202030204" pitchFamily="34" charset="0"/>
            </a:endParaRPr>
          </a:p>
        </p:txBody>
      </p:sp>
    </p:spTree>
    <p:extLst>
      <p:ext uri="{BB962C8B-B14F-4D97-AF65-F5344CB8AC3E}">
        <p14:creationId xmlns:p14="http://schemas.microsoft.com/office/powerpoint/2010/main" val="737312854"/>
      </p:ext>
    </p:extLst>
  </p:cSld>
  <p:clrMapOvr>
    <a:masterClrMapping/>
  </p:clrMapOvr>
  <p:transition spd="slow" advClick="0">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758426"/>
            <a:ext cx="9144000" cy="654350"/>
          </a:xfrm>
        </p:spPr>
        <p:txBody>
          <a:bodyPr>
            <a:normAutofit/>
          </a:bodyPr>
          <a:lstStyle/>
          <a:p>
            <a:pPr algn="ctr"/>
            <a:r>
              <a:rPr lang="ru-RU" sz="3200" b="1" dirty="0" smtClean="0">
                <a:solidFill>
                  <a:schemeClr val="accent6">
                    <a:lumMod val="75000"/>
                  </a:schemeClr>
                </a:solidFill>
                <a:latin typeface="Times New Roman" pitchFamily="18" charset="0"/>
                <a:cs typeface="Times New Roman" pitchFamily="18" charset="0"/>
              </a:rPr>
              <a:t>ПЕРМСКИЙ  ТЕАТР КУКОЛ</a:t>
            </a:r>
            <a:endParaRPr lang="ru-RU" sz="3200" b="1" dirty="0">
              <a:solidFill>
                <a:schemeClr val="accent6">
                  <a:lumMod val="75000"/>
                </a:schemeClr>
              </a:solidFill>
              <a:latin typeface="Times New Roman" pitchFamily="18" charset="0"/>
              <a:cs typeface="Times New Roman" pitchFamily="18" charset="0"/>
            </a:endParaRPr>
          </a:p>
        </p:txBody>
      </p:sp>
      <p:sp>
        <p:nvSpPr>
          <p:cNvPr id="4" name="Содержимое 3"/>
          <p:cNvSpPr>
            <a:spLocks noGrp="1"/>
          </p:cNvSpPr>
          <p:nvPr>
            <p:ph sz="half" idx="1"/>
          </p:nvPr>
        </p:nvSpPr>
        <p:spPr>
          <a:xfrm>
            <a:off x="219107" y="1386368"/>
            <a:ext cx="5286412" cy="4850944"/>
          </a:xfrm>
        </p:spPr>
        <p:txBody>
          <a:bodyPr>
            <a:normAutofit/>
          </a:bodyPr>
          <a:lstStyle/>
          <a:p>
            <a:pPr algn="ctr">
              <a:buNone/>
            </a:pPr>
            <a:r>
              <a:rPr lang="ru-RU" sz="2000" b="1" dirty="0" smtClean="0">
                <a:latin typeface="Times New Roman" pitchFamily="18" charset="0"/>
                <a:cs typeface="Times New Roman" pitchFamily="18" charset="0"/>
              </a:rPr>
              <a:t>История здания</a:t>
            </a:r>
          </a:p>
          <a:p>
            <a:r>
              <a:rPr lang="ru-RU" sz="1800" dirty="0" smtClean="0">
                <a:latin typeface="Times New Roman" pitchFamily="18" charset="0"/>
                <a:cs typeface="Times New Roman" pitchFamily="18" charset="0"/>
              </a:rPr>
              <a:t>Здание построено в 1871 году по проекту архитектора Р. О. </a:t>
            </a:r>
            <a:r>
              <a:rPr lang="ru-RU" sz="1800" dirty="0" err="1" smtClean="0">
                <a:latin typeface="Times New Roman" pitchFamily="18" charset="0"/>
                <a:cs typeface="Times New Roman" pitchFamily="18" charset="0"/>
              </a:rPr>
              <a:t>Карвовского</a:t>
            </a:r>
            <a:r>
              <a:rPr lang="ru-RU" sz="1800" dirty="0" smtClean="0">
                <a:latin typeface="Times New Roman" pitchFamily="18" charset="0"/>
                <a:cs typeface="Times New Roman" pitchFamily="18" charset="0"/>
              </a:rPr>
              <a:t> и было предназначено для пересыльной тюрьмы.</a:t>
            </a:r>
          </a:p>
          <a:p>
            <a:r>
              <a:rPr lang="ru-RU" sz="1800" dirty="0" smtClean="0">
                <a:latin typeface="Times New Roman" pitchFamily="18" charset="0"/>
                <a:cs typeface="Times New Roman" pitchFamily="18" charset="0"/>
              </a:rPr>
              <a:t>При Советской власти комплекс зданий стал называться «Исправительный рабочий дом №2». </a:t>
            </a:r>
          </a:p>
          <a:p>
            <a:r>
              <a:rPr lang="ru-RU" sz="1800" dirty="0" smtClean="0">
                <a:latin typeface="Times New Roman" pitchFamily="18" charset="0"/>
                <a:cs typeface="Times New Roman" pitchFamily="18" charset="0"/>
              </a:rPr>
              <a:t>В годы Великой Отечественной войны были построены литейный, механический, инструментальный и деревообрабатывающий цеха, склады, электростанция, больница на 20 коек, главный корпус и два жилых дома.</a:t>
            </a:r>
          </a:p>
          <a:p>
            <a:r>
              <a:rPr lang="ru-RU" sz="1800" dirty="0" smtClean="0">
                <a:latin typeface="Times New Roman" pitchFamily="18" charset="0"/>
                <a:cs typeface="Times New Roman" pitchFamily="18" charset="0"/>
              </a:rPr>
              <a:t>В 1957-1958 годах здание этапной тюрьмы было перестроено, и в нем с 1959 года расположился театр кукол</a:t>
            </a:r>
          </a:p>
          <a:p>
            <a:r>
              <a:rPr lang="ru-RU" sz="1800" dirty="0" smtClean="0">
                <a:latin typeface="Times New Roman" pitchFamily="18" charset="0"/>
                <a:cs typeface="Times New Roman" pitchFamily="18" charset="0"/>
              </a:rPr>
              <a:t>С 1956-го по 1986 год кукольный театр находился в этом здании вместе с </a:t>
            </a:r>
            <a:r>
              <a:rPr lang="ru-RU" sz="1800" dirty="0" err="1" smtClean="0">
                <a:latin typeface="Times New Roman" pitchFamily="18" charset="0"/>
                <a:cs typeface="Times New Roman" pitchFamily="18" charset="0"/>
              </a:rPr>
              <a:t>ТЮЗом</a:t>
            </a:r>
            <a:r>
              <a:rPr lang="ru-RU" sz="1800" dirty="0" smtClean="0">
                <a:latin typeface="Times New Roman" pitchFamily="18" charset="0"/>
                <a:cs typeface="Times New Roman" pitchFamily="18" charset="0"/>
              </a:rPr>
              <a:t>. </a:t>
            </a:r>
          </a:p>
        </p:txBody>
      </p:sp>
      <p:pic>
        <p:nvPicPr>
          <p:cNvPr id="3" name="Picture 2" descr="Из тюрьмы в театр. ">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1412777"/>
            <a:ext cx="3453796" cy="154460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8" name="Picture 4" descr="Здание конвойной команды в Перми находилось на пересечении улиц Карла Маркс...">
            <a:hlinkClick r:id="rId2"/>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88415" y="2957380"/>
            <a:ext cx="3230361" cy="181010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0" name="Picture 6" descr="https://avatars.mds.yandex.net/get-altay/1028115/2a000001622cbd63366aac7d313248198910/XXL">
            <a:hlinkClick r:id="rId2"/>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8766"/>
          <a:stretch/>
        </p:blipFill>
        <p:spPr bwMode="auto">
          <a:xfrm>
            <a:off x="5537807" y="4757091"/>
            <a:ext cx="3214290" cy="191226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Стрелка вправо 4">
            <a:hlinkClick r:id="rId6" action="ppaction://hlinksldjump"/>
          </p:cNvPr>
          <p:cNvSpPr/>
          <p:nvPr/>
        </p:nvSpPr>
        <p:spPr>
          <a:xfrm>
            <a:off x="611560" y="6341725"/>
            <a:ext cx="360040" cy="360040"/>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
        <p:nvSpPr>
          <p:cNvPr id="6" name="Стрелка влево 5">
            <a:hlinkClick r:id="rId7" action="ppaction://hlinksldjump"/>
          </p:cNvPr>
          <p:cNvSpPr/>
          <p:nvPr/>
        </p:nvSpPr>
        <p:spPr>
          <a:xfrm>
            <a:off x="107504" y="6328272"/>
            <a:ext cx="360040" cy="360040"/>
          </a:xfrm>
          <a:prstGeom prst="lef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
        <p:nvSpPr>
          <p:cNvPr id="7" name="Овал 6">
            <a:hlinkClick r:id="rId7" action="ppaction://hlinksldjump"/>
          </p:cNvPr>
          <p:cNvSpPr/>
          <p:nvPr/>
        </p:nvSpPr>
        <p:spPr>
          <a:xfrm>
            <a:off x="3779912" y="6308287"/>
            <a:ext cx="1224136" cy="449213"/>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8" name="Скругленный прямоугольник 7">
            <a:hlinkClick r:id="rId8" action="ppaction://hlinksldjump"/>
          </p:cNvPr>
          <p:cNvSpPr/>
          <p:nvPr/>
        </p:nvSpPr>
        <p:spPr>
          <a:xfrm>
            <a:off x="7406608" y="6247681"/>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Tree>
    <p:extLst>
      <p:ext uri="{BB962C8B-B14F-4D97-AF65-F5344CB8AC3E}">
        <p14:creationId xmlns:p14="http://schemas.microsoft.com/office/powerpoint/2010/main" val="3314239639"/>
      </p:ext>
    </p:extLst>
  </p:cSld>
  <p:clrMapOvr>
    <a:masterClrMapping/>
  </p:clrMapOvr>
  <p:transition spd="slow" advClick="0">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88" y="620688"/>
            <a:ext cx="9156187" cy="725788"/>
          </a:xfrm>
        </p:spPr>
        <p:txBody>
          <a:bodyPr>
            <a:normAutofit/>
          </a:bodyPr>
          <a:lstStyle/>
          <a:p>
            <a:pPr algn="ctr"/>
            <a:r>
              <a:rPr lang="ru-RU" sz="3200" b="1" dirty="0" smtClean="0">
                <a:solidFill>
                  <a:schemeClr val="accent6">
                    <a:lumMod val="75000"/>
                  </a:schemeClr>
                </a:solidFill>
                <a:latin typeface="Times New Roman" pitchFamily="18" charset="0"/>
                <a:cs typeface="Times New Roman" pitchFamily="18" charset="0"/>
              </a:rPr>
              <a:t>ПЕРМСКИЙ  ТЕАТР КУКОЛ</a:t>
            </a:r>
            <a:endParaRPr lang="ru-RU" sz="3200" dirty="0">
              <a:solidFill>
                <a:schemeClr val="accent6">
                  <a:lumMod val="75000"/>
                </a:schemeClr>
              </a:solidFill>
            </a:endParaRPr>
          </a:p>
        </p:txBody>
      </p:sp>
      <p:sp>
        <p:nvSpPr>
          <p:cNvPr id="3" name="Содержимое 2"/>
          <p:cNvSpPr>
            <a:spLocks noGrp="1"/>
          </p:cNvSpPr>
          <p:nvPr>
            <p:ph sz="half" idx="1"/>
          </p:nvPr>
        </p:nvSpPr>
        <p:spPr>
          <a:xfrm>
            <a:off x="323528" y="1337755"/>
            <a:ext cx="5214974" cy="4971308"/>
          </a:xfrm>
        </p:spPr>
        <p:txBody>
          <a:bodyPr>
            <a:normAutofit/>
          </a:bodyPr>
          <a:lstStyle/>
          <a:p>
            <a:pPr algn="ctr">
              <a:buNone/>
            </a:pPr>
            <a:r>
              <a:rPr lang="ru-RU" sz="2000" b="1" dirty="0" smtClean="0">
                <a:latin typeface="Times New Roman" pitchFamily="18" charset="0"/>
                <a:cs typeface="Times New Roman" pitchFamily="18" charset="0"/>
              </a:rPr>
              <a:t>История театра кукол</a:t>
            </a:r>
          </a:p>
          <a:p>
            <a:r>
              <a:rPr lang="ru-RU" sz="1800" dirty="0" smtClean="0">
                <a:latin typeface="Times New Roman" pitchFamily="18" charset="0"/>
                <a:cs typeface="Times New Roman" pitchFamily="18" charset="0"/>
              </a:rPr>
              <a:t>Пермский театр кукол был создан в 1937-м году.</a:t>
            </a:r>
          </a:p>
          <a:p>
            <a:r>
              <a:rPr lang="ru-RU" sz="1800" dirty="0" smtClean="0">
                <a:latin typeface="Times New Roman" pitchFamily="18" charset="0"/>
                <a:cs typeface="Times New Roman" pitchFamily="18" charset="0"/>
              </a:rPr>
              <a:t>Первая сказка – «По щучьему велению»</a:t>
            </a:r>
          </a:p>
          <a:p>
            <a:r>
              <a:rPr lang="ru-RU" sz="1800" dirty="0" smtClean="0">
                <a:latin typeface="Times New Roman" pitchFamily="18" charset="0"/>
                <a:cs typeface="Times New Roman" pitchFamily="18" charset="0"/>
              </a:rPr>
              <a:t>До 1959 года театр вел кочевую жизнь с гастролями на грузовиках, пароходах, лошадях.</a:t>
            </a:r>
          </a:p>
          <a:p>
            <a:r>
              <a:rPr lang="ru-RU" sz="1800" dirty="0" smtClean="0">
                <a:latin typeface="Times New Roman" pitchFamily="18" charset="0"/>
                <a:cs typeface="Times New Roman" pitchFamily="18" charset="0"/>
              </a:rPr>
              <a:t>В 1943 г. труппа впервые в СССР поставила кукольную оперу «Муха-цокотуха» М. </a:t>
            </a:r>
            <a:r>
              <a:rPr lang="ru-RU" sz="1800" dirty="0" err="1" smtClean="0">
                <a:latin typeface="Times New Roman" pitchFamily="18" charset="0"/>
                <a:cs typeface="Times New Roman" pitchFamily="18" charset="0"/>
              </a:rPr>
              <a:t>Красева</a:t>
            </a:r>
            <a:r>
              <a:rPr lang="ru-RU" sz="1800" dirty="0" smtClean="0">
                <a:latin typeface="Times New Roman" pitchFamily="18" charset="0"/>
                <a:cs typeface="Times New Roman" pitchFamily="18" charset="0"/>
              </a:rPr>
              <a:t>, посвящённую эвакуированным из Москвы детям.</a:t>
            </a:r>
          </a:p>
          <a:p>
            <a:r>
              <a:rPr lang="ru-RU" sz="1800" dirty="0" smtClean="0">
                <a:latin typeface="Times New Roman" pitchFamily="18" charset="0"/>
                <a:cs typeface="Times New Roman" pitchFamily="18" charset="0"/>
              </a:rPr>
              <a:t>Руководителями театра в разные годы были: В. Д. </a:t>
            </a:r>
            <a:r>
              <a:rPr lang="ru-RU" sz="1800" dirty="0" err="1" smtClean="0">
                <a:latin typeface="Times New Roman" pitchFamily="18" charset="0"/>
                <a:cs typeface="Times New Roman" pitchFamily="18" charset="0"/>
              </a:rPr>
              <a:t>Офрихтер</a:t>
            </a:r>
            <a:r>
              <a:rPr lang="ru-RU" sz="1800" dirty="0" smtClean="0">
                <a:latin typeface="Times New Roman" pitchFamily="18" charset="0"/>
                <a:cs typeface="Times New Roman" pitchFamily="18" charset="0"/>
              </a:rPr>
              <a:t>, И. В. Игнатьева, И. Н. </a:t>
            </a:r>
            <a:r>
              <a:rPr lang="ru-RU" sz="1800" dirty="0" err="1" smtClean="0">
                <a:latin typeface="Times New Roman" pitchFamily="18" charset="0"/>
                <a:cs typeface="Times New Roman" pitchFamily="18" charset="0"/>
              </a:rPr>
              <a:t>Тернавский</a:t>
            </a:r>
            <a:endParaRPr lang="ru-RU" sz="1800" dirty="0" smtClean="0">
              <a:latin typeface="Times New Roman" pitchFamily="18" charset="0"/>
              <a:cs typeface="Times New Roman" pitchFamily="18" charset="0"/>
            </a:endParaRPr>
          </a:p>
          <a:p>
            <a:r>
              <a:rPr lang="ru-RU" sz="1800" dirty="0" smtClean="0">
                <a:latin typeface="Times New Roman" pitchFamily="18" charset="0"/>
                <a:cs typeface="Times New Roman" pitchFamily="18" charset="0"/>
              </a:rPr>
              <a:t>В репертуаре театра — как спектакли для детей  и юношества, так и для взрослых (более 30 спектаклей)</a:t>
            </a:r>
            <a:endParaRPr lang="ru-RU" dirty="0" smtClean="0">
              <a:latin typeface="Times New Roman" pitchFamily="18" charset="0"/>
              <a:cs typeface="Times New Roman" pitchFamily="18" charset="0"/>
            </a:endParaRPr>
          </a:p>
        </p:txBody>
      </p:sp>
      <p:pic>
        <p:nvPicPr>
          <p:cNvPr id="2050" name="Picture 2" descr="https://www.gorodperm.ru/upload/pages/196/img_160268072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20952" y="4766942"/>
            <a:ext cx="2723456" cy="18145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2" name="Picture 4" descr="http://kuklindom.perm.ru/images/u/news2/1909/_na_sayt.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88224" y="1412775"/>
            <a:ext cx="2354107" cy="171389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4" name="Picture 6" descr="http://kuklindom.perm.ru/images/u/vestavka7.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51648" y="3138745"/>
            <a:ext cx="2552800" cy="162819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Стрелка вправо 3">
            <a:hlinkClick r:id="rId5" action="ppaction://hlinksldjump"/>
          </p:cNvPr>
          <p:cNvSpPr/>
          <p:nvPr/>
        </p:nvSpPr>
        <p:spPr>
          <a:xfrm>
            <a:off x="683568" y="6318924"/>
            <a:ext cx="432048" cy="353661"/>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
        <p:nvSpPr>
          <p:cNvPr id="5" name="Стрелка влево 4">
            <a:hlinkClick r:id="rId6" action="ppaction://hlinksldjump"/>
          </p:cNvPr>
          <p:cNvSpPr/>
          <p:nvPr/>
        </p:nvSpPr>
        <p:spPr>
          <a:xfrm>
            <a:off x="179512" y="6318924"/>
            <a:ext cx="432048" cy="345067"/>
          </a:xfrm>
          <a:prstGeom prst="lef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
        <p:nvSpPr>
          <p:cNvPr id="9" name="Овал 8">
            <a:hlinkClick r:id="rId7" action="ppaction://hlinksldjump"/>
          </p:cNvPr>
          <p:cNvSpPr/>
          <p:nvPr/>
        </p:nvSpPr>
        <p:spPr>
          <a:xfrm>
            <a:off x="3779912" y="6309061"/>
            <a:ext cx="1224136" cy="449213"/>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10" name="Скругленный прямоугольник 9">
            <a:hlinkClick r:id="rId8" action="ppaction://hlinksldjump"/>
          </p:cNvPr>
          <p:cNvSpPr/>
          <p:nvPr/>
        </p:nvSpPr>
        <p:spPr>
          <a:xfrm>
            <a:off x="7515429" y="6273057"/>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Tree>
    <p:extLst>
      <p:ext uri="{BB962C8B-B14F-4D97-AF65-F5344CB8AC3E}">
        <p14:creationId xmlns:p14="http://schemas.microsoft.com/office/powerpoint/2010/main" val="1493489287"/>
      </p:ext>
    </p:extLst>
  </p:cSld>
  <p:clrMapOvr>
    <a:masterClrMapping/>
  </p:clrMapOvr>
  <p:transition spd="slow" advClick="0">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Репертуар </a:t>
            </a:r>
            <a:endParaRPr lang="ru-RU"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2132856"/>
            <a:ext cx="4402961" cy="31196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868" y="1635174"/>
            <a:ext cx="4168295" cy="4098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Стрелка влево 4">
            <a:hlinkClick r:id="rId4" action="ppaction://hlinksldjump"/>
          </p:cNvPr>
          <p:cNvSpPr/>
          <p:nvPr/>
        </p:nvSpPr>
        <p:spPr>
          <a:xfrm>
            <a:off x="236868" y="6303886"/>
            <a:ext cx="446700" cy="332656"/>
          </a:xfrm>
          <a:prstGeom prst="lef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
        <p:nvSpPr>
          <p:cNvPr id="6" name="Овал 5">
            <a:hlinkClick r:id="rId5" action="ppaction://hlinksldjump"/>
          </p:cNvPr>
          <p:cNvSpPr/>
          <p:nvPr/>
        </p:nvSpPr>
        <p:spPr>
          <a:xfrm>
            <a:off x="3995936" y="6313590"/>
            <a:ext cx="1224136" cy="449213"/>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7" name="Скругленный прямоугольник 6">
            <a:hlinkClick r:id="rId6" action="ppaction://hlinksldjump"/>
          </p:cNvPr>
          <p:cNvSpPr/>
          <p:nvPr/>
        </p:nvSpPr>
        <p:spPr>
          <a:xfrm>
            <a:off x="7497871" y="6244730"/>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Tree>
    <p:extLst>
      <p:ext uri="{BB962C8B-B14F-4D97-AF65-F5344CB8AC3E}">
        <p14:creationId xmlns:p14="http://schemas.microsoft.com/office/powerpoint/2010/main" val="3070670409"/>
      </p:ext>
    </p:extLst>
  </p:cSld>
  <p:clrMapOvr>
    <a:masterClrMapping/>
  </p:clrMapOvr>
  <p:transition spd="slow" advClick="0">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Lena\Desktop\Ольга\ПРАКТИКА\ФОТО\xgallery_27038_1460_64625.jpg.pagespeed.ic.Sy3Nsy9TbS.jpg">
            <a:hlinkClick r:id="rId2"/>
          </p:cNvPr>
          <p:cNvPicPr>
            <a:picLocks noChangeAspect="1" noChangeArrowheads="1"/>
          </p:cNvPicPr>
          <p:nvPr/>
        </p:nvPicPr>
        <p:blipFill>
          <a:blip r:embed="rId3" cstate="print"/>
          <a:srcRect/>
          <a:stretch>
            <a:fillRect/>
          </a:stretch>
        </p:blipFill>
        <p:spPr bwMode="auto">
          <a:xfrm>
            <a:off x="5508102" y="4732102"/>
            <a:ext cx="2914186" cy="1872209"/>
          </a:xfrm>
          <a:prstGeom prst="rect">
            <a:avLst/>
          </a:prstGeom>
          <a:ln>
            <a:noFill/>
          </a:ln>
          <a:effectLst>
            <a:softEdge rad="112500"/>
          </a:effectLst>
        </p:spPr>
      </p:pic>
      <p:pic>
        <p:nvPicPr>
          <p:cNvPr id="2052" name="Picture 4" descr="C:\Users\Lena\Desktop\Ольга\ПРАКТИКА\ФОТО\тюз1.jpg">
            <a:hlinkClick r:id="rId2"/>
          </p:cNvPr>
          <p:cNvPicPr>
            <a:picLocks noChangeAspect="1" noChangeArrowheads="1"/>
          </p:cNvPicPr>
          <p:nvPr/>
        </p:nvPicPr>
        <p:blipFill>
          <a:blip r:embed="rId4"/>
          <a:srcRect/>
          <a:stretch>
            <a:fillRect/>
          </a:stretch>
        </p:blipFill>
        <p:spPr bwMode="auto">
          <a:xfrm>
            <a:off x="5508104" y="1283294"/>
            <a:ext cx="2914184" cy="1785666"/>
          </a:xfrm>
          <a:prstGeom prst="rect">
            <a:avLst/>
          </a:prstGeom>
          <a:ln>
            <a:noFill/>
          </a:ln>
          <a:effectLst>
            <a:softEdge rad="112500"/>
          </a:effectLst>
        </p:spPr>
      </p:pic>
      <p:pic>
        <p:nvPicPr>
          <p:cNvPr id="5122" name="Picture 2" descr="http://www.archive.perm.ru/upload/iblock/033/2_z33_397a82fb_f4b3_4516_a713_e2efd66de387.jpg">
            <a:hlinkClick r:id="rId2"/>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508103" y="2996952"/>
            <a:ext cx="2929137" cy="17281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9079" y="404664"/>
            <a:ext cx="9153079" cy="857256"/>
          </a:xfrm>
        </p:spPr>
        <p:txBody>
          <a:bodyPr>
            <a:normAutofit/>
          </a:bodyPr>
          <a:lstStyle/>
          <a:p>
            <a:pPr algn="ctr"/>
            <a:r>
              <a:rPr lang="ru-RU" sz="3200" b="1" dirty="0" smtClean="0">
                <a:solidFill>
                  <a:schemeClr val="accent6">
                    <a:lumMod val="75000"/>
                  </a:schemeClr>
                </a:solidFill>
                <a:latin typeface="Times New Roman" pitchFamily="18" charset="0"/>
                <a:cs typeface="Times New Roman" pitchFamily="18" charset="0"/>
              </a:rPr>
              <a:t>ПЕРМСКИЙ ТЮЗ</a:t>
            </a:r>
            <a:endParaRPr lang="ru-RU" sz="3200" b="1" dirty="0">
              <a:solidFill>
                <a:schemeClr val="accent6">
                  <a:lumMod val="75000"/>
                </a:schemeClr>
              </a:solidFill>
              <a:latin typeface="Times New Roman" pitchFamily="18" charset="0"/>
              <a:cs typeface="Times New Roman" pitchFamily="18" charset="0"/>
            </a:endParaRPr>
          </a:p>
        </p:txBody>
      </p:sp>
      <p:sp>
        <p:nvSpPr>
          <p:cNvPr id="4" name="Содержимое 3"/>
          <p:cNvSpPr>
            <a:spLocks noGrp="1"/>
          </p:cNvSpPr>
          <p:nvPr>
            <p:ph sz="half" idx="1"/>
          </p:nvPr>
        </p:nvSpPr>
        <p:spPr>
          <a:xfrm>
            <a:off x="400317" y="1196752"/>
            <a:ext cx="5072098" cy="5115894"/>
          </a:xfrm>
        </p:spPr>
        <p:txBody>
          <a:bodyPr>
            <a:normAutofit/>
          </a:bodyPr>
          <a:lstStyle/>
          <a:p>
            <a:pPr algn="ctr">
              <a:buNone/>
            </a:pPr>
            <a:r>
              <a:rPr lang="ru-RU" sz="1800" b="1" dirty="0" smtClean="0">
                <a:latin typeface="Times New Roman" pitchFamily="18" charset="0"/>
                <a:cs typeface="Times New Roman" pitchFamily="18" charset="0"/>
              </a:rPr>
              <a:t>Здания </a:t>
            </a:r>
            <a:r>
              <a:rPr lang="ru-RU" sz="1800" b="1" dirty="0" err="1" smtClean="0">
                <a:latin typeface="Times New Roman" pitchFamily="18" charset="0"/>
                <a:cs typeface="Times New Roman" pitchFamily="18" charset="0"/>
              </a:rPr>
              <a:t>ТЮЗа</a:t>
            </a:r>
            <a:endParaRPr lang="ru-RU" sz="1800" b="1" dirty="0" smtClean="0">
              <a:latin typeface="Times New Roman" pitchFamily="18" charset="0"/>
              <a:cs typeface="Times New Roman" pitchFamily="18" charset="0"/>
            </a:endParaRPr>
          </a:p>
          <a:p>
            <a:r>
              <a:rPr lang="ru-RU" sz="1800" dirty="0" smtClean="0">
                <a:latin typeface="Times New Roman" pitchFamily="18" charset="0"/>
                <a:cs typeface="Times New Roman" pitchFamily="18" charset="0"/>
              </a:rPr>
              <a:t>Здание построено на рубеже веков между 1899 и 1902 гг., по проектам архитектора Александра </a:t>
            </a:r>
            <a:r>
              <a:rPr lang="ru-RU" sz="1800" dirty="0" err="1" smtClean="0">
                <a:latin typeface="Times New Roman" pitchFamily="18" charset="0"/>
                <a:cs typeface="Times New Roman" pitchFamily="18" charset="0"/>
              </a:rPr>
              <a:t>Бонавентуровича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Турчевича</a:t>
            </a:r>
            <a:r>
              <a:rPr lang="ru-RU" sz="1800" dirty="0" smtClean="0">
                <a:latin typeface="Times New Roman" pitchFamily="18" charset="0"/>
                <a:cs typeface="Times New Roman" pitchFamily="18" charset="0"/>
              </a:rPr>
              <a:t>  для Елизаветы Ивановны Любимовой и её семьи.</a:t>
            </a:r>
          </a:p>
          <a:p>
            <a:r>
              <a:rPr lang="ru-RU" sz="1800" dirty="0" smtClean="0">
                <a:latin typeface="Times New Roman" pitchFamily="18" charset="0"/>
                <a:cs typeface="Times New Roman" pitchFamily="18" charset="0"/>
              </a:rPr>
              <a:t>После революции – дом санитарного просвещения </a:t>
            </a:r>
          </a:p>
          <a:p>
            <a:r>
              <a:rPr lang="ru-RU" sz="1800" dirty="0" smtClean="0">
                <a:latin typeface="Times New Roman" pitchFamily="18" charset="0"/>
                <a:cs typeface="Times New Roman" pitchFamily="18" charset="0"/>
              </a:rPr>
              <a:t>В 20-е гг. много различных учреждений располагалось в здании, в т.ч. общество «Долой неграмотность»</a:t>
            </a:r>
          </a:p>
          <a:p>
            <a:r>
              <a:rPr lang="ru-RU" sz="1800" dirty="0" smtClean="0">
                <a:latin typeface="Times New Roman" pitchFamily="18" charset="0"/>
                <a:cs typeface="Times New Roman" pitchFamily="18" charset="0"/>
              </a:rPr>
              <a:t>В 1935 г. планировали реконструировать и превратить во Дворец пионеров и школьников.</a:t>
            </a:r>
          </a:p>
          <a:p>
            <a:r>
              <a:rPr lang="ru-RU" sz="1800" dirty="0" smtClean="0">
                <a:latin typeface="Times New Roman" pitchFamily="18" charset="0"/>
                <a:cs typeface="Times New Roman" pitchFamily="18" charset="0"/>
              </a:rPr>
              <a:t>С 1952 по 1982 год в этом здании помещался драмтеатр.</a:t>
            </a:r>
          </a:p>
          <a:p>
            <a:r>
              <a:rPr lang="ru-RU" sz="1800" dirty="0" smtClean="0">
                <a:latin typeface="Times New Roman" pitchFamily="18" charset="0"/>
                <a:cs typeface="Times New Roman" pitchFamily="18" charset="0"/>
              </a:rPr>
              <a:t>В ноябре 1987 года здесь справил новоселье Пермский театр юного зрителя.</a:t>
            </a:r>
          </a:p>
          <a:p>
            <a:endParaRPr lang="ru-RU" sz="1800" dirty="0" smtClean="0">
              <a:latin typeface="Times New Roman" pitchFamily="18" charset="0"/>
              <a:cs typeface="Times New Roman" pitchFamily="18" charset="0"/>
            </a:endParaRPr>
          </a:p>
          <a:p>
            <a:endParaRPr lang="ru-RU" sz="1800" dirty="0" smtClean="0">
              <a:latin typeface="Times New Roman" pitchFamily="18" charset="0"/>
              <a:cs typeface="Times New Roman" pitchFamily="18" charset="0"/>
            </a:endParaRPr>
          </a:p>
          <a:p>
            <a:pPr>
              <a:buNone/>
            </a:pPr>
            <a:endParaRPr lang="ru-RU" sz="1800" b="1" dirty="0" smtClean="0">
              <a:latin typeface="Times New Roman" pitchFamily="18" charset="0"/>
              <a:cs typeface="Times New Roman" pitchFamily="18" charset="0"/>
            </a:endParaRPr>
          </a:p>
          <a:p>
            <a:pPr>
              <a:buNone/>
            </a:pPr>
            <a:endParaRPr lang="ru-RU" dirty="0"/>
          </a:p>
        </p:txBody>
      </p:sp>
      <p:sp>
        <p:nvSpPr>
          <p:cNvPr id="7" name="Овал 6">
            <a:hlinkClick r:id="rId6" action="ppaction://hlinksldjump"/>
          </p:cNvPr>
          <p:cNvSpPr/>
          <p:nvPr/>
        </p:nvSpPr>
        <p:spPr>
          <a:xfrm>
            <a:off x="3923928" y="6314988"/>
            <a:ext cx="1224136" cy="449213"/>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8" name="Скругленный прямоугольник 7">
            <a:hlinkClick r:id="rId7" action="ppaction://hlinksldjump"/>
          </p:cNvPr>
          <p:cNvSpPr/>
          <p:nvPr/>
        </p:nvSpPr>
        <p:spPr>
          <a:xfrm>
            <a:off x="7531209" y="6278984"/>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
        <p:nvSpPr>
          <p:cNvPr id="3" name="Стрелка вправо 2">
            <a:hlinkClick r:id="rId8" action="ppaction://hlinksldjump"/>
          </p:cNvPr>
          <p:cNvSpPr/>
          <p:nvPr/>
        </p:nvSpPr>
        <p:spPr>
          <a:xfrm>
            <a:off x="84296" y="6475119"/>
            <a:ext cx="360040" cy="310865"/>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764416131"/>
      </p:ext>
    </p:extLst>
  </p:cSld>
  <p:clrMapOvr>
    <a:masterClrMapping/>
  </p:clrMapOvr>
  <p:transition spd="slow" advClick="0">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434742"/>
            <a:ext cx="9144000" cy="725788"/>
          </a:xfrm>
        </p:spPr>
        <p:txBody>
          <a:bodyPr>
            <a:normAutofit/>
          </a:bodyPr>
          <a:lstStyle/>
          <a:p>
            <a:pPr algn="ctr"/>
            <a:r>
              <a:rPr lang="ru-RU" sz="3600" b="1" dirty="0" smtClean="0">
                <a:solidFill>
                  <a:schemeClr val="accent6">
                    <a:lumMod val="75000"/>
                  </a:schemeClr>
                </a:solidFill>
                <a:latin typeface="Times New Roman" pitchFamily="18" charset="0"/>
                <a:cs typeface="Times New Roman" pitchFamily="18" charset="0"/>
              </a:rPr>
              <a:t>ПЕРМСКИЙ ТЮЗ</a:t>
            </a:r>
            <a:endParaRPr lang="ru-RU" sz="3600" dirty="0">
              <a:solidFill>
                <a:schemeClr val="accent6">
                  <a:lumMod val="75000"/>
                </a:schemeClr>
              </a:solidFill>
            </a:endParaRPr>
          </a:p>
        </p:txBody>
      </p:sp>
      <p:sp>
        <p:nvSpPr>
          <p:cNvPr id="3" name="Содержимое 2"/>
          <p:cNvSpPr>
            <a:spLocks noGrp="1"/>
          </p:cNvSpPr>
          <p:nvPr>
            <p:ph sz="half" idx="1"/>
          </p:nvPr>
        </p:nvSpPr>
        <p:spPr>
          <a:xfrm>
            <a:off x="539552" y="1196752"/>
            <a:ext cx="4929222" cy="5016050"/>
          </a:xfrm>
        </p:spPr>
        <p:txBody>
          <a:bodyPr>
            <a:normAutofit/>
          </a:bodyPr>
          <a:lstStyle/>
          <a:p>
            <a:pPr algn="ctr">
              <a:buNone/>
            </a:pPr>
            <a:r>
              <a:rPr lang="ru-RU" sz="2000" b="1" dirty="0" smtClean="0">
                <a:latin typeface="Times New Roman" pitchFamily="18" charset="0"/>
                <a:cs typeface="Times New Roman" pitchFamily="18" charset="0"/>
              </a:rPr>
              <a:t>История театра</a:t>
            </a:r>
          </a:p>
          <a:p>
            <a:r>
              <a:rPr lang="ru-RU" sz="1800" dirty="0" smtClean="0">
                <a:latin typeface="Times New Roman" pitchFamily="18" charset="0"/>
                <a:cs typeface="Times New Roman" pitchFamily="18" charset="0"/>
              </a:rPr>
              <a:t>Пермский государственный театр юного зрителя основан  4 декабря 1964 года .</a:t>
            </a:r>
          </a:p>
          <a:p>
            <a:pPr>
              <a:spcBef>
                <a:spcPts val="0"/>
              </a:spcBef>
            </a:pPr>
            <a:r>
              <a:rPr lang="ru-RU" sz="1800" dirty="0" smtClean="0">
                <a:latin typeface="Times New Roman" pitchFamily="18" charset="0"/>
                <a:cs typeface="Times New Roman" pitchFamily="18" charset="0"/>
              </a:rPr>
              <a:t>С 1982 года  театр располагается в двухэтажном особняке в стиле модерн  построенном в конце 19 века </a:t>
            </a:r>
            <a:r>
              <a:rPr lang="ru-RU" sz="1800" dirty="0" err="1" smtClean="0">
                <a:latin typeface="Times New Roman" pitchFamily="18" charset="0"/>
                <a:cs typeface="Times New Roman" pitchFamily="18" charset="0"/>
              </a:rPr>
              <a:t>пароходчицей</a:t>
            </a:r>
            <a:r>
              <a:rPr lang="ru-RU" sz="1800" dirty="0" smtClean="0">
                <a:latin typeface="Times New Roman" pitchFamily="18" charset="0"/>
                <a:cs typeface="Times New Roman" pitchFamily="18" charset="0"/>
              </a:rPr>
              <a:t> и</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 меценаткой </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 Е. И. Любимовой (архитектор  А. А. </a:t>
            </a:r>
            <a:r>
              <a:rPr lang="ru-RU" sz="1800" dirty="0" err="1" smtClean="0">
                <a:latin typeface="Times New Roman" pitchFamily="18" charset="0"/>
                <a:cs typeface="Times New Roman" pitchFamily="18" charset="0"/>
              </a:rPr>
              <a:t>Турчевич</a:t>
            </a:r>
            <a:r>
              <a:rPr lang="ru-RU" sz="1800" dirty="0">
                <a:latin typeface="Times New Roman" pitchFamily="18" charset="0"/>
                <a:cs typeface="Times New Roman" pitchFamily="18" charset="0"/>
              </a:rPr>
              <a:t>) </a:t>
            </a:r>
            <a:endParaRPr lang="ru-RU" sz="1800" dirty="0" smtClean="0">
              <a:latin typeface="Times New Roman" pitchFamily="18" charset="0"/>
              <a:cs typeface="Times New Roman" pitchFamily="18" charset="0"/>
            </a:endParaRPr>
          </a:p>
          <a:p>
            <a:pPr>
              <a:spcBef>
                <a:spcPts val="0"/>
              </a:spcBef>
            </a:pPr>
            <a:r>
              <a:rPr lang="ru-RU" sz="1800" dirty="0" smtClean="0">
                <a:latin typeface="Times New Roman" pitchFamily="18" charset="0"/>
                <a:cs typeface="Times New Roman" pitchFamily="18" charset="0"/>
              </a:rPr>
              <a:t>Первым </a:t>
            </a:r>
            <a:r>
              <a:rPr lang="ru-RU" sz="1800" dirty="0">
                <a:latin typeface="Times New Roman" pitchFamily="18" charset="0"/>
                <a:cs typeface="Times New Roman" pitchFamily="18" charset="0"/>
              </a:rPr>
              <a:t>спектаклем стала романтическая история А. Арбузова «Город на заре</a:t>
            </a:r>
            <a:r>
              <a:rPr lang="ru-RU" sz="1800" dirty="0" smtClean="0">
                <a:latin typeface="Times New Roman" pitchFamily="18" charset="0"/>
                <a:cs typeface="Times New Roman" pitchFamily="18" charset="0"/>
              </a:rPr>
              <a:t>».</a:t>
            </a:r>
          </a:p>
          <a:p>
            <a:pPr>
              <a:spcBef>
                <a:spcPts val="0"/>
              </a:spcBef>
            </a:pPr>
            <a:r>
              <a:rPr lang="ru-RU" sz="1800" dirty="0" smtClean="0">
                <a:latin typeface="Times New Roman" pitchFamily="18" charset="0"/>
                <a:cs typeface="Times New Roman" pitchFamily="18" charset="0"/>
              </a:rPr>
              <a:t>Первым детским спектаклем – стала сказка «Снежная королева» (сезон 1964-1965гг.)</a:t>
            </a:r>
          </a:p>
          <a:p>
            <a:r>
              <a:rPr lang="ru-RU" sz="1800" dirty="0">
                <a:latin typeface="Times New Roman" pitchFamily="18" charset="0"/>
                <a:cs typeface="Times New Roman" pitchFamily="18" charset="0"/>
              </a:rPr>
              <a:t>С</a:t>
            </a:r>
            <a:r>
              <a:rPr lang="ru-RU" sz="1800" dirty="0" smtClean="0">
                <a:latin typeface="Times New Roman" pitchFamily="18" charset="0"/>
                <a:cs typeface="Times New Roman" pitchFamily="18" charset="0"/>
              </a:rPr>
              <a:t> февраля 1982 года театр возглавляет народный артист России Михаил Юрьевич Скоморохов.</a:t>
            </a:r>
          </a:p>
          <a:p>
            <a:r>
              <a:rPr lang="ru-RU" sz="1800" dirty="0" smtClean="0">
                <a:latin typeface="Times New Roman" pitchFamily="18" charset="0"/>
                <a:cs typeface="Times New Roman" pitchFamily="18" charset="0"/>
              </a:rPr>
              <a:t>Сегодня в репертуаре театра более 30 спектаклей (сказки, пьесы, классика)</a:t>
            </a:r>
          </a:p>
        </p:txBody>
      </p:sp>
      <p:pic>
        <p:nvPicPr>
          <p:cNvPr id="3076" name="Picture 4" descr="E:\doc\Рабочий стол\Ольга\ПЕДАГОГИЧЕСКИЙ УНИВЕРСИТЕТ\ПРАКТИКА\001-Otkrytie_teatra-00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60599" y="1268760"/>
            <a:ext cx="3060390" cy="2335138"/>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E:\doc\Рабочий стол\Ольга\ПЕДАГОГИЧЕСКИЙ УНИВЕРСИТЕТ\ПРАКТИКА\1964-Programmka-Snezhnaia_koroleva-0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71614" y="2780928"/>
            <a:ext cx="3022435" cy="2282568"/>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https://www.newsko.ru/media/5031691/karlson-snova-priletel.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08105" y="4404158"/>
            <a:ext cx="3312368" cy="21655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Овал 6">
            <a:hlinkClick r:id="rId5" action="ppaction://hlinksldjump"/>
          </p:cNvPr>
          <p:cNvSpPr/>
          <p:nvPr/>
        </p:nvSpPr>
        <p:spPr>
          <a:xfrm>
            <a:off x="3779912" y="6344163"/>
            <a:ext cx="1224136" cy="449213"/>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8" name="Скругленный прямоугольник 7">
            <a:hlinkClick r:id="rId6" action="ppaction://hlinksldjump"/>
          </p:cNvPr>
          <p:cNvSpPr/>
          <p:nvPr/>
        </p:nvSpPr>
        <p:spPr>
          <a:xfrm>
            <a:off x="7478642" y="6308159"/>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
        <p:nvSpPr>
          <p:cNvPr id="4" name="Стрелка вправо 3">
            <a:hlinkClick r:id="rId7" action="ppaction://hlinksldjump"/>
          </p:cNvPr>
          <p:cNvSpPr/>
          <p:nvPr/>
        </p:nvSpPr>
        <p:spPr>
          <a:xfrm>
            <a:off x="539552" y="6477521"/>
            <a:ext cx="360040" cy="312244"/>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
        <p:nvSpPr>
          <p:cNvPr id="5" name="Стрелка влево 4">
            <a:hlinkClick r:id="rId8" action="ppaction://hlinksldjump"/>
          </p:cNvPr>
          <p:cNvSpPr/>
          <p:nvPr/>
        </p:nvSpPr>
        <p:spPr>
          <a:xfrm>
            <a:off x="37635" y="6477520"/>
            <a:ext cx="395536" cy="312244"/>
          </a:xfrm>
          <a:prstGeom prst="lef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480651208"/>
      </p:ext>
    </p:extLst>
  </p:cSld>
  <p:clrMapOvr>
    <a:masterClrMapping/>
  </p:clrMapOvr>
  <p:transition spd="slow" advClick="0">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922114"/>
          </a:xfrm>
        </p:spPr>
        <p:txBody>
          <a:bodyPr/>
          <a:lstStyle/>
          <a:p>
            <a:r>
              <a:rPr lang="ru-RU" dirty="0" smtClean="0"/>
              <a:t>Репертуар </a:t>
            </a:r>
            <a:endParaRPr lang="ru-RU" dirty="0"/>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16432">
            <a:off x="4730723" y="1468924"/>
            <a:ext cx="4127380" cy="1699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b="65453"/>
          <a:stretch/>
        </p:blipFill>
        <p:spPr bwMode="auto">
          <a:xfrm rot="21343128">
            <a:off x="327673" y="1352348"/>
            <a:ext cx="4228009" cy="15897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38912" b="27936"/>
          <a:stretch/>
        </p:blipFill>
        <p:spPr bwMode="auto">
          <a:xfrm>
            <a:off x="274233" y="3169373"/>
            <a:ext cx="5920875" cy="15557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77820"/>
          <a:stretch/>
        </p:blipFill>
        <p:spPr bwMode="auto">
          <a:xfrm>
            <a:off x="1691680" y="4797152"/>
            <a:ext cx="6223235"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Овал 6">
            <a:hlinkClick r:id="rId4" action="ppaction://hlinksldjump"/>
          </p:cNvPr>
          <p:cNvSpPr/>
          <p:nvPr/>
        </p:nvSpPr>
        <p:spPr>
          <a:xfrm>
            <a:off x="3707904" y="6324883"/>
            <a:ext cx="1224136" cy="449213"/>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8" name="Скругленный прямоугольник 7">
            <a:hlinkClick r:id="rId5" action="ppaction://hlinksldjump"/>
          </p:cNvPr>
          <p:cNvSpPr/>
          <p:nvPr/>
        </p:nvSpPr>
        <p:spPr>
          <a:xfrm>
            <a:off x="7497871" y="6252873"/>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
        <p:nvSpPr>
          <p:cNvPr id="3" name="Стрелка влево 2">
            <a:hlinkClick r:id="rId6" action="ppaction://hlinksldjump"/>
          </p:cNvPr>
          <p:cNvSpPr/>
          <p:nvPr/>
        </p:nvSpPr>
        <p:spPr>
          <a:xfrm>
            <a:off x="91579" y="6453336"/>
            <a:ext cx="432048" cy="320760"/>
          </a:xfrm>
          <a:prstGeom prst="lef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988601148"/>
      </p:ext>
    </p:extLst>
  </p:cSld>
  <p:clrMapOvr>
    <a:masterClrMapping/>
  </p:clrMapOvr>
  <p:transition spd="slow" advClick="0">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0" y="548680"/>
            <a:ext cx="9155166" cy="725788"/>
          </a:xfrm>
        </p:spPr>
        <p:txBody>
          <a:bodyPr>
            <a:noAutofit/>
          </a:bodyPr>
          <a:lstStyle/>
          <a:p>
            <a:pPr algn="ctr"/>
            <a:r>
              <a:rPr lang="ru-RU" sz="2800" b="1" dirty="0" smtClean="0">
                <a:solidFill>
                  <a:schemeClr val="accent6">
                    <a:lumMod val="75000"/>
                  </a:schemeClr>
                </a:solidFill>
                <a:latin typeface="Times New Roman" pitchFamily="18" charset="0"/>
                <a:cs typeface="Times New Roman" pitchFamily="18" charset="0"/>
              </a:rPr>
              <a:t>ПЕРМСКИЙ </a:t>
            </a:r>
            <a:br>
              <a:rPr lang="ru-RU" sz="2800" b="1" dirty="0" smtClean="0">
                <a:solidFill>
                  <a:schemeClr val="accent6">
                    <a:lumMod val="75000"/>
                  </a:schemeClr>
                </a:solidFill>
                <a:latin typeface="Times New Roman" pitchFamily="18" charset="0"/>
                <a:cs typeface="Times New Roman" pitchFamily="18" charset="0"/>
              </a:rPr>
            </a:br>
            <a:r>
              <a:rPr lang="ru-RU" sz="2800" b="1" dirty="0" smtClean="0">
                <a:solidFill>
                  <a:schemeClr val="accent6">
                    <a:lumMod val="75000"/>
                  </a:schemeClr>
                </a:solidFill>
                <a:latin typeface="Times New Roman" pitchFamily="18" charset="0"/>
                <a:cs typeface="Times New Roman" pitchFamily="18" charset="0"/>
              </a:rPr>
              <a:t>АКАДЕМИЧЕСКИЙ ТЕАТР-ТЕАТР</a:t>
            </a:r>
            <a:endParaRPr lang="ru-RU" sz="2800" dirty="0">
              <a:solidFill>
                <a:schemeClr val="accent6">
                  <a:lumMod val="75000"/>
                </a:schemeClr>
              </a:solidFill>
            </a:endParaRPr>
          </a:p>
        </p:txBody>
      </p:sp>
      <p:sp>
        <p:nvSpPr>
          <p:cNvPr id="5" name="Содержимое 4"/>
          <p:cNvSpPr>
            <a:spLocks noGrp="1"/>
          </p:cNvSpPr>
          <p:nvPr>
            <p:ph sz="half" idx="1"/>
          </p:nvPr>
        </p:nvSpPr>
        <p:spPr>
          <a:xfrm>
            <a:off x="107504" y="1296144"/>
            <a:ext cx="5328592" cy="5157192"/>
          </a:xfrm>
        </p:spPr>
        <p:txBody>
          <a:bodyPr>
            <a:normAutofit/>
          </a:bodyPr>
          <a:lstStyle/>
          <a:p>
            <a:pPr algn="ctr">
              <a:buNone/>
            </a:pPr>
            <a:r>
              <a:rPr lang="ru-RU" sz="1800" b="1" dirty="0" smtClean="0">
                <a:latin typeface="Times New Roman" pitchFamily="18" charset="0"/>
                <a:cs typeface="Times New Roman" pitchFamily="18" charset="0"/>
              </a:rPr>
              <a:t>История здания</a:t>
            </a:r>
          </a:p>
          <a:p>
            <a:r>
              <a:rPr lang="ru-RU" sz="1800" dirty="0" smtClean="0">
                <a:latin typeface="Times New Roman" pitchFamily="18" charset="0"/>
                <a:cs typeface="Times New Roman" pitchFamily="18" charset="0"/>
              </a:rPr>
              <a:t>Строительство здания драматического театра на 1000 мест началось в 1974 году.</a:t>
            </a:r>
          </a:p>
          <a:p>
            <a:r>
              <a:rPr lang="ru-RU" sz="1800" dirty="0" smtClean="0">
                <a:latin typeface="Times New Roman" pitchFamily="18" charset="0"/>
                <a:cs typeface="Times New Roman" pitchFamily="18" charset="0"/>
              </a:rPr>
              <a:t>В 1981 году построено здание театра по проекту архитекторов В.П. </a:t>
            </a:r>
            <a:r>
              <a:rPr lang="ru-RU" sz="1800" dirty="0" err="1" smtClean="0">
                <a:latin typeface="Times New Roman" pitchFamily="18" charset="0"/>
                <a:cs typeface="Times New Roman" pitchFamily="18" charset="0"/>
              </a:rPr>
              <a:t>Давыденко</a:t>
            </a:r>
            <a:r>
              <a:rPr lang="ru-RU" sz="1800" dirty="0" smtClean="0">
                <a:latin typeface="Times New Roman" pitchFamily="18" charset="0"/>
                <a:cs typeface="Times New Roman" pitchFamily="18" charset="0"/>
              </a:rPr>
              <a:t> и В.И. Лютикова.</a:t>
            </a:r>
          </a:p>
          <a:p>
            <a:r>
              <a:rPr lang="ru-RU" sz="1800" dirty="0" smtClean="0">
                <a:latin typeface="Times New Roman" pitchFamily="18" charset="0"/>
                <a:cs typeface="Times New Roman" pitchFamily="18" charset="0"/>
              </a:rPr>
              <a:t>В отделке интерьеров наряду с современными искусственными материалами, найдут применение ценные породы дерева, мрамор, кованая медь, бронза.</a:t>
            </a:r>
          </a:p>
          <a:p>
            <a:r>
              <a:rPr lang="ru-RU" sz="1800" dirty="0" smtClean="0">
                <a:latin typeface="Times New Roman" pitchFamily="18" charset="0"/>
                <a:cs typeface="Times New Roman" pitchFamily="18" charset="0"/>
              </a:rPr>
              <a:t>В парадном портике размещены большие декоративные светильники из цветных металлов с применением уральских самоцветов.</a:t>
            </a:r>
          </a:p>
          <a:p>
            <a:r>
              <a:rPr lang="ru-RU" sz="1800" dirty="0" smtClean="0">
                <a:latin typeface="Times New Roman" pitchFamily="18" charset="0"/>
                <a:cs typeface="Times New Roman" pitchFamily="18" charset="0"/>
              </a:rPr>
              <a:t>Новшество – введение элементов динамики  в композицию 6 фонарей (вращение верхней части дает возможность увидеть метровые фигуры героев и героинь популярных спектаклей)</a:t>
            </a:r>
          </a:p>
        </p:txBody>
      </p:sp>
      <p:pic>
        <p:nvPicPr>
          <p:cNvPr id="4098" name="Picture 2" descr="C:\Users\Lena\Desktop\Ольга\ПРАКТИКА\ФОТО\permskij_akademicheskij_teatr-teatr.jpg">
            <a:hlinkClick r:id="rId2"/>
          </p:cNvPr>
          <p:cNvPicPr>
            <a:picLocks noGrp="1" noChangeAspect="1" noChangeArrowheads="1"/>
          </p:cNvPicPr>
          <p:nvPr>
            <p:ph sz="half" idx="2"/>
          </p:nvPr>
        </p:nvPicPr>
        <p:blipFill>
          <a:blip r:embed="rId3"/>
          <a:srcRect/>
          <a:stretch>
            <a:fillRect/>
          </a:stretch>
        </p:blipFill>
        <p:spPr bwMode="auto">
          <a:xfrm>
            <a:off x="5440378" y="4077072"/>
            <a:ext cx="3404317" cy="2214578"/>
          </a:xfrm>
          <a:prstGeom prst="rect">
            <a:avLst/>
          </a:prstGeom>
          <a:noFill/>
        </p:spPr>
      </p:pic>
      <p:pic>
        <p:nvPicPr>
          <p:cNvPr id="7171" name="Picture 3">
            <a:hlinkClick r:id="rId2"/>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47367" y="1628800"/>
            <a:ext cx="3287278" cy="230425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Овал 5">
            <a:hlinkClick r:id="rId5" action="ppaction://hlinksldjump"/>
          </p:cNvPr>
          <p:cNvSpPr/>
          <p:nvPr/>
        </p:nvSpPr>
        <p:spPr>
          <a:xfrm>
            <a:off x="3707904" y="6309320"/>
            <a:ext cx="1224136" cy="449213"/>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7" name="Скругленный прямоугольник 6">
            <a:hlinkClick r:id="rId6" action="ppaction://hlinksldjump"/>
          </p:cNvPr>
          <p:cNvSpPr/>
          <p:nvPr/>
        </p:nvSpPr>
        <p:spPr>
          <a:xfrm>
            <a:off x="7514118" y="6309320"/>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
        <p:nvSpPr>
          <p:cNvPr id="2" name="Стрелка вправо 1">
            <a:hlinkClick r:id="rId7" action="ppaction://hlinksldjump"/>
          </p:cNvPr>
          <p:cNvSpPr/>
          <p:nvPr/>
        </p:nvSpPr>
        <p:spPr>
          <a:xfrm>
            <a:off x="107504" y="6485808"/>
            <a:ext cx="432048" cy="288032"/>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984628828"/>
      </p:ext>
    </p:extLst>
  </p:cSld>
  <p:clrMapOvr>
    <a:masterClrMapping/>
  </p:clrMapOvr>
  <p:transition spd="slow" advClick="0">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704" y="476672"/>
            <a:ext cx="9165704" cy="792088"/>
          </a:xfrm>
        </p:spPr>
        <p:txBody>
          <a:bodyPr>
            <a:noAutofit/>
          </a:bodyPr>
          <a:lstStyle/>
          <a:p>
            <a:pPr algn="ctr"/>
            <a:r>
              <a:rPr lang="ru-RU" sz="2800" b="1" dirty="0" smtClean="0">
                <a:solidFill>
                  <a:schemeClr val="accent6">
                    <a:lumMod val="75000"/>
                  </a:schemeClr>
                </a:solidFill>
                <a:latin typeface="Times New Roman" pitchFamily="18" charset="0"/>
                <a:cs typeface="Times New Roman" pitchFamily="18" charset="0"/>
              </a:rPr>
              <a:t>ПЕРМСКИЙ </a:t>
            </a:r>
            <a:br>
              <a:rPr lang="ru-RU" sz="2800" b="1" dirty="0" smtClean="0">
                <a:solidFill>
                  <a:schemeClr val="accent6">
                    <a:lumMod val="75000"/>
                  </a:schemeClr>
                </a:solidFill>
                <a:latin typeface="Times New Roman" pitchFamily="18" charset="0"/>
                <a:cs typeface="Times New Roman" pitchFamily="18" charset="0"/>
              </a:rPr>
            </a:br>
            <a:r>
              <a:rPr lang="ru-RU" sz="2800" b="1" dirty="0" smtClean="0">
                <a:solidFill>
                  <a:schemeClr val="accent6">
                    <a:lumMod val="75000"/>
                  </a:schemeClr>
                </a:solidFill>
                <a:latin typeface="Times New Roman" pitchFamily="18" charset="0"/>
                <a:cs typeface="Times New Roman" pitchFamily="18" charset="0"/>
              </a:rPr>
              <a:t>АКАДЕМИЧЕСКИЙ ТЕАТР-ТЕАТР</a:t>
            </a:r>
            <a:endParaRPr lang="ru-RU" sz="2800" b="1" dirty="0">
              <a:solidFill>
                <a:schemeClr val="accent6">
                  <a:lumMod val="75000"/>
                </a:schemeClr>
              </a:solidFill>
              <a:latin typeface="Times New Roman" pitchFamily="18" charset="0"/>
              <a:cs typeface="Times New Roman" pitchFamily="18" charset="0"/>
            </a:endParaRPr>
          </a:p>
        </p:txBody>
      </p:sp>
      <p:sp>
        <p:nvSpPr>
          <p:cNvPr id="4" name="Содержимое 3"/>
          <p:cNvSpPr>
            <a:spLocks noGrp="1"/>
          </p:cNvSpPr>
          <p:nvPr>
            <p:ph sz="half" idx="1"/>
          </p:nvPr>
        </p:nvSpPr>
        <p:spPr>
          <a:xfrm>
            <a:off x="179512" y="1292488"/>
            <a:ext cx="5112568" cy="5304082"/>
          </a:xfrm>
        </p:spPr>
        <p:txBody>
          <a:bodyPr>
            <a:normAutofit/>
          </a:bodyPr>
          <a:lstStyle/>
          <a:p>
            <a:pPr algn="ctr">
              <a:buNone/>
            </a:pPr>
            <a:r>
              <a:rPr lang="ru-RU" sz="1800" b="1" dirty="0" smtClean="0">
                <a:latin typeface="Times New Roman" pitchFamily="18" charset="0"/>
                <a:cs typeface="Times New Roman" pitchFamily="18" charset="0"/>
              </a:rPr>
              <a:t>История театра</a:t>
            </a:r>
          </a:p>
          <a:p>
            <a:r>
              <a:rPr lang="ru-RU" sz="1800" dirty="0" smtClean="0">
                <a:latin typeface="Times New Roman" pitchFamily="18" charset="0"/>
                <a:cs typeface="Times New Roman" pitchFamily="18" charset="0"/>
              </a:rPr>
              <a:t>Театр основан в 1927 году как Театр рабочей молодёжи (ТРАМ). </a:t>
            </a:r>
          </a:p>
          <a:p>
            <a:r>
              <a:rPr lang="ru-RU" sz="1800" dirty="0" smtClean="0">
                <a:latin typeface="Times New Roman" pitchFamily="18" charset="0"/>
                <a:cs typeface="Times New Roman" pitchFamily="18" charset="0"/>
              </a:rPr>
              <a:t>Первый спектакль 14 марта 1927 года - «Броненосец «Потёмкин». </a:t>
            </a:r>
          </a:p>
          <a:p>
            <a:r>
              <a:rPr lang="ru-RU" sz="1800" dirty="0" smtClean="0">
                <a:latin typeface="Times New Roman" pitchFamily="18" charset="0"/>
                <a:cs typeface="Times New Roman" pitchFamily="18" charset="0"/>
              </a:rPr>
              <a:t>Первый художественный руководитель театра был Б. М. Никитин (с 1927 по 1928). </a:t>
            </a:r>
          </a:p>
          <a:p>
            <a:r>
              <a:rPr lang="ru-RU" sz="1800" dirty="0" smtClean="0">
                <a:latin typeface="Times New Roman" pitchFamily="18" charset="0"/>
                <a:cs typeface="Times New Roman" pitchFamily="18" charset="0"/>
              </a:rPr>
              <a:t>В 1948 году Пермский театр драмы впервые получил постоянное помещение — старый особняк пароходчицы Любимовой. </a:t>
            </a:r>
          </a:p>
          <a:p>
            <a:r>
              <a:rPr lang="ru-RU" sz="1800" dirty="0" smtClean="0">
                <a:latin typeface="Times New Roman" pitchFamily="18" charset="0"/>
                <a:cs typeface="Times New Roman" pitchFamily="18" charset="0"/>
              </a:rPr>
              <a:t>В 1981 году театр переехал в специально построенное новое большое здание на городской эспланаде</a:t>
            </a:r>
          </a:p>
          <a:p>
            <a:r>
              <a:rPr lang="ru-RU" sz="1800" dirty="0" smtClean="0">
                <a:latin typeface="Times New Roman" pitchFamily="18" charset="0"/>
                <a:cs typeface="Times New Roman" pitchFamily="18" charset="0"/>
              </a:rPr>
              <a:t>В течение </a:t>
            </a:r>
            <a:r>
              <a:rPr lang="en-US" sz="1800" dirty="0" smtClean="0">
                <a:latin typeface="Times New Roman" pitchFamily="18" charset="0"/>
                <a:cs typeface="Times New Roman" pitchFamily="18" charset="0"/>
              </a:rPr>
              <a:t>XX </a:t>
            </a:r>
            <a:r>
              <a:rPr lang="ru-RU" sz="1800" dirty="0" smtClean="0">
                <a:latin typeface="Times New Roman" pitchFamily="18" charset="0"/>
                <a:cs typeface="Times New Roman" pitchFamily="18" charset="0"/>
              </a:rPr>
              <a:t>века в театре было поставлено более 60 спектаклей</a:t>
            </a:r>
          </a:p>
          <a:p>
            <a:r>
              <a:rPr lang="ru-RU" sz="1800" dirty="0" smtClean="0">
                <a:latin typeface="Times New Roman" pitchFamily="18" charset="0"/>
                <a:cs typeface="Times New Roman" pitchFamily="18" charset="0"/>
              </a:rPr>
              <a:t>С</a:t>
            </a:r>
            <a:r>
              <a:rPr lang="ru-RU" sz="1800" dirty="0">
                <a:latin typeface="Times New Roman" pitchFamily="18" charset="0"/>
                <a:cs typeface="Times New Roman" pitchFamily="18" charset="0"/>
              </a:rPr>
              <a:t> 2007 году театр </a:t>
            </a:r>
            <a:r>
              <a:rPr lang="ru-RU" sz="1800" dirty="0" smtClean="0">
                <a:latin typeface="Times New Roman" pitchFamily="18" charset="0"/>
                <a:cs typeface="Times New Roman" pitchFamily="18" charset="0"/>
              </a:rPr>
              <a:t>называется</a:t>
            </a:r>
            <a:r>
              <a:rPr lang="ru-RU" sz="1800" dirty="0">
                <a:latin typeface="Times New Roman" pitchFamily="18" charset="0"/>
                <a:cs typeface="Times New Roman" pitchFamily="18" charset="0"/>
              </a:rPr>
              <a:t> — Пермский академический Театр-Театр.</a:t>
            </a:r>
            <a:r>
              <a:rPr lang="ru-RU" sz="1800" dirty="0"/>
              <a:t> </a:t>
            </a:r>
            <a:endParaRPr lang="ru-RU" sz="1800" b="1" dirty="0">
              <a:latin typeface="Times New Roman" pitchFamily="18" charset="0"/>
              <a:cs typeface="Times New Roman" pitchFamily="18" charset="0"/>
            </a:endParaRPr>
          </a:p>
        </p:txBody>
      </p:sp>
      <p:pic>
        <p:nvPicPr>
          <p:cNvPr id="4099" name="Picture 3" descr="E:\doc\Рабочий стол\Ольга\ПЕДАГОГИЧЕСКИЙ УНИВЕРСИТЕТ\ПРАКТИКА\трам.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20072" y="1340768"/>
            <a:ext cx="2418185" cy="18839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194" name="Picture 2" descr="Пермский академический Театр-Театр.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85597" y="4484407"/>
            <a:ext cx="2718742" cy="19376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196" name="Picture 4" descr="https://www.business-class.su/uploads/news/i6cdfcee.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51830" y="2852936"/>
            <a:ext cx="2658669" cy="177067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Овал 6">
            <a:hlinkClick r:id="rId5" action="ppaction://hlinksldjump"/>
          </p:cNvPr>
          <p:cNvSpPr/>
          <p:nvPr/>
        </p:nvSpPr>
        <p:spPr>
          <a:xfrm>
            <a:off x="3779912" y="6431775"/>
            <a:ext cx="1224136" cy="377205"/>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8" name="Скругленный прямоугольник 7">
            <a:hlinkClick r:id="rId6" action="ppaction://hlinksldjump"/>
          </p:cNvPr>
          <p:cNvSpPr/>
          <p:nvPr/>
        </p:nvSpPr>
        <p:spPr>
          <a:xfrm>
            <a:off x="7551156" y="6261751"/>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
        <p:nvSpPr>
          <p:cNvPr id="3" name="Стрелка влево 2">
            <a:hlinkClick r:id="rId7" action="ppaction://hlinksldjump"/>
          </p:cNvPr>
          <p:cNvSpPr/>
          <p:nvPr/>
        </p:nvSpPr>
        <p:spPr>
          <a:xfrm>
            <a:off x="117217" y="6522362"/>
            <a:ext cx="360040" cy="260612"/>
          </a:xfrm>
          <a:prstGeom prst="lef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
        <p:nvSpPr>
          <p:cNvPr id="10" name="Стрелка влево 9">
            <a:hlinkClick r:id="rId8" action="ppaction://hlinksldjump"/>
          </p:cNvPr>
          <p:cNvSpPr/>
          <p:nvPr/>
        </p:nvSpPr>
        <p:spPr>
          <a:xfrm flipH="1">
            <a:off x="647753" y="6522362"/>
            <a:ext cx="341943" cy="260612"/>
          </a:xfrm>
          <a:prstGeom prst="lef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35103336"/>
      </p:ext>
    </p:extLst>
  </p:cSld>
  <p:clrMapOvr>
    <a:masterClrMapping/>
  </p:clrMapOvr>
  <p:transition spd="slow" advClick="0">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850106"/>
          </a:xfrm>
        </p:spPr>
        <p:txBody>
          <a:bodyPr/>
          <a:lstStyle/>
          <a:p>
            <a:r>
              <a:rPr lang="ru-RU" dirty="0" smtClean="0"/>
              <a:t>Репертуар </a:t>
            </a:r>
            <a:endParaRPr lang="ru-RU"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980728"/>
            <a:ext cx="5883193" cy="2774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1012" y="3622964"/>
            <a:ext cx="5928544" cy="27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Овал 4">
            <a:hlinkClick r:id="rId4" action="ppaction://hlinksldjump"/>
          </p:cNvPr>
          <p:cNvSpPr/>
          <p:nvPr/>
        </p:nvSpPr>
        <p:spPr>
          <a:xfrm>
            <a:off x="3923928" y="6345201"/>
            <a:ext cx="1224136" cy="449213"/>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6" name="Скругленный прямоугольник 5">
            <a:hlinkClick r:id="rId5" action="ppaction://hlinksldjump"/>
          </p:cNvPr>
          <p:cNvSpPr/>
          <p:nvPr/>
        </p:nvSpPr>
        <p:spPr>
          <a:xfrm>
            <a:off x="7524328" y="6309320"/>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
        <p:nvSpPr>
          <p:cNvPr id="3" name="Стрелка влево 2">
            <a:hlinkClick r:id="rId6" action="ppaction://hlinksldjump"/>
          </p:cNvPr>
          <p:cNvSpPr/>
          <p:nvPr/>
        </p:nvSpPr>
        <p:spPr>
          <a:xfrm>
            <a:off x="107504" y="6453337"/>
            <a:ext cx="381014" cy="288032"/>
          </a:xfrm>
          <a:prstGeom prst="lef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070670409"/>
      </p:ext>
    </p:extLst>
  </p:cSld>
  <p:clrMapOvr>
    <a:masterClrMapping/>
  </p:clrMapOvr>
  <p:transition spd="slow" advClick="0">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654" y="620688"/>
            <a:ext cx="9160654" cy="1000132"/>
          </a:xfrm>
        </p:spPr>
        <p:txBody>
          <a:bodyPr>
            <a:noAutofit/>
          </a:bodyPr>
          <a:lstStyle/>
          <a:p>
            <a:pPr algn="ctr"/>
            <a:r>
              <a:rPr lang="ru-RU" sz="2800" b="1" dirty="0" smtClean="0">
                <a:solidFill>
                  <a:schemeClr val="accent6">
                    <a:lumMod val="75000"/>
                  </a:schemeClr>
                </a:solidFill>
                <a:latin typeface="Times New Roman" pitchFamily="18" charset="0"/>
                <a:cs typeface="Times New Roman" pitchFamily="18" charset="0"/>
              </a:rPr>
              <a:t>ПЕРМСКИЙ АКАДЕМИЧЕСКИЙ ТЕАТР </a:t>
            </a:r>
            <a:br>
              <a:rPr lang="ru-RU" sz="2800" b="1" dirty="0" smtClean="0">
                <a:solidFill>
                  <a:schemeClr val="accent6">
                    <a:lumMod val="75000"/>
                  </a:schemeClr>
                </a:solidFill>
                <a:latin typeface="Times New Roman" pitchFamily="18" charset="0"/>
                <a:cs typeface="Times New Roman" pitchFamily="18" charset="0"/>
              </a:rPr>
            </a:br>
            <a:r>
              <a:rPr lang="ru-RU" sz="2800" b="1" dirty="0" smtClean="0">
                <a:solidFill>
                  <a:schemeClr val="accent6">
                    <a:lumMod val="75000"/>
                  </a:schemeClr>
                </a:solidFill>
                <a:latin typeface="Times New Roman" pitchFamily="18" charset="0"/>
                <a:cs typeface="Times New Roman" pitchFamily="18" charset="0"/>
              </a:rPr>
              <a:t>ОПЕРЫ И БАЛЕТА ИМ. П.И. ЧАЙКОВСКОГО</a:t>
            </a:r>
            <a:endParaRPr lang="ru-RU" sz="2800" b="1" dirty="0">
              <a:solidFill>
                <a:schemeClr val="accent6">
                  <a:lumMod val="75000"/>
                </a:schemeClr>
              </a:solidFill>
              <a:latin typeface="Times New Roman" pitchFamily="18" charset="0"/>
              <a:cs typeface="Times New Roman" pitchFamily="18" charset="0"/>
            </a:endParaRPr>
          </a:p>
        </p:txBody>
      </p:sp>
      <p:sp>
        <p:nvSpPr>
          <p:cNvPr id="4" name="Содержимое 3"/>
          <p:cNvSpPr>
            <a:spLocks noGrp="1"/>
          </p:cNvSpPr>
          <p:nvPr>
            <p:ph sz="half" idx="1"/>
          </p:nvPr>
        </p:nvSpPr>
        <p:spPr>
          <a:xfrm>
            <a:off x="323528" y="1988840"/>
            <a:ext cx="5214974" cy="4656010"/>
          </a:xfrm>
        </p:spPr>
        <p:txBody>
          <a:bodyPr>
            <a:normAutofit/>
          </a:bodyPr>
          <a:lstStyle/>
          <a:p>
            <a:pPr algn="ctr">
              <a:buNone/>
            </a:pPr>
            <a:r>
              <a:rPr lang="ru-RU" sz="2000" b="1" dirty="0" smtClean="0">
                <a:latin typeface="Times New Roman" pitchFamily="18" charset="0"/>
                <a:cs typeface="Times New Roman" pitchFamily="18" charset="0"/>
              </a:rPr>
              <a:t>Здание Пермского театра оперы и балета</a:t>
            </a:r>
          </a:p>
          <a:p>
            <a:r>
              <a:rPr lang="ru-RU" sz="1800" dirty="0" smtClean="0">
                <a:latin typeface="Times New Roman" pitchFamily="18" charset="0"/>
                <a:cs typeface="Times New Roman" pitchFamily="18" charset="0"/>
              </a:rPr>
              <a:t>Первое небольшое по размерам, деревянное театральное здание появилось в 1846 году</a:t>
            </a:r>
          </a:p>
          <a:p>
            <a:r>
              <a:rPr lang="ru-RU" sz="1800" dirty="0" smtClean="0">
                <a:latin typeface="Times New Roman" pitchFamily="18" charset="0"/>
                <a:cs typeface="Times New Roman" pitchFamily="18" charset="0"/>
              </a:rPr>
              <a:t>Весной 1878 года  было построено каменное здание в стиле позднего русского классицизма.</a:t>
            </a:r>
          </a:p>
          <a:p>
            <a:r>
              <a:rPr lang="ru-RU" sz="1800" dirty="0" smtClean="0"/>
              <a:t> </a:t>
            </a:r>
            <a:r>
              <a:rPr lang="ru-RU" sz="1800" dirty="0" smtClean="0">
                <a:latin typeface="Times New Roman" pitchFamily="18" charset="0"/>
                <a:cs typeface="Times New Roman" pitchFamily="18" charset="0"/>
              </a:rPr>
              <a:t>1879 году он обрел новое место жительства в трехэтажном каменном здании, построенное по проекту архитектора Рудольфа </a:t>
            </a:r>
            <a:r>
              <a:rPr lang="ru-RU" sz="1800" dirty="0" err="1" smtClean="0">
                <a:latin typeface="Times New Roman" pitchFamily="18" charset="0"/>
                <a:cs typeface="Times New Roman" pitchFamily="18" charset="0"/>
              </a:rPr>
              <a:t>Карвовского</a:t>
            </a:r>
            <a:r>
              <a:rPr lang="ru-RU" sz="1800" dirty="0" smtClean="0">
                <a:latin typeface="Times New Roman" pitchFamily="18" charset="0"/>
                <a:cs typeface="Times New Roman" pitchFamily="18" charset="0"/>
              </a:rPr>
              <a:t>. </a:t>
            </a:r>
          </a:p>
          <a:p>
            <a:r>
              <a:rPr lang="ru-RU" sz="1800" dirty="0" smtClean="0">
                <a:latin typeface="Times New Roman" pitchFamily="18" charset="0"/>
                <a:cs typeface="Times New Roman" pitchFamily="18" charset="0"/>
              </a:rPr>
              <a:t>В 1957 году началась реконструкция театра по проекту архитектора Николая Кузнецова. </a:t>
            </a:r>
          </a:p>
          <a:p>
            <a:r>
              <a:rPr lang="ru-RU" sz="1800" dirty="0" smtClean="0">
                <a:latin typeface="Times New Roman" pitchFamily="18" charset="0"/>
                <a:cs typeface="Times New Roman" pitchFamily="18" charset="0"/>
              </a:rPr>
              <a:t>В 1959 году в результате коренной реконструкции площадь здания увеличилась в 1,5 раза, а количество мест в зале возросло до 1035, площадь сцены - 300 </a:t>
            </a:r>
            <a:r>
              <a:rPr lang="ru-RU" sz="1800" dirty="0" err="1" smtClean="0">
                <a:latin typeface="Times New Roman" pitchFamily="18" charset="0"/>
                <a:cs typeface="Times New Roman" pitchFamily="18" charset="0"/>
              </a:rPr>
              <a:t>кв.м</a:t>
            </a:r>
            <a:r>
              <a:rPr lang="ru-RU" sz="1800" dirty="0" smtClean="0">
                <a:latin typeface="Times New Roman" pitchFamily="18" charset="0"/>
                <a:cs typeface="Times New Roman" pitchFamily="18" charset="0"/>
              </a:rPr>
              <a:t>.</a:t>
            </a:r>
          </a:p>
        </p:txBody>
      </p:sp>
      <p:pic>
        <p:nvPicPr>
          <p:cNvPr id="6146" name="Picture 2" descr="C:\Users\Lena\Desktop\Ольга\ПРАКТИКА\ФОТО\299806377.jpg">
            <a:hlinkClick r:id="rId2"/>
          </p:cNvPr>
          <p:cNvPicPr>
            <a:picLocks noGrp="1" noChangeAspect="1" noChangeArrowheads="1"/>
          </p:cNvPicPr>
          <p:nvPr>
            <p:ph sz="half" idx="2"/>
          </p:nvPr>
        </p:nvPicPr>
        <p:blipFill rotWithShape="1">
          <a:blip r:embed="rId3"/>
          <a:srcRect t="30616"/>
          <a:stretch/>
        </p:blipFill>
        <p:spPr bwMode="auto">
          <a:xfrm>
            <a:off x="5567505" y="1556792"/>
            <a:ext cx="3010785" cy="1512168"/>
          </a:xfrm>
          <a:prstGeom prst="rect">
            <a:avLst/>
          </a:prstGeom>
          <a:ln>
            <a:noFill/>
          </a:ln>
          <a:effectLst>
            <a:softEdge rad="112500"/>
          </a:effectLst>
        </p:spPr>
      </p:pic>
      <p:pic>
        <p:nvPicPr>
          <p:cNvPr id="6" name="Picture 2" descr="C:\Users\Lena\Desktop\Ольга\ПРАКТИКА\ФОТО\kartinki24_city_0011.jpg">
            <a:hlinkClick r:id="rId2"/>
          </p:cNvPr>
          <p:cNvPicPr>
            <a:picLocks noChangeAspect="1" noChangeArrowheads="1"/>
          </p:cNvPicPr>
          <p:nvPr/>
        </p:nvPicPr>
        <p:blipFill>
          <a:blip r:embed="rId4" cstate="print"/>
          <a:srcRect/>
          <a:stretch>
            <a:fillRect/>
          </a:stretch>
        </p:blipFill>
        <p:spPr bwMode="auto">
          <a:xfrm>
            <a:off x="5576729" y="4509120"/>
            <a:ext cx="3001803" cy="1876127"/>
          </a:xfrm>
          <a:prstGeom prst="rect">
            <a:avLst/>
          </a:prstGeom>
          <a:ln>
            <a:noFill/>
          </a:ln>
          <a:effectLst>
            <a:softEdge rad="112500"/>
          </a:effectLst>
        </p:spPr>
      </p:pic>
      <p:pic>
        <p:nvPicPr>
          <p:cNvPr id="10242" name="Picture 2" descr="https://www.business-class.su/uploads/files/2015/09/23/ffop50pd051zritelnyy-zal-permskogo-teatra-opery-i-baleta-imeni-pichaykovskogo.jpg">
            <a:hlinkClick r:id="rId2"/>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53494" y="2996952"/>
            <a:ext cx="2448272" cy="160443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Овал 6">
            <a:hlinkClick r:id="rId6" action="ppaction://hlinksldjump"/>
          </p:cNvPr>
          <p:cNvSpPr/>
          <p:nvPr/>
        </p:nvSpPr>
        <p:spPr>
          <a:xfrm>
            <a:off x="3707904" y="6345324"/>
            <a:ext cx="1224136" cy="449213"/>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8" name="Скругленный прямоугольник 7">
            <a:hlinkClick r:id="rId7" action="ppaction://hlinksldjump"/>
          </p:cNvPr>
          <p:cNvSpPr/>
          <p:nvPr/>
        </p:nvSpPr>
        <p:spPr>
          <a:xfrm>
            <a:off x="7497871" y="6309320"/>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
        <p:nvSpPr>
          <p:cNvPr id="3" name="Стрелка вправо 2">
            <a:hlinkClick r:id="rId8" action="ppaction://hlinksldjump"/>
          </p:cNvPr>
          <p:cNvSpPr/>
          <p:nvPr/>
        </p:nvSpPr>
        <p:spPr>
          <a:xfrm>
            <a:off x="107504" y="6533924"/>
            <a:ext cx="432048" cy="260613"/>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171096567"/>
      </p:ext>
    </p:extLst>
  </p:cSld>
  <p:clrMapOvr>
    <a:masterClrMapping/>
  </p:clrMapOvr>
  <p:transition spd="slow" advClick="0">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620688"/>
            <a:ext cx="9144000" cy="1000132"/>
          </a:xfrm>
        </p:spPr>
        <p:txBody>
          <a:bodyPr>
            <a:noAutofit/>
          </a:bodyPr>
          <a:lstStyle/>
          <a:p>
            <a:pPr algn="ctr"/>
            <a:r>
              <a:rPr lang="ru-RU" sz="2800" b="1" dirty="0" smtClean="0">
                <a:solidFill>
                  <a:schemeClr val="accent6">
                    <a:lumMod val="75000"/>
                  </a:schemeClr>
                </a:solidFill>
                <a:latin typeface="Times New Roman" pitchFamily="18" charset="0"/>
                <a:cs typeface="Times New Roman" pitchFamily="18" charset="0"/>
              </a:rPr>
              <a:t>ПЕРМСКИЙ АКАДЕМИЧЕСКИЙ ТЕАТР </a:t>
            </a:r>
            <a:br>
              <a:rPr lang="ru-RU" sz="2800" b="1" dirty="0" smtClean="0">
                <a:solidFill>
                  <a:schemeClr val="accent6">
                    <a:lumMod val="75000"/>
                  </a:schemeClr>
                </a:solidFill>
                <a:latin typeface="Times New Roman" pitchFamily="18" charset="0"/>
                <a:cs typeface="Times New Roman" pitchFamily="18" charset="0"/>
              </a:rPr>
            </a:br>
            <a:r>
              <a:rPr lang="ru-RU" sz="2800" b="1" dirty="0" smtClean="0">
                <a:solidFill>
                  <a:schemeClr val="accent6">
                    <a:lumMod val="75000"/>
                  </a:schemeClr>
                </a:solidFill>
                <a:latin typeface="Times New Roman" pitchFamily="18" charset="0"/>
                <a:cs typeface="Times New Roman" pitchFamily="18" charset="0"/>
              </a:rPr>
              <a:t>ОПЕРЫ И БАЛЕТА ИМ. П.И. ЧАЙКОВСКОГО</a:t>
            </a:r>
            <a:endParaRPr lang="ru-RU" sz="2800" dirty="0">
              <a:solidFill>
                <a:schemeClr val="accent6">
                  <a:lumMod val="75000"/>
                </a:schemeClr>
              </a:solidFill>
            </a:endParaRPr>
          </a:p>
        </p:txBody>
      </p:sp>
      <p:sp>
        <p:nvSpPr>
          <p:cNvPr id="3" name="Содержимое 2"/>
          <p:cNvSpPr>
            <a:spLocks noGrp="1"/>
          </p:cNvSpPr>
          <p:nvPr>
            <p:ph sz="half" idx="1"/>
          </p:nvPr>
        </p:nvSpPr>
        <p:spPr>
          <a:xfrm>
            <a:off x="179512" y="1700808"/>
            <a:ext cx="5112568" cy="4824536"/>
          </a:xfrm>
        </p:spPr>
        <p:txBody>
          <a:bodyPr>
            <a:normAutofit/>
          </a:bodyPr>
          <a:lstStyle/>
          <a:p>
            <a:pPr algn="ctr">
              <a:buNone/>
            </a:pPr>
            <a:r>
              <a:rPr lang="ru-RU" sz="2000" b="1" dirty="0" smtClean="0">
                <a:latin typeface="Times New Roman" pitchFamily="18" charset="0"/>
                <a:cs typeface="Times New Roman" pitchFamily="18" charset="0"/>
              </a:rPr>
              <a:t>История театра оперы и балета</a:t>
            </a:r>
          </a:p>
          <a:p>
            <a:pPr>
              <a:spcBef>
                <a:spcPts val="0"/>
              </a:spcBef>
            </a:pPr>
            <a:r>
              <a:rPr lang="ru-RU" sz="1800" dirty="0" smtClean="0">
                <a:latin typeface="Times New Roman" pitchFamily="18" charset="0"/>
                <a:cs typeface="Times New Roman" pitchFamily="18" charset="0"/>
              </a:rPr>
              <a:t>Театр основан 24 ноября 1870 года. Первым представлением стала опера М. И. Глинки «Жизнь за царя». </a:t>
            </a:r>
          </a:p>
          <a:p>
            <a:pPr>
              <a:spcBef>
                <a:spcPts val="0"/>
              </a:spcBef>
            </a:pPr>
            <a:r>
              <a:rPr lang="ru-RU" sz="1800" dirty="0" smtClean="0">
                <a:latin typeface="Times New Roman" pitchFamily="18" charset="0"/>
                <a:cs typeface="Times New Roman" pitchFamily="18" charset="0"/>
              </a:rPr>
              <a:t>Первый сезон под муниципальным управлением открылся постановкой  оперы «Аида».</a:t>
            </a:r>
          </a:p>
          <a:p>
            <a:pPr>
              <a:spcBef>
                <a:spcPts val="0"/>
              </a:spcBef>
            </a:pPr>
            <a:r>
              <a:rPr lang="ru-RU" sz="1800" dirty="0" smtClean="0">
                <a:latin typeface="Times New Roman" pitchFamily="18" charset="0"/>
                <a:cs typeface="Times New Roman" pitchFamily="18" charset="0"/>
              </a:rPr>
              <a:t>В 1926 году прошла первая балетная премьера — «Жизель» Адольфа </a:t>
            </a:r>
            <a:r>
              <a:rPr lang="ru-RU" sz="1800" dirty="0" err="1" smtClean="0">
                <a:latin typeface="Times New Roman" pitchFamily="18" charset="0"/>
                <a:cs typeface="Times New Roman" pitchFamily="18" charset="0"/>
              </a:rPr>
              <a:t>Адана</a:t>
            </a:r>
            <a:r>
              <a:rPr lang="ru-RU" sz="1800" dirty="0" smtClean="0">
                <a:latin typeface="Times New Roman" pitchFamily="18" charset="0"/>
                <a:cs typeface="Times New Roman" pitchFamily="18" charset="0"/>
              </a:rPr>
              <a:t>.</a:t>
            </a:r>
          </a:p>
          <a:p>
            <a:pPr>
              <a:spcBef>
                <a:spcPts val="0"/>
              </a:spcBef>
            </a:pPr>
            <a:r>
              <a:rPr lang="ru-RU" sz="1800" dirty="0" smtClean="0">
                <a:latin typeface="Times New Roman" pitchFamily="18" charset="0"/>
                <a:cs typeface="Times New Roman" pitchFamily="18" charset="0"/>
              </a:rPr>
              <a:t>В 1941г. в Пермь эвакуирован  Ленинградский театр оперы и балета им. Кирова и работает до 1944г.</a:t>
            </a:r>
          </a:p>
          <a:p>
            <a:pPr>
              <a:spcBef>
                <a:spcPts val="0"/>
              </a:spcBef>
            </a:pPr>
            <a:r>
              <a:rPr lang="ru-RU" sz="1800" dirty="0" smtClean="0">
                <a:latin typeface="Times New Roman" pitchFamily="18" charset="0"/>
                <a:cs typeface="Times New Roman" pitchFamily="18" charset="0"/>
              </a:rPr>
              <a:t>В 1944 г. создана хореографическая студия и в 1945г. реорганизована в училище.</a:t>
            </a:r>
          </a:p>
          <a:p>
            <a:pPr>
              <a:spcBef>
                <a:spcPts val="0"/>
              </a:spcBef>
            </a:pPr>
            <a:r>
              <a:rPr lang="ru-RU" sz="1800" dirty="0" smtClean="0">
                <a:latin typeface="Times New Roman" pitchFamily="18" charset="0"/>
                <a:cs typeface="Times New Roman" pitchFamily="18" charset="0"/>
              </a:rPr>
              <a:t>В 1965 году Пермскому театру оперы и балета было присвоено имя Петра Ильича Чайковского .</a:t>
            </a:r>
            <a:endParaRPr lang="ru-RU" sz="1900" dirty="0" smtClean="0">
              <a:latin typeface="Times New Roman" pitchFamily="18" charset="0"/>
              <a:cs typeface="Times New Roman" pitchFamily="18" charset="0"/>
            </a:endParaRPr>
          </a:p>
          <a:p>
            <a:pPr algn="just"/>
            <a:endParaRPr lang="ru-RU" sz="1900" dirty="0" smtClean="0">
              <a:latin typeface="Times New Roman" pitchFamily="18" charset="0"/>
              <a:cs typeface="Times New Roman" pitchFamily="18" charset="0"/>
            </a:endParaRPr>
          </a:p>
          <a:p>
            <a:endParaRPr lang="ru-RU" sz="2300" dirty="0" smtClean="0">
              <a:latin typeface="Times New Roman" pitchFamily="18" charset="0"/>
              <a:cs typeface="Times New Roman" pitchFamily="18" charset="0"/>
            </a:endParaRPr>
          </a:p>
          <a:p>
            <a:endParaRPr lang="ru-RU" sz="2000" dirty="0"/>
          </a:p>
        </p:txBody>
      </p:sp>
      <p:pic>
        <p:nvPicPr>
          <p:cNvPr id="5124" name="Picture 4" descr="E:\doc\Рабочий стол\Ольга\ПЕДАГОГИЧЕСКИЙ УНИВЕРСИТЕТ\ПРАКТИКА\слайд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92081" y="1556792"/>
            <a:ext cx="2304256" cy="17281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 name="Picture 3" descr="E:\doc\Рабочий стол\Ольга\ПЕДАГОГИЧЕСКИЙ УНИВЕРСИТЕТ\ПРАКТИКА\жизель.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5014" y="3140968"/>
            <a:ext cx="2422828" cy="17767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266" name="Picture 2" descr="http://www.strast10.ru/files/imagecache/optimize/files/sb-3233-2020-end-011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73024" y="4805569"/>
            <a:ext cx="2696848" cy="19357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Овал 6">
            <a:hlinkClick r:id="rId5" action="ppaction://hlinksldjump"/>
          </p:cNvPr>
          <p:cNvSpPr/>
          <p:nvPr/>
        </p:nvSpPr>
        <p:spPr>
          <a:xfrm>
            <a:off x="3779912" y="6324033"/>
            <a:ext cx="1224136" cy="449213"/>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8" name="Скругленный прямоугольник 7">
            <a:hlinkClick r:id="rId6" action="ppaction://hlinksldjump"/>
          </p:cNvPr>
          <p:cNvSpPr/>
          <p:nvPr/>
        </p:nvSpPr>
        <p:spPr>
          <a:xfrm>
            <a:off x="7497871" y="6252023"/>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
        <p:nvSpPr>
          <p:cNvPr id="4" name="Стрелка влево 3">
            <a:hlinkClick r:id="rId7" action="ppaction://hlinksldjump"/>
          </p:cNvPr>
          <p:cNvSpPr/>
          <p:nvPr/>
        </p:nvSpPr>
        <p:spPr>
          <a:xfrm>
            <a:off x="159946" y="6548639"/>
            <a:ext cx="288032" cy="224607"/>
          </a:xfrm>
          <a:prstGeom prst="lef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
        <p:nvSpPr>
          <p:cNvPr id="10" name="Стрелка влево 9">
            <a:hlinkClick r:id="rId8" action="ppaction://hlinksldjump"/>
          </p:cNvPr>
          <p:cNvSpPr/>
          <p:nvPr/>
        </p:nvSpPr>
        <p:spPr>
          <a:xfrm flipH="1">
            <a:off x="561879" y="6548639"/>
            <a:ext cx="312872" cy="224607"/>
          </a:xfrm>
          <a:prstGeom prst="lef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476016676"/>
      </p:ext>
    </p:extLst>
  </p:cSld>
  <p:clrMapOvr>
    <a:masterClrMapping/>
  </p:clrMapOvr>
  <p:transition spd="slow" advClick="0">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E:\doc\Рабочий стол\Ольга\ПЕДАГОГИЧЕСКИЙ УНИВЕРСИТЕТ\ПРАКТИКА\конкурс.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76965" y="4221088"/>
            <a:ext cx="1581994" cy="20882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0" y="773824"/>
            <a:ext cx="9171871" cy="1143008"/>
          </a:xfrm>
        </p:spPr>
        <p:txBody>
          <a:bodyPr>
            <a:noAutofit/>
          </a:bodyPr>
          <a:lstStyle/>
          <a:p>
            <a:pPr algn="ctr"/>
            <a:r>
              <a:rPr lang="ru-RU" sz="2800" b="1" dirty="0" smtClean="0">
                <a:solidFill>
                  <a:schemeClr val="accent6">
                    <a:lumMod val="75000"/>
                  </a:schemeClr>
                </a:solidFill>
                <a:latin typeface="Times New Roman" pitchFamily="18" charset="0"/>
                <a:cs typeface="Times New Roman" pitchFamily="18" charset="0"/>
              </a:rPr>
              <a:t>ПЕРМСКИЙ АКАДЕМИЧЕСКИЙ ТЕАТР </a:t>
            </a:r>
            <a:br>
              <a:rPr lang="ru-RU" sz="2800" b="1" dirty="0" smtClean="0">
                <a:solidFill>
                  <a:schemeClr val="accent6">
                    <a:lumMod val="75000"/>
                  </a:schemeClr>
                </a:solidFill>
                <a:latin typeface="Times New Roman" pitchFamily="18" charset="0"/>
                <a:cs typeface="Times New Roman" pitchFamily="18" charset="0"/>
              </a:rPr>
            </a:br>
            <a:r>
              <a:rPr lang="ru-RU" sz="2800" b="1" dirty="0" smtClean="0">
                <a:solidFill>
                  <a:schemeClr val="accent6">
                    <a:lumMod val="75000"/>
                  </a:schemeClr>
                </a:solidFill>
                <a:latin typeface="Times New Roman" pitchFamily="18" charset="0"/>
                <a:cs typeface="Times New Roman" pitchFamily="18" charset="0"/>
              </a:rPr>
              <a:t>ОПЕРЫ И БАЛЕТА ИМ. П.И.ЧАЙКОВСКОГО</a:t>
            </a:r>
            <a:endParaRPr lang="ru-RU" sz="2800" dirty="0">
              <a:solidFill>
                <a:schemeClr val="accent6">
                  <a:lumMod val="75000"/>
                </a:schemeClr>
              </a:solidFill>
            </a:endParaRPr>
          </a:p>
        </p:txBody>
      </p:sp>
      <p:sp>
        <p:nvSpPr>
          <p:cNvPr id="3" name="Содержимое 2"/>
          <p:cNvSpPr>
            <a:spLocks noGrp="1"/>
          </p:cNvSpPr>
          <p:nvPr>
            <p:ph sz="half" idx="1"/>
          </p:nvPr>
        </p:nvSpPr>
        <p:spPr>
          <a:xfrm>
            <a:off x="179512" y="1988840"/>
            <a:ext cx="5544616" cy="4584002"/>
          </a:xfrm>
        </p:spPr>
        <p:txBody>
          <a:bodyPr>
            <a:normAutofit/>
          </a:bodyPr>
          <a:lstStyle/>
          <a:p>
            <a:pPr algn="ctr">
              <a:buNone/>
            </a:pPr>
            <a:r>
              <a:rPr lang="ru-RU" sz="2000" b="1" dirty="0" smtClean="0">
                <a:latin typeface="Times New Roman" pitchFamily="18" charset="0"/>
                <a:cs typeface="Times New Roman" pitchFamily="18" charset="0"/>
              </a:rPr>
              <a:t>Театр сегодня</a:t>
            </a:r>
          </a:p>
          <a:p>
            <a:r>
              <a:rPr lang="ru-RU" sz="1800" dirty="0" smtClean="0">
                <a:latin typeface="Times New Roman" pitchFamily="18" charset="0"/>
                <a:cs typeface="Times New Roman" pitchFamily="18" charset="0"/>
              </a:rPr>
              <a:t>Репертуар  театра: симфонические концерты, более 20 опер и 15 балетов.</a:t>
            </a:r>
          </a:p>
          <a:p>
            <a:r>
              <a:rPr lang="ru-RU" sz="1800" dirty="0" smtClean="0">
                <a:latin typeface="Times New Roman" pitchFamily="18" charset="0"/>
                <a:cs typeface="Times New Roman" pitchFamily="18" charset="0"/>
              </a:rPr>
              <a:t>В театре работали выдающиеся балетмейстеры, среди них Н.Н. </a:t>
            </a:r>
            <a:r>
              <a:rPr lang="ru-RU" sz="1800" dirty="0" err="1" smtClean="0">
                <a:latin typeface="Times New Roman" pitchFamily="18" charset="0"/>
                <a:cs typeface="Times New Roman" pitchFamily="18" charset="0"/>
              </a:rPr>
              <a:t>Боярчиков</a:t>
            </a:r>
            <a:r>
              <a:rPr lang="ru-RU" sz="1800" dirty="0" smtClean="0">
                <a:latin typeface="Times New Roman" pitchFamily="18" charset="0"/>
                <a:cs typeface="Times New Roman" pitchFamily="18" charset="0"/>
              </a:rPr>
              <a:t>.</a:t>
            </a:r>
          </a:p>
          <a:p>
            <a:r>
              <a:rPr lang="ru-RU" sz="1800" dirty="0" smtClean="0">
                <a:latin typeface="Times New Roman" pitchFamily="18" charset="0"/>
                <a:cs typeface="Times New Roman" pitchFamily="18" charset="0"/>
              </a:rPr>
              <a:t>С 1990г. – проходит Открытый российский конкурс артистов балета «Арабеск» им. Екатерины Максимовой.  Художественный руководитель конкурса В.В. Васильев.</a:t>
            </a:r>
          </a:p>
          <a:p>
            <a:r>
              <a:rPr lang="ru-RU" sz="1800" dirty="0" smtClean="0">
                <a:latin typeface="Times New Roman" pitchFamily="18" charset="0"/>
                <a:cs typeface="Times New Roman" pitchFamily="18" charset="0"/>
              </a:rPr>
              <a:t>В </a:t>
            </a:r>
            <a:r>
              <a:rPr lang="ru-RU" sz="1800" dirty="0">
                <a:latin typeface="Times New Roman" pitchFamily="18" charset="0"/>
                <a:cs typeface="Times New Roman" pitchFamily="18" charset="0"/>
              </a:rPr>
              <a:t>2003 </a:t>
            </a:r>
            <a:r>
              <a:rPr lang="ru-RU" sz="1800" dirty="0" smtClean="0">
                <a:latin typeface="Times New Roman" pitchFamily="18" charset="0"/>
                <a:cs typeface="Times New Roman" pitchFamily="18" charset="0"/>
              </a:rPr>
              <a:t>года</a:t>
            </a:r>
            <a:r>
              <a:rPr lang="ru-RU" sz="1800" dirty="0">
                <a:latin typeface="Times New Roman" pitchFamily="18" charset="0"/>
                <a:cs typeface="Times New Roman" pitchFamily="18" charset="0"/>
              </a:rPr>
              <a:t> </a:t>
            </a:r>
            <a:r>
              <a:rPr lang="ru-RU" sz="1800" dirty="0" smtClean="0">
                <a:latin typeface="Times New Roman" pitchFamily="18" charset="0"/>
                <a:cs typeface="Times New Roman" pitchFamily="18" charset="0"/>
              </a:rPr>
              <a:t>состоялся </a:t>
            </a:r>
            <a:r>
              <a:rPr lang="ru-RU" sz="1800" dirty="0">
                <a:latin typeface="Times New Roman" pitchFamily="18" charset="0"/>
                <a:cs typeface="Times New Roman" pitchFamily="18" charset="0"/>
              </a:rPr>
              <a:t>первый </a:t>
            </a:r>
            <a:r>
              <a:rPr lang="ru-RU" sz="1800" dirty="0" smtClean="0">
                <a:latin typeface="Times New Roman" pitchFamily="18" charset="0"/>
                <a:cs typeface="Times New Roman" pitchFamily="18" charset="0"/>
              </a:rPr>
              <a:t>Международный </a:t>
            </a:r>
            <a:r>
              <a:rPr lang="ru-RU" sz="1800" dirty="0" err="1" smtClean="0">
                <a:latin typeface="Times New Roman" pitchFamily="18" charset="0"/>
                <a:cs typeface="Times New Roman" pitchFamily="18" charset="0"/>
              </a:rPr>
              <a:t>Дягилевский</a:t>
            </a:r>
            <a:r>
              <a:rPr lang="ru-RU" sz="1800" dirty="0" smtClean="0">
                <a:latin typeface="Times New Roman" pitchFamily="18" charset="0"/>
                <a:cs typeface="Times New Roman" pitchFamily="18" charset="0"/>
              </a:rPr>
              <a:t> фестиваль. </a:t>
            </a:r>
          </a:p>
          <a:p>
            <a:r>
              <a:rPr lang="ru-RU" sz="1800" dirty="0" smtClean="0">
                <a:latin typeface="Times New Roman" pitchFamily="18" charset="0"/>
                <a:cs typeface="Times New Roman" pitchFamily="18" charset="0"/>
              </a:rPr>
              <a:t>Спектакли и артисты театра – номинанты и победили престижных театральных конкурсов, в т.ч. «Золотая Маска».</a:t>
            </a:r>
          </a:p>
        </p:txBody>
      </p:sp>
      <p:pic>
        <p:nvPicPr>
          <p:cNvPr id="5123" name="Picture 3" descr="C:\Users\Lena\Desktop\Ольга\ПРАКТИКА\ФОТО\боярчиков.jpg"/>
          <p:cNvPicPr>
            <a:picLocks noChangeAspect="1" noChangeArrowheads="1"/>
          </p:cNvPicPr>
          <p:nvPr/>
        </p:nvPicPr>
        <p:blipFill>
          <a:blip r:embed="rId3"/>
          <a:srcRect/>
          <a:stretch>
            <a:fillRect/>
          </a:stretch>
        </p:blipFill>
        <p:spPr bwMode="auto">
          <a:xfrm>
            <a:off x="7419390" y="1916831"/>
            <a:ext cx="1549136" cy="2239967"/>
          </a:xfrm>
          <a:prstGeom prst="rect">
            <a:avLst/>
          </a:prstGeom>
          <a:ln>
            <a:noFill/>
          </a:ln>
          <a:effectLst>
            <a:softEdge rad="112500"/>
          </a:effectLst>
        </p:spPr>
      </p:pic>
      <p:pic>
        <p:nvPicPr>
          <p:cNvPr id="6147" name="Picture 3" descr="E:\doc\Рабочий стол\Ольга\ПЕДАГОГИЧЕСКИЙ УНИВЕРСИТЕТ\ПРАКТИКА\фестиваль.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01548" y="2928327"/>
            <a:ext cx="1617842" cy="20848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Овал 6">
            <a:hlinkClick r:id="rId5" action="ppaction://hlinksldjump"/>
          </p:cNvPr>
          <p:cNvSpPr/>
          <p:nvPr/>
        </p:nvSpPr>
        <p:spPr>
          <a:xfrm>
            <a:off x="3707904" y="6344868"/>
            <a:ext cx="1224136" cy="449213"/>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8" name="Скругленный прямоугольник 7">
            <a:hlinkClick r:id="rId6" action="ppaction://hlinksldjump"/>
          </p:cNvPr>
          <p:cNvSpPr/>
          <p:nvPr/>
        </p:nvSpPr>
        <p:spPr>
          <a:xfrm>
            <a:off x="7497871" y="6295972"/>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
        <p:nvSpPr>
          <p:cNvPr id="4" name="Стрелка влево 3">
            <a:hlinkClick r:id="rId7" action="ppaction://hlinksldjump"/>
          </p:cNvPr>
          <p:cNvSpPr/>
          <p:nvPr/>
        </p:nvSpPr>
        <p:spPr>
          <a:xfrm>
            <a:off x="107504" y="6556583"/>
            <a:ext cx="360040" cy="224606"/>
          </a:xfrm>
          <a:prstGeom prst="lef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
        <p:nvSpPr>
          <p:cNvPr id="11" name="Стрелка влево 10">
            <a:hlinkClick r:id="rId8" action="ppaction://hlinksldjump"/>
          </p:cNvPr>
          <p:cNvSpPr/>
          <p:nvPr/>
        </p:nvSpPr>
        <p:spPr>
          <a:xfrm flipH="1">
            <a:off x="628328" y="6556583"/>
            <a:ext cx="351656" cy="224606"/>
          </a:xfrm>
          <a:prstGeom prst="lef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167655836"/>
      </p:ext>
    </p:extLst>
  </p:cSld>
  <p:clrMapOvr>
    <a:masterClrMapping/>
  </p:clrMapOvr>
  <p:transition spd="slow" advClick="0">
    <p:wip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Репертуар </a:t>
            </a:r>
            <a:endParaRPr lang="ru-RU" dirty="0"/>
          </a:p>
        </p:txBody>
      </p:sp>
      <p:pic>
        <p:nvPicPr>
          <p:cNvPr id="1229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7630" t="10041" r="18557" b="21712"/>
          <a:stretch/>
        </p:blipFill>
        <p:spPr bwMode="auto">
          <a:xfrm>
            <a:off x="179512" y="1340768"/>
            <a:ext cx="8784976" cy="53285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Овал 3">
            <a:hlinkClick r:id="rId3" action="ppaction://hlinksldjump"/>
          </p:cNvPr>
          <p:cNvSpPr/>
          <p:nvPr/>
        </p:nvSpPr>
        <p:spPr>
          <a:xfrm>
            <a:off x="3635896" y="6453336"/>
            <a:ext cx="1224136" cy="377205"/>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5" name="Скругленный прямоугольник 4">
            <a:hlinkClick r:id="rId4" action="ppaction://hlinksldjump"/>
          </p:cNvPr>
          <p:cNvSpPr/>
          <p:nvPr/>
        </p:nvSpPr>
        <p:spPr>
          <a:xfrm>
            <a:off x="7497871" y="6309318"/>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
        <p:nvSpPr>
          <p:cNvPr id="3" name="Стрелка влево 2">
            <a:hlinkClick r:id="rId5" action="ppaction://hlinksldjump"/>
          </p:cNvPr>
          <p:cNvSpPr/>
          <p:nvPr/>
        </p:nvSpPr>
        <p:spPr>
          <a:xfrm>
            <a:off x="101388" y="6511632"/>
            <a:ext cx="432048" cy="260612"/>
          </a:xfrm>
          <a:prstGeom prst="lef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799444247"/>
      </p:ext>
    </p:extLst>
  </p:cSld>
  <p:clrMapOvr>
    <a:masterClrMapping/>
  </p:clrMapOvr>
  <p:transition spd="slow" advClick="0">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332656"/>
            <a:ext cx="8229600" cy="1143000"/>
          </a:xfrm>
        </p:spPr>
        <p:txBody>
          <a:bodyPr>
            <a:normAutofit/>
          </a:bodyPr>
          <a:lstStyle/>
          <a:p>
            <a:r>
              <a:rPr lang="ru-RU" sz="2800" b="1" dirty="0" smtClean="0">
                <a:solidFill>
                  <a:schemeClr val="accent6">
                    <a:lumMod val="75000"/>
                  </a:schemeClr>
                </a:solidFill>
                <a:latin typeface="Times New Roman" panose="02020603050405020304" pitchFamily="18" charset="0"/>
                <a:cs typeface="Times New Roman" panose="02020603050405020304" pitchFamily="18" charset="0"/>
              </a:rPr>
              <a:t>ТЕАТР КУКОЛ «ТУКИ-ЛУКИ»</a:t>
            </a:r>
            <a:endParaRPr lang="ru-RU" sz="2800" b="1" dirty="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79512" y="1268760"/>
            <a:ext cx="5688632" cy="5355312"/>
          </a:xfrm>
          <a:prstGeom prst="rect">
            <a:avLst/>
          </a:prstGeom>
        </p:spPr>
        <p:txBody>
          <a:bodyPr wrap="square">
            <a:spAutoFit/>
          </a:bodyPr>
          <a:lstStyle/>
          <a:p>
            <a:pPr algn="just"/>
            <a:r>
              <a:rPr lang="ru-RU" dirty="0">
                <a:latin typeface="Times New Roman" panose="02020603050405020304" pitchFamily="18" charset="0"/>
                <a:cs typeface="Times New Roman" panose="02020603050405020304" pitchFamily="18" charset="0"/>
              </a:rPr>
              <a:t>«Туки-Луки» — пермский театр кукол, — начал свою работу в 2006 году. Его создатель — заслуженный артист России Сергей Кудимов. В спектаклях театра задействованы куклы разных типов. К примеру, сказка «Снегурочка» — это классическая </a:t>
            </a:r>
            <a:r>
              <a:rPr lang="ru-RU" dirty="0" err="1">
                <a:latin typeface="Times New Roman" panose="02020603050405020304" pitchFamily="18" charset="0"/>
                <a:cs typeface="Times New Roman" panose="02020603050405020304" pitchFamily="18" charset="0"/>
              </a:rPr>
              <a:t>ширмовая</a:t>
            </a:r>
            <a:r>
              <a:rPr lang="ru-RU" dirty="0">
                <a:latin typeface="Times New Roman" panose="02020603050405020304" pitchFamily="18" charset="0"/>
                <a:cs typeface="Times New Roman" panose="02020603050405020304" pitchFamily="18" charset="0"/>
              </a:rPr>
              <a:t> постановка с тростевыми куклами. В спектакле по сказу П. Бажова «Серебряное копытце» принимают участие шарнирные планшетные куклы. Куклы-марионетки играют в пьесе «Сказки с грядки» и мюзикле «Русалочка». В спектакле-концерте «Туки-Луки-шоу» задействованы куклы самых разных систем, в том числе «</a:t>
            </a:r>
            <a:r>
              <a:rPr lang="ru-RU" dirty="0" err="1">
                <a:latin typeface="Times New Roman" panose="02020603050405020304" pitchFamily="18" charset="0"/>
                <a:cs typeface="Times New Roman" panose="02020603050405020304" pitchFamily="18" charset="0"/>
              </a:rPr>
              <a:t>мимирующие</a:t>
            </a:r>
            <a:r>
              <a:rPr lang="ru-RU" dirty="0">
                <a:latin typeface="Times New Roman" panose="02020603050405020304" pitchFamily="18" charset="0"/>
                <a:cs typeface="Times New Roman" panose="02020603050405020304" pitchFamily="18" charset="0"/>
              </a:rPr>
              <a:t>», как в «</a:t>
            </a:r>
            <a:r>
              <a:rPr lang="ru-RU" dirty="0" err="1">
                <a:latin typeface="Times New Roman" panose="02020603050405020304" pitchFamily="18" charset="0"/>
                <a:cs typeface="Times New Roman" panose="02020603050405020304" pitchFamily="18" charset="0"/>
              </a:rPr>
              <a:t>маппет</a:t>
            </a:r>
            <a:r>
              <a:rPr lang="ru-RU" dirty="0">
                <a:latin typeface="Times New Roman" panose="02020603050405020304" pitchFamily="18" charset="0"/>
                <a:cs typeface="Times New Roman" panose="02020603050405020304" pitchFamily="18" charset="0"/>
              </a:rPr>
              <a:t>-шоу</a:t>
            </a:r>
            <a:r>
              <a:rPr lang="ru-RU" dirty="0" smtClean="0">
                <a:latin typeface="Times New Roman" panose="02020603050405020304" pitchFamily="18" charset="0"/>
                <a:cs typeface="Times New Roman" panose="02020603050405020304" pitchFamily="18" charset="0"/>
              </a:rPr>
              <a:t>».</a:t>
            </a:r>
          </a:p>
          <a:p>
            <a:pPr algn="just"/>
            <a:r>
              <a:rPr lang="ru-RU" dirty="0">
                <a:latin typeface="Times New Roman" panose="02020603050405020304" pitchFamily="18" charset="0"/>
                <a:cs typeface="Times New Roman" panose="02020603050405020304" pitchFamily="18" charset="0"/>
              </a:rPr>
              <a:t>На сцене театра «Туки-Луки» идут более 20-ти спектаклей. Куклы и декорации для них изготавливаются в собственных мастерских. Основная часть репертуара посвящена маленьким зрителям. Малыши могут посмотреть представления по произведениям Г. Х. Андерсена, П. Бажова, В. Катаева, по народным сказкам.</a:t>
            </a:r>
          </a:p>
        </p:txBody>
      </p:sp>
      <p:pic>
        <p:nvPicPr>
          <p:cNvPr id="13314" name="Picture 2">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43348" y="3603622"/>
            <a:ext cx="2593938" cy="296014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6" name="Picture 4" descr="https://afisha-perm.ru/media/events/26e4cdcb3f80475ebb4b59d72ecd7972.jpg">
            <a:hlinkClick r:id="rId2"/>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64153" y="1358770"/>
            <a:ext cx="2952328" cy="221424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Овал 5">
            <a:hlinkClick r:id="rId5" action="ppaction://hlinksldjump"/>
          </p:cNvPr>
          <p:cNvSpPr/>
          <p:nvPr/>
        </p:nvSpPr>
        <p:spPr>
          <a:xfrm>
            <a:off x="3923928" y="6416947"/>
            <a:ext cx="1224136" cy="376435"/>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7" name="Скругленный прямоугольник 6">
            <a:hlinkClick r:id="rId6" action="ppaction://hlinksldjump"/>
          </p:cNvPr>
          <p:cNvSpPr/>
          <p:nvPr/>
        </p:nvSpPr>
        <p:spPr>
          <a:xfrm>
            <a:off x="7527683" y="6303152"/>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
        <p:nvSpPr>
          <p:cNvPr id="4" name="Стрелка вправо 3">
            <a:hlinkClick r:id="rId7" action="ppaction://hlinksldjump"/>
          </p:cNvPr>
          <p:cNvSpPr/>
          <p:nvPr/>
        </p:nvSpPr>
        <p:spPr>
          <a:xfrm>
            <a:off x="122679" y="6525344"/>
            <a:ext cx="360040" cy="299031"/>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758375332"/>
      </p:ext>
    </p:extLst>
  </p:cSld>
  <p:clrMapOvr>
    <a:masterClrMapping/>
  </p:clrMapOvr>
  <p:transition spd="slow" advClick="0">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Репертуар </a:t>
            </a:r>
            <a:endParaRPr lang="ru-RU" dirty="0"/>
          </a:p>
        </p:txBody>
      </p:sp>
      <p:sp>
        <p:nvSpPr>
          <p:cNvPr id="3" name="AutoShape 2" descr="https://thumb.tildacdn.com/tild6663-3131-4865-a466-326662626336/-/resize/560x/-/format/webp/_.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433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153" y="1428739"/>
            <a:ext cx="4295839" cy="50245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AutoShape 5" descr="https://thumb.tildacdn.com/tild6633-6238-4562-b561-383434386566/-/resize/560x/-/format/webp/_.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434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95894" y="1427865"/>
            <a:ext cx="4296586" cy="50254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Овал 6">
            <a:hlinkClick r:id="rId4" action="ppaction://hlinksldjump"/>
          </p:cNvPr>
          <p:cNvSpPr/>
          <p:nvPr/>
        </p:nvSpPr>
        <p:spPr>
          <a:xfrm>
            <a:off x="3887924" y="6428960"/>
            <a:ext cx="1224136" cy="377205"/>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8" name="Скругленный прямоугольник 7">
            <a:hlinkClick r:id="rId5" action="ppaction://hlinksldjump"/>
          </p:cNvPr>
          <p:cNvSpPr/>
          <p:nvPr/>
        </p:nvSpPr>
        <p:spPr>
          <a:xfrm>
            <a:off x="7497871" y="6338035"/>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
        <p:nvSpPr>
          <p:cNvPr id="5" name="Стрелка влево 4">
            <a:hlinkClick r:id="rId6" action="ppaction://hlinksldjump"/>
          </p:cNvPr>
          <p:cNvSpPr/>
          <p:nvPr/>
        </p:nvSpPr>
        <p:spPr>
          <a:xfrm>
            <a:off x="56552" y="6525344"/>
            <a:ext cx="295201" cy="216024"/>
          </a:xfrm>
          <a:prstGeom prst="lef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799444247"/>
      </p:ext>
    </p:extLst>
  </p:cSld>
  <p:clrMapOvr>
    <a:masterClrMapping/>
  </p:clrMapOvr>
  <p:transition spd="slow" advClick="0">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332656"/>
            <a:ext cx="8229600" cy="1143000"/>
          </a:xfrm>
        </p:spPr>
        <p:txBody>
          <a:bodyPr>
            <a:normAutofit/>
          </a:bodyPr>
          <a:lstStyle/>
          <a:p>
            <a:r>
              <a:rPr lang="ru-RU" sz="2800" b="1" dirty="0" smtClean="0">
                <a:solidFill>
                  <a:schemeClr val="accent6">
                    <a:lumMod val="75000"/>
                  </a:schemeClr>
                </a:solidFill>
                <a:latin typeface="Times New Roman" panose="02020603050405020304" pitchFamily="18" charset="0"/>
                <a:cs typeface="Times New Roman" panose="02020603050405020304" pitchFamily="18" charset="0"/>
              </a:rPr>
              <a:t>ПЕРМСКИЙ ТЕАТР «У МОСТА»</a:t>
            </a:r>
            <a:endParaRPr lang="ru-RU" sz="2800" b="1" dirty="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251520" y="1340768"/>
            <a:ext cx="5328592" cy="5078313"/>
          </a:xfrm>
          <a:prstGeom prst="rect">
            <a:avLst/>
          </a:prstGeom>
        </p:spPr>
        <p:txBody>
          <a:bodyPr wrap="square">
            <a:spAutoFit/>
          </a:bodyPr>
          <a:lstStyle/>
          <a:p>
            <a:r>
              <a:rPr lang="ru-RU" dirty="0">
                <a:latin typeface="Times New Roman" panose="02020603050405020304" pitchFamily="18" charset="0"/>
                <a:cs typeface="Times New Roman" panose="02020603050405020304" pitchFamily="18" charset="0"/>
              </a:rPr>
              <a:t>Авторский Театр «У Моста», созданный в 1988 году Сергеем Федотовым, буквально взорвал театральную ситуацию Перми, а затем и </a:t>
            </a:r>
            <a:r>
              <a:rPr lang="ru-RU" dirty="0" smtClean="0">
                <a:latin typeface="Times New Roman" panose="02020603050405020304" pitchFamily="18" charset="0"/>
                <a:cs typeface="Times New Roman" panose="02020603050405020304" pitchFamily="18" charset="0"/>
              </a:rPr>
              <a:t>России, </a:t>
            </a:r>
            <a:r>
              <a:rPr lang="ru-RU" dirty="0">
                <a:latin typeface="Times New Roman" panose="02020603050405020304" pitchFamily="18" charset="0"/>
                <a:cs typeface="Times New Roman" panose="02020603050405020304" pitchFamily="18" charset="0"/>
              </a:rPr>
              <a:t>яркими, нестандартными спектаклями. Первоначально свое имя театр получил благодаря соседству с Камским мостом, но постепенно словосочетание Театр «У Моста» становится знаком, выражающим его художественную концепцию. Постановки Федотова являются, по сути, мостом между реальным и потусторонним, бытовым и мистическим, сознательным и интуитивным</a:t>
            </a:r>
            <a:r>
              <a:rPr lang="ru-RU" dirty="0" smtClean="0">
                <a:latin typeface="Times New Roman" panose="02020603050405020304" pitchFamily="18" charset="0"/>
                <a:cs typeface="Times New Roman" panose="02020603050405020304" pitchFamily="18" charset="0"/>
              </a:rPr>
              <a:t>.</a:t>
            </a:r>
          </a:p>
          <a:p>
            <a:r>
              <a:rPr lang="ru-RU" dirty="0">
                <a:latin typeface="Times New Roman" panose="02020603050405020304" pitchFamily="18" charset="0"/>
                <a:cs typeface="Times New Roman" panose="02020603050405020304" pitchFamily="18" charset="0"/>
              </a:rPr>
              <a:t>Мистический мир в театре «У Моста» во многом создается и благодаря особым литературным пристрастиям. Основной круг авторов, так или иначе, связан с мистикой (Н. Гоголь, М. Булгаков, </a:t>
            </a:r>
            <a:endParaRPr lang="ru-RU" dirty="0" smtClean="0">
              <a:latin typeface="Times New Roman" panose="02020603050405020304" pitchFamily="18" charset="0"/>
              <a:cs typeface="Times New Roman" panose="02020603050405020304" pitchFamily="18" charset="0"/>
            </a:endParaRPr>
          </a:p>
          <a:p>
            <a:r>
              <a:rPr lang="ru-RU" dirty="0" smtClean="0">
                <a:latin typeface="Times New Roman" panose="02020603050405020304" pitchFamily="18" charset="0"/>
                <a:cs typeface="Times New Roman" panose="02020603050405020304" pitchFamily="18" charset="0"/>
              </a:rPr>
              <a:t>Ф</a:t>
            </a:r>
            <a:r>
              <a:rPr lang="ru-RU" dirty="0">
                <a:latin typeface="Times New Roman" panose="02020603050405020304" pitchFamily="18" charset="0"/>
                <a:cs typeface="Times New Roman" panose="02020603050405020304" pitchFamily="18" charset="0"/>
              </a:rPr>
              <a:t>. Достоевский, </a:t>
            </a:r>
            <a:r>
              <a:rPr lang="ru-RU" dirty="0" err="1">
                <a:latin typeface="Times New Roman" panose="02020603050405020304" pitchFamily="18" charset="0"/>
                <a:cs typeface="Times New Roman" panose="02020603050405020304" pitchFamily="18" charset="0"/>
              </a:rPr>
              <a:t>М.Салтыков</a:t>
            </a:r>
            <a:r>
              <a:rPr lang="ru-RU" dirty="0">
                <a:latin typeface="Times New Roman" panose="02020603050405020304" pitchFamily="18" charset="0"/>
                <a:cs typeface="Times New Roman" panose="02020603050405020304" pitchFamily="18" charset="0"/>
              </a:rPr>
              <a:t>-Щедрин, У. Шекспир, Б. Стокер). </a:t>
            </a:r>
          </a:p>
        </p:txBody>
      </p:sp>
      <p:pic>
        <p:nvPicPr>
          <p:cNvPr id="15362" name="Picture 2" descr="Театр &quot;У Моста&quot;">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85403" y="1484784"/>
            <a:ext cx="3276070" cy="245705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5364" name="Picture 4" descr="https://www.gorodperm.ru/upload/pages/196/image_1362592235.jpg">
            <a:hlinkClick r:id="rId2"/>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6736"/>
          <a:stretch/>
        </p:blipFill>
        <p:spPr bwMode="auto">
          <a:xfrm>
            <a:off x="5721535" y="4005064"/>
            <a:ext cx="3003805" cy="223224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Овал 5">
            <a:hlinkClick r:id="rId5" action="ppaction://hlinksldjump"/>
          </p:cNvPr>
          <p:cNvSpPr/>
          <p:nvPr/>
        </p:nvSpPr>
        <p:spPr>
          <a:xfrm>
            <a:off x="3707904" y="6389242"/>
            <a:ext cx="1224136" cy="377205"/>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7" name="Скругленный прямоугольник 6">
            <a:hlinkClick r:id="rId6" action="ppaction://hlinksldjump"/>
          </p:cNvPr>
          <p:cNvSpPr/>
          <p:nvPr/>
        </p:nvSpPr>
        <p:spPr>
          <a:xfrm>
            <a:off x="7524328" y="6241580"/>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
        <p:nvSpPr>
          <p:cNvPr id="4" name="Стрелка вправо 3">
            <a:hlinkClick r:id="rId7" action="ppaction://hlinksldjump"/>
          </p:cNvPr>
          <p:cNvSpPr/>
          <p:nvPr/>
        </p:nvSpPr>
        <p:spPr>
          <a:xfrm>
            <a:off x="50113" y="6505835"/>
            <a:ext cx="432048" cy="260612"/>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4013841621"/>
      </p:ext>
    </p:extLst>
  </p:cSld>
  <p:clrMapOvr>
    <a:masterClrMapping/>
  </p:clrMapOvr>
  <p:transition spd="slow" advClick="0">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922114"/>
          </a:xfrm>
        </p:spPr>
        <p:txBody>
          <a:bodyPr/>
          <a:lstStyle/>
          <a:p>
            <a:r>
              <a:rPr lang="ru-RU" dirty="0" smtClean="0"/>
              <a:t>Репертуар </a:t>
            </a:r>
            <a:endParaRPr lang="ru-RU" dirty="0"/>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1212" y="1122868"/>
            <a:ext cx="5179027" cy="5165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Овал 3">
            <a:hlinkClick r:id="rId3" action="ppaction://hlinksldjump"/>
          </p:cNvPr>
          <p:cNvSpPr/>
          <p:nvPr/>
        </p:nvSpPr>
        <p:spPr>
          <a:xfrm>
            <a:off x="3938657" y="6437506"/>
            <a:ext cx="1224136" cy="377205"/>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5" name="Скругленный прямоугольник 4">
            <a:hlinkClick r:id="rId4" action="ppaction://hlinksldjump"/>
          </p:cNvPr>
          <p:cNvSpPr/>
          <p:nvPr/>
        </p:nvSpPr>
        <p:spPr>
          <a:xfrm>
            <a:off x="7497871" y="6288092"/>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
        <p:nvSpPr>
          <p:cNvPr id="3" name="Стрелка влево 2">
            <a:hlinkClick r:id="rId5" action="ppaction://hlinksldjump"/>
          </p:cNvPr>
          <p:cNvSpPr/>
          <p:nvPr/>
        </p:nvSpPr>
        <p:spPr>
          <a:xfrm>
            <a:off x="107504" y="6495802"/>
            <a:ext cx="360040" cy="260612"/>
          </a:xfrm>
          <a:prstGeom prst="lef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799444247"/>
      </p:ext>
    </p:extLst>
  </p:cSld>
  <p:clrMapOvr>
    <a:masterClrMapping/>
  </p:clrMapOvr>
  <p:transition spd="slow" advClick="0">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a:spLocks noGrp="1"/>
          </p:cNvSpPr>
          <p:nvPr>
            <p:ph type="title"/>
          </p:nvPr>
        </p:nvSpPr>
        <p:spPr>
          <a:xfrm>
            <a:off x="467544" y="332656"/>
            <a:ext cx="8229600" cy="1008112"/>
          </a:xfrm>
        </p:spPr>
        <p:txBody>
          <a:bodyPr>
            <a:normAutofit/>
          </a:bodyPr>
          <a:lstStyle/>
          <a:p>
            <a:r>
              <a:rPr lang="ru-RU" sz="2800" b="1" dirty="0" smtClean="0">
                <a:solidFill>
                  <a:schemeClr val="accent6">
                    <a:lumMod val="75000"/>
                  </a:schemeClr>
                </a:solidFill>
                <a:latin typeface="Times New Roman" panose="02020603050405020304" pitchFamily="18" charset="0"/>
                <a:cs typeface="Times New Roman" panose="02020603050405020304" pitchFamily="18" charset="0"/>
              </a:rPr>
              <a:t>ПЕРМСКИЙ ТЕАТР </a:t>
            </a:r>
            <a:br>
              <a:rPr lang="ru-RU" sz="2800" b="1" dirty="0" smtClean="0">
                <a:solidFill>
                  <a:schemeClr val="accent6">
                    <a:lumMod val="75000"/>
                  </a:schemeClr>
                </a:solidFill>
                <a:latin typeface="Times New Roman" panose="02020603050405020304" pitchFamily="18" charset="0"/>
                <a:cs typeface="Times New Roman" panose="02020603050405020304" pitchFamily="18" charset="0"/>
              </a:rPr>
            </a:br>
            <a:r>
              <a:rPr lang="ru-RU" sz="2800" b="1" dirty="0" smtClean="0">
                <a:solidFill>
                  <a:schemeClr val="accent6">
                    <a:lumMod val="75000"/>
                  </a:schemeClr>
                </a:solidFill>
                <a:latin typeface="Times New Roman" panose="02020603050405020304" pitchFamily="18" charset="0"/>
                <a:cs typeface="Times New Roman" panose="02020603050405020304" pitchFamily="18" charset="0"/>
              </a:rPr>
              <a:t>«БАЛЕТ ЕВГЕНИЯ ПАНФИЛОВА»</a:t>
            </a:r>
            <a:endParaRPr lang="ru-RU" sz="2800" b="1" dirty="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203112" y="1232168"/>
            <a:ext cx="6169088" cy="5262979"/>
          </a:xfrm>
          <a:prstGeom prst="rect">
            <a:avLst/>
          </a:prstGeom>
        </p:spPr>
        <p:txBody>
          <a:bodyPr wrap="square">
            <a:spAutoFit/>
          </a:bodyPr>
          <a:lstStyle/>
          <a:p>
            <a:pPr algn="just"/>
            <a:r>
              <a:rPr lang="ru-RU" sz="1600" dirty="0">
                <a:latin typeface="Times New Roman" panose="02020603050405020304" pitchFamily="18" charset="0"/>
                <a:cs typeface="Times New Roman" panose="02020603050405020304" pitchFamily="18" charset="0"/>
              </a:rPr>
              <a:t>Театр «Балет Евгения Панфилова» был создан как уникальное театральное объединение, состоящее из трех хореографических трупп «Балет Евгения Панфилова», «Балет Толстых Евгения Панфилова», </a:t>
            </a:r>
            <a:r>
              <a:rPr lang="ru-RU" sz="1600" dirty="0" err="1" smtClean="0">
                <a:latin typeface="Times New Roman" panose="02020603050405020304" pitchFamily="18" charset="0"/>
                <a:cs typeface="Times New Roman" panose="02020603050405020304" pitchFamily="18" charset="0"/>
              </a:rPr>
              <a:t>dance</a:t>
            </a:r>
            <a:r>
              <a:rPr lang="ru-RU" sz="1600" dirty="0" smtClean="0">
                <a:latin typeface="Times New Roman" panose="02020603050405020304" pitchFamily="18" charset="0"/>
                <a:cs typeface="Times New Roman" panose="02020603050405020304" pitchFamily="18" charset="0"/>
              </a:rPr>
              <a:t>–</a:t>
            </a:r>
            <a:r>
              <a:rPr lang="ru-RU" sz="1600" dirty="0" err="1" smtClean="0">
                <a:latin typeface="Times New Roman" panose="02020603050405020304" pitchFamily="18" charset="0"/>
                <a:cs typeface="Times New Roman" panose="02020603050405020304" pitchFamily="18" charset="0"/>
              </a:rPr>
              <a:t>company</a:t>
            </a:r>
            <a:r>
              <a:rPr lang="ru-RU" sz="1600" dirty="0" smtClean="0">
                <a:latin typeface="Times New Roman" panose="02020603050405020304" pitchFamily="18" charset="0"/>
                <a:cs typeface="Times New Roman" panose="02020603050405020304" pitchFamily="18" charset="0"/>
              </a:rPr>
              <a:t> </a:t>
            </a:r>
            <a:r>
              <a:rPr lang="ru-RU" sz="1600" dirty="0">
                <a:latin typeface="Times New Roman" panose="02020603050405020304" pitchFamily="18" charset="0"/>
                <a:cs typeface="Times New Roman" panose="02020603050405020304" pitchFamily="18" charset="0"/>
              </a:rPr>
              <a:t>«Бойцовский клуб» с различной танцевальной эстетикой, объединенных единым авторским стилем хореографа - Лауреата Всесоюзного и международных конкурсов балетмейстеров, Лауреата Премии Правительства Российской Федерации им. Фёдора Волкова, Лауреата Российской национальной театральной Премии «Золотая Маска» -  Евгения Панфилова (1955-2002).</a:t>
            </a:r>
          </a:p>
          <a:p>
            <a:pPr algn="just"/>
            <a:r>
              <a:rPr lang="ru-RU" sz="1600" dirty="0" smtClean="0">
                <a:latin typeface="Times New Roman" panose="02020603050405020304" pitchFamily="18" charset="0"/>
                <a:cs typeface="Times New Roman" panose="02020603050405020304" pitchFamily="18" charset="0"/>
              </a:rPr>
              <a:t>В </a:t>
            </a:r>
            <a:r>
              <a:rPr lang="ru-RU" sz="1600" dirty="0">
                <a:latin typeface="Times New Roman" panose="02020603050405020304" pitchFamily="18" charset="0"/>
                <a:cs typeface="Times New Roman" panose="02020603050405020304" pitchFamily="18" charset="0"/>
              </a:rPr>
              <a:t>2000 году частный театр Евгения Панфилова, созданный в 1987 году, был удостоен статуса Государственного учреждения культуры. Имя хореографа закреплено в названии государственного театра в знак исключительных заслуг и достижений Евгения Панфилова в области развития современной хореографии России.</a:t>
            </a:r>
          </a:p>
          <a:p>
            <a:pPr algn="just"/>
            <a:r>
              <a:rPr lang="ru-RU" sz="1600" dirty="0" smtClean="0">
                <a:latin typeface="Times New Roman" panose="02020603050405020304" pitchFamily="18" charset="0"/>
                <a:cs typeface="Times New Roman" panose="02020603050405020304" pitchFamily="18" charset="0"/>
              </a:rPr>
              <a:t>Театр </a:t>
            </a:r>
            <a:r>
              <a:rPr lang="ru-RU" sz="1600" dirty="0">
                <a:latin typeface="Times New Roman" panose="02020603050405020304" pitchFamily="18" charset="0"/>
                <a:cs typeface="Times New Roman" panose="02020603050405020304" pitchFamily="18" charset="0"/>
              </a:rPr>
              <a:t>«Балет Евгения Панфилова» за все годы своего существования был удостоен чести представлять Пермь на Российской национальной театральной Премии «Золотая Маска» 11 раз. Это балеты, ставшие уже классикой современной хореографии. Среди них спектакли: «8 русских песен», «Ромео и Джульетта», «</a:t>
            </a:r>
            <a:r>
              <a:rPr lang="ru-RU" sz="1600" dirty="0" err="1">
                <a:latin typeface="Times New Roman" panose="02020603050405020304" pitchFamily="18" charset="0"/>
                <a:cs typeface="Times New Roman" panose="02020603050405020304" pitchFamily="18" charset="0"/>
              </a:rPr>
              <a:t>БлокАда</a:t>
            </a:r>
            <a:r>
              <a:rPr lang="ru-RU" sz="1600" dirty="0">
                <a:latin typeface="Times New Roman" panose="02020603050405020304" pitchFamily="18" charset="0"/>
                <a:cs typeface="Times New Roman" panose="02020603050405020304" pitchFamily="18" charset="0"/>
              </a:rPr>
              <a:t>» и другие. </a:t>
            </a:r>
          </a:p>
        </p:txBody>
      </p:sp>
      <p:pic>
        <p:nvPicPr>
          <p:cNvPr id="17410" name="Picture 2" descr="https://www.newsko.ru/media/819609/permskie-istorii.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72200" y="1412775"/>
            <a:ext cx="2595352" cy="152476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7412" name="Picture 4" descr="https://perm.kassy.ru/media/d3/d39f0901f21a16559c1f6b741b727385-26696.jpg">
            <a:hlinkClick r:id="rId2"/>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72200" y="2937544"/>
            <a:ext cx="2595352" cy="165762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7414" name="Picture 6" descr="https://samcult.ru/wp-content/uploads/2015/04/nP1PwQnZEzc.jpg">
            <a:hlinkClick r:id="rId2"/>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72200" y="4595172"/>
            <a:ext cx="2595352" cy="15926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Овал 6">
            <a:hlinkClick r:id="rId6" action="ppaction://hlinksldjump"/>
          </p:cNvPr>
          <p:cNvSpPr/>
          <p:nvPr/>
        </p:nvSpPr>
        <p:spPr>
          <a:xfrm>
            <a:off x="3707904" y="6428813"/>
            <a:ext cx="1224136" cy="377205"/>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8" name="Скругленный прямоугольник 7">
            <a:hlinkClick r:id="rId7" action="ppaction://hlinksldjump"/>
          </p:cNvPr>
          <p:cNvSpPr/>
          <p:nvPr/>
        </p:nvSpPr>
        <p:spPr>
          <a:xfrm>
            <a:off x="7497871" y="6284795"/>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
        <p:nvSpPr>
          <p:cNvPr id="3" name="Стрелка вправо 2">
            <a:hlinkClick r:id="rId8" action="ppaction://hlinksldjump"/>
          </p:cNvPr>
          <p:cNvSpPr/>
          <p:nvPr/>
        </p:nvSpPr>
        <p:spPr>
          <a:xfrm>
            <a:off x="158396" y="6545406"/>
            <a:ext cx="360040" cy="246221"/>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507901888"/>
      </p:ext>
    </p:extLst>
  </p:cSld>
  <p:clrMapOvr>
    <a:masterClrMapping/>
  </p:clrMapOvr>
  <p:transition spd="slow" advClick="0">
    <p:wip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Репертуар </a:t>
            </a:r>
            <a:endParaRPr lang="ru-RU" dirty="0"/>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18" y="1628800"/>
            <a:ext cx="4185997" cy="3613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68738" y="1628800"/>
            <a:ext cx="4423742" cy="3589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Овал 4">
            <a:hlinkClick r:id="rId4" action="ppaction://hlinksldjump"/>
          </p:cNvPr>
          <p:cNvSpPr/>
          <p:nvPr/>
        </p:nvSpPr>
        <p:spPr>
          <a:xfrm>
            <a:off x="3779912" y="6398555"/>
            <a:ext cx="1224136" cy="377205"/>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6" name="Скругленный прямоугольник 5">
            <a:hlinkClick r:id="rId5" action="ppaction://hlinksldjump"/>
          </p:cNvPr>
          <p:cNvSpPr/>
          <p:nvPr/>
        </p:nvSpPr>
        <p:spPr>
          <a:xfrm>
            <a:off x="7524328" y="6244730"/>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
        <p:nvSpPr>
          <p:cNvPr id="3" name="Стрелка влево 2">
            <a:hlinkClick r:id="rId6" action="ppaction://hlinksldjump"/>
          </p:cNvPr>
          <p:cNvSpPr/>
          <p:nvPr/>
        </p:nvSpPr>
        <p:spPr>
          <a:xfrm>
            <a:off x="107501" y="6505341"/>
            <a:ext cx="288034" cy="260612"/>
          </a:xfrm>
          <a:prstGeom prst="lef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799444247"/>
      </p:ext>
    </p:extLst>
  </p:cSld>
  <p:clrMapOvr>
    <a:masterClrMapping/>
  </p:clrMapOvr>
  <p:transition spd="slow" advClick="0">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1"/>
          <p:cNvSpPr txBox="1">
            <a:spLocks/>
          </p:cNvSpPr>
          <p:nvPr/>
        </p:nvSpPr>
        <p:spPr>
          <a:xfrm>
            <a:off x="478907" y="620688"/>
            <a:ext cx="8229600" cy="782960"/>
          </a:xfrm>
          <a:prstGeom prst="rect">
            <a:avLst/>
          </a:prstGeom>
        </p:spPr>
        <p:txBody>
          <a:bodyP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2800" b="1" dirty="0" smtClean="0">
                <a:solidFill>
                  <a:schemeClr val="accent6">
                    <a:lumMod val="75000"/>
                  </a:schemeClr>
                </a:solidFill>
                <a:latin typeface="Times New Roman" panose="02020603050405020304" pitchFamily="18" charset="0"/>
                <a:cs typeface="Times New Roman" panose="02020603050405020304" pitchFamily="18" charset="0"/>
              </a:rPr>
              <a:t>ПЕРМСКИЙ ТЕАТР </a:t>
            </a:r>
          </a:p>
          <a:p>
            <a:r>
              <a:rPr lang="ru-RU" sz="2800" b="1" dirty="0" smtClean="0">
                <a:solidFill>
                  <a:schemeClr val="accent6">
                    <a:lumMod val="75000"/>
                  </a:schemeClr>
                </a:solidFill>
                <a:latin typeface="Times New Roman" panose="02020603050405020304" pitchFamily="18" charset="0"/>
                <a:cs typeface="Times New Roman" panose="02020603050405020304" pitchFamily="18" charset="0"/>
              </a:rPr>
              <a:t>«СЦЕНА МОЛОТ»</a:t>
            </a:r>
            <a:endParaRPr lang="ru-RU" sz="2800" b="1" dirty="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79512" y="1556792"/>
            <a:ext cx="5472608" cy="4801314"/>
          </a:xfrm>
          <a:prstGeom prst="rect">
            <a:avLst/>
          </a:prstGeom>
        </p:spPr>
        <p:txBody>
          <a:bodyPr wrap="square">
            <a:spAutoFit/>
          </a:bodyPr>
          <a:lstStyle/>
          <a:p>
            <a:r>
              <a:rPr lang="ru-RU" dirty="0"/>
              <a:t>Пермский театр «Сцена-Молот» входит в число площадок городского драмтеатра. Название театру дано в честь знаменитого парового Царь-молота весом 50 тонн, который использовался на Мотовилихинском заводе.</a:t>
            </a:r>
          </a:p>
          <a:p>
            <a:r>
              <a:rPr lang="ru-RU" dirty="0" smtClean="0"/>
              <a:t>Особенность </a:t>
            </a:r>
            <a:r>
              <a:rPr lang="ru-RU" dirty="0"/>
              <a:t>репертуара «Сцены-Молота» — постановки пьес современных драматургов, творческие эксперименты.</a:t>
            </a:r>
          </a:p>
          <a:p>
            <a:r>
              <a:rPr lang="ru-RU" dirty="0" smtClean="0"/>
              <a:t>Театр </a:t>
            </a:r>
            <a:r>
              <a:rPr lang="ru-RU" dirty="0"/>
              <a:t>открылся сравнительно недавно — в 2009 году. Его арт-директор Эдуард </a:t>
            </a:r>
            <a:r>
              <a:rPr lang="ru-RU" dirty="0" err="1"/>
              <a:t>Боярков</a:t>
            </a:r>
            <a:r>
              <a:rPr lang="ru-RU" dirty="0"/>
              <a:t> ранее руководил московской «Практикой», театром, где он начал реализовывать новый взгляд на драматургию</a:t>
            </a:r>
            <a:r>
              <a:rPr lang="ru-RU" dirty="0" smtClean="0"/>
              <a:t>.</a:t>
            </a:r>
          </a:p>
          <a:p>
            <a:r>
              <a:rPr lang="ru-RU" dirty="0"/>
              <a:t>«Сцена-Молот» активно развивается, театр организует поэтические, кинематографические, детские фестивали. Его постановки не оставляют зрителей равнодушными, а новаторский подход вносит свой вклад в развитие театрального искусства.</a:t>
            </a:r>
          </a:p>
        </p:txBody>
      </p:sp>
      <p:pic>
        <p:nvPicPr>
          <p:cNvPr id="19460" name="Picture 4" descr="https://i1.photo.2gis.com/images/branch/16/2251799846303326_56b8.jpg">
            <a:hlinkClick r:id="rId2"/>
          </p:cNvPr>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b="13417"/>
          <a:stretch/>
        </p:blipFill>
        <p:spPr bwMode="auto">
          <a:xfrm>
            <a:off x="5364088" y="1556792"/>
            <a:ext cx="3585620" cy="21602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9464" name="Picture 8" descr="https://www.ljplus.ru/img4/a/l/alessandriez/Otkrytie.jpg">
            <a:hlinkClick r:id="rId2"/>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2120" y="4005063"/>
            <a:ext cx="3206729" cy="213781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Овал 5">
            <a:hlinkClick r:id="rId6" action="ppaction://hlinksldjump"/>
          </p:cNvPr>
          <p:cNvSpPr/>
          <p:nvPr/>
        </p:nvSpPr>
        <p:spPr>
          <a:xfrm>
            <a:off x="3981639" y="6437506"/>
            <a:ext cx="1224136" cy="377205"/>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7" name="Скругленный прямоугольник 6">
            <a:hlinkClick r:id="rId7" action="ppaction://hlinksldjump"/>
          </p:cNvPr>
          <p:cNvSpPr/>
          <p:nvPr/>
        </p:nvSpPr>
        <p:spPr>
          <a:xfrm>
            <a:off x="7489430" y="6241580"/>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
        <p:nvSpPr>
          <p:cNvPr id="4" name="Стрелка вправо 3">
            <a:hlinkClick r:id="rId8" action="ppaction://hlinksldjump"/>
          </p:cNvPr>
          <p:cNvSpPr/>
          <p:nvPr/>
        </p:nvSpPr>
        <p:spPr>
          <a:xfrm>
            <a:off x="118867" y="6474651"/>
            <a:ext cx="360040" cy="271978"/>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273610831"/>
      </p:ext>
    </p:extLst>
  </p:cSld>
  <p:clrMapOvr>
    <a:masterClrMapping/>
  </p:clrMapOvr>
  <p:transition spd="slow" advClick="0">
    <p:wip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Репертуар </a:t>
            </a:r>
            <a:endParaRPr lang="ru-RU" dirty="0"/>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9757" y="1340768"/>
            <a:ext cx="5400600" cy="1674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1680" y="3015012"/>
            <a:ext cx="5472608" cy="16770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99792" y="4741130"/>
            <a:ext cx="6181130" cy="1712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Овал 5">
            <a:hlinkClick r:id="rId5" action="ppaction://hlinksldjump"/>
          </p:cNvPr>
          <p:cNvSpPr/>
          <p:nvPr/>
        </p:nvSpPr>
        <p:spPr>
          <a:xfrm>
            <a:off x="3707904" y="6453335"/>
            <a:ext cx="1224136" cy="377205"/>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7" name="Скругленный прямоугольник 6">
            <a:hlinkClick r:id="rId6" action="ppaction://hlinksldjump"/>
          </p:cNvPr>
          <p:cNvSpPr/>
          <p:nvPr/>
        </p:nvSpPr>
        <p:spPr>
          <a:xfrm>
            <a:off x="7497871" y="6309317"/>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
        <p:nvSpPr>
          <p:cNvPr id="3" name="Стрелка влево 2">
            <a:hlinkClick r:id="rId7" action="ppaction://hlinksldjump"/>
          </p:cNvPr>
          <p:cNvSpPr/>
          <p:nvPr/>
        </p:nvSpPr>
        <p:spPr>
          <a:xfrm>
            <a:off x="81600" y="6511631"/>
            <a:ext cx="360040" cy="260612"/>
          </a:xfrm>
          <a:prstGeom prst="lef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799444247"/>
      </p:ext>
    </p:extLst>
  </p:cSld>
  <p:clrMapOvr>
    <a:masterClrMapping/>
  </p:clrMapOvr>
  <p:transition spd="slow" advClick="0">
    <p:wip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1"/>
          <p:cNvSpPr txBox="1">
            <a:spLocks/>
          </p:cNvSpPr>
          <p:nvPr/>
        </p:nvSpPr>
        <p:spPr>
          <a:xfrm>
            <a:off x="470507" y="548680"/>
            <a:ext cx="8229600" cy="782960"/>
          </a:xfrm>
          <a:prstGeom prst="rect">
            <a:avLst/>
          </a:prstGeom>
        </p:spPr>
        <p:txBody>
          <a:bodyP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2800" b="1" dirty="0" smtClean="0">
                <a:solidFill>
                  <a:schemeClr val="accent6">
                    <a:lumMod val="75000"/>
                  </a:schemeClr>
                </a:solidFill>
                <a:latin typeface="Times New Roman" panose="02020603050405020304" pitchFamily="18" charset="0"/>
                <a:cs typeface="Times New Roman" panose="02020603050405020304" pitchFamily="18" charset="0"/>
              </a:rPr>
              <a:t>ПЕРМСКИЙ ТЕАТР </a:t>
            </a:r>
          </a:p>
          <a:p>
            <a:r>
              <a:rPr lang="ru-RU" sz="2800" b="1" dirty="0" smtClean="0">
                <a:solidFill>
                  <a:schemeClr val="accent6">
                    <a:lumMod val="75000"/>
                  </a:schemeClr>
                </a:solidFill>
                <a:latin typeface="Times New Roman" panose="02020603050405020304" pitchFamily="18" charset="0"/>
                <a:cs typeface="Times New Roman" panose="02020603050405020304" pitchFamily="18" charset="0"/>
              </a:rPr>
              <a:t>«НОВАЯ ДРАМА»</a:t>
            </a:r>
            <a:endParaRPr lang="ru-RU" sz="2800" b="1" dirty="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79512" y="1412776"/>
            <a:ext cx="6033522" cy="5078313"/>
          </a:xfrm>
          <a:prstGeom prst="rect">
            <a:avLst/>
          </a:prstGeom>
        </p:spPr>
        <p:txBody>
          <a:bodyPr wrap="square">
            <a:spAutoFit/>
          </a:bodyPr>
          <a:lstStyle/>
          <a:p>
            <a:r>
              <a:rPr lang="ru-RU" dirty="0"/>
              <a:t>В 2002 году на театральной карте Перми появилась еще одна точка: театр «Новая драма». Юные выпускники Пермского государственного института искусства и культуры со своим Мастером, заслуженным работником культуры РФ, лауреатом премии Пермской области в сфере культуры и искусства, доцентом кафедры режиссуры и актерского мастерства ПГИИК Мариной Андреевной Оленевой создали профессиональный, творчески состоятельный коллектив, который занял свое достойное место в Пермской театральной жизни. Театр-лаборатория, театр-поиск, театр-новация…</a:t>
            </a:r>
          </a:p>
          <a:p>
            <a:r>
              <a:rPr lang="ru-RU" dirty="0" smtClean="0"/>
              <a:t>М</a:t>
            </a:r>
            <a:r>
              <a:rPr lang="ru-RU" dirty="0"/>
              <a:t>. А. Оленева не новичок в театральной режиссуре и театральной педагогике. Возглавляемый ею театр-студия «КОД» более 30 лет радует зрителей яркими и необычными, детскими и молодежными постановками. Лауреат международных и всероссийских фестивалей, одновременно — кузница кадров для московских, питерских, пермских вузов</a:t>
            </a:r>
            <a:r>
              <a:rPr lang="ru-RU" dirty="0" smtClean="0"/>
              <a:t>.</a:t>
            </a:r>
            <a:endParaRPr lang="ru-RU" dirty="0"/>
          </a:p>
        </p:txBody>
      </p:sp>
      <p:pic>
        <p:nvPicPr>
          <p:cNvPr id="21506" name="Picture 2" descr="https://img04.rl0.ru/afisha/1808x1016q65i/s1.afisha.ru/ms/oS7p75fDvN8Cgx6HT_WXQ6zDhcvYd_sHryRV0DLRRK8.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3435" y="1832767"/>
            <a:ext cx="2825553" cy="211916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1508" name="Picture 4" descr="https://static.tildacdn.com/tild3863-6638-4838-a666-356466656361/7QYlMJwL2o.jpg">
            <a:hlinkClick r:id="rId2"/>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40152" y="4259179"/>
            <a:ext cx="2978836" cy="197813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Овал 5">
            <a:hlinkClick r:id="rId5" action="ppaction://hlinksldjump"/>
          </p:cNvPr>
          <p:cNvSpPr/>
          <p:nvPr/>
        </p:nvSpPr>
        <p:spPr>
          <a:xfrm>
            <a:off x="3973239" y="6376565"/>
            <a:ext cx="1224136" cy="377205"/>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7" name="Скругленный прямоугольник 6">
            <a:hlinkClick r:id="rId6" action="ppaction://hlinksldjump"/>
          </p:cNvPr>
          <p:cNvSpPr/>
          <p:nvPr/>
        </p:nvSpPr>
        <p:spPr>
          <a:xfrm>
            <a:off x="7506211" y="6304557"/>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
        <p:nvSpPr>
          <p:cNvPr id="4" name="Стрелка вправо 3">
            <a:hlinkClick r:id="rId7" action="ppaction://hlinksldjump"/>
          </p:cNvPr>
          <p:cNvSpPr/>
          <p:nvPr/>
        </p:nvSpPr>
        <p:spPr>
          <a:xfrm>
            <a:off x="110467" y="6545446"/>
            <a:ext cx="360040" cy="262681"/>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891080534"/>
      </p:ext>
    </p:extLst>
  </p:cSld>
  <p:clrMapOvr>
    <a:masterClrMapping/>
  </p:clrMapOvr>
  <p:transition spd="slow" advClick="0">
    <p:wip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Репертуар </a:t>
            </a:r>
            <a:endParaRPr lang="ru-RU" dirty="0"/>
          </a:p>
        </p:txBody>
      </p:sp>
      <p:pic>
        <p:nvPicPr>
          <p:cNvPr id="22530" name="Picture 2"/>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1259632" y="1196752"/>
            <a:ext cx="6696744" cy="51576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Овал 3">
            <a:hlinkClick r:id="rId4" action="ppaction://hlinksldjump"/>
          </p:cNvPr>
          <p:cNvSpPr/>
          <p:nvPr/>
        </p:nvSpPr>
        <p:spPr>
          <a:xfrm>
            <a:off x="3995936" y="6403834"/>
            <a:ext cx="1224136" cy="377205"/>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5" name="Скругленный прямоугольник 4">
            <a:hlinkClick r:id="rId5" action="ppaction://hlinksldjump"/>
          </p:cNvPr>
          <p:cNvSpPr/>
          <p:nvPr/>
        </p:nvSpPr>
        <p:spPr>
          <a:xfrm>
            <a:off x="7497871" y="6292153"/>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
        <p:nvSpPr>
          <p:cNvPr id="3" name="Стрелка влево 2">
            <a:hlinkClick r:id="rId6" action="ppaction://hlinksldjump"/>
          </p:cNvPr>
          <p:cNvSpPr/>
          <p:nvPr/>
        </p:nvSpPr>
        <p:spPr>
          <a:xfrm>
            <a:off x="118479" y="6453336"/>
            <a:ext cx="360040" cy="327703"/>
          </a:xfrm>
          <a:prstGeom prst="lef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799444247"/>
      </p:ext>
    </p:extLst>
  </p:cSld>
  <p:clrMapOvr>
    <a:masterClrMapping/>
  </p:clrMapOvr>
  <p:transition spd="slow" advClick="0">
    <p:wip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76672"/>
            <a:ext cx="8229600" cy="1143000"/>
          </a:xfrm>
        </p:spPr>
        <p:txBody>
          <a:bodyPr>
            <a:noAutofit/>
          </a:bodyPr>
          <a:lstStyle/>
          <a:p>
            <a:r>
              <a:rPr lang="ru-RU" sz="4800" dirty="0" smtClean="0">
                <a:solidFill>
                  <a:srgbClr val="FF0000"/>
                </a:solidFill>
                <a:latin typeface="Monotype Corsiva" panose="03010101010201010101" pitchFamily="66" charset="0"/>
              </a:rPr>
              <a:t>Литература о театре</a:t>
            </a:r>
            <a:endParaRPr lang="ru-RU" sz="4800" dirty="0">
              <a:solidFill>
                <a:srgbClr val="FF0000"/>
              </a:solidFill>
              <a:latin typeface="Monotype Corsiva" panose="03010101010201010101" pitchFamily="66" charset="0"/>
            </a:endParaRPr>
          </a:p>
        </p:txBody>
      </p:sp>
      <p:pic>
        <p:nvPicPr>
          <p:cNvPr id="1026" name="Picture 2" descr="https://www.libex.ru/img/x/12/35/76d52.jpg"/>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l="5441" t="5114" r="6314" b="9807"/>
          <a:stretch/>
        </p:blipFill>
        <p:spPr bwMode="auto">
          <a:xfrm>
            <a:off x="539552" y="1844824"/>
            <a:ext cx="3243540" cy="4176464"/>
          </a:xfrm>
          <a:prstGeom prst="rect">
            <a:avLst/>
          </a:prstGeom>
          <a:noFill/>
          <a:ln w="3175">
            <a:solidFill>
              <a:schemeClr val="tx1"/>
            </a:solidFill>
          </a:ln>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923928" y="2239192"/>
            <a:ext cx="4680520" cy="3170099"/>
          </a:xfrm>
          <a:prstGeom prst="rect">
            <a:avLst/>
          </a:prstGeom>
          <a:noFill/>
        </p:spPr>
        <p:txBody>
          <a:bodyPr wrap="square" rtlCol="0">
            <a:spAutoFit/>
          </a:bodyPr>
          <a:lstStyle/>
          <a:p>
            <a:r>
              <a:rPr lang="ru-RU" sz="2000" dirty="0" smtClean="0"/>
              <a:t>Главные герои книги, написанной в оригинальной художественной форме, - Пермский академический театр оперы и балета им. П. И. Чайковского и его верные служители – артисты оперы и балета, режиссеры, дирижеры, художники, костюмеры – все те, благодаря кому существует театр, живут старые добрые традиции, рождаются новые яркие спектакли…</a:t>
            </a:r>
            <a:endParaRPr lang="ru-RU" sz="2000" dirty="0"/>
          </a:p>
        </p:txBody>
      </p:sp>
      <p:sp>
        <p:nvSpPr>
          <p:cNvPr id="5" name="Овал 4">
            <a:hlinkClick r:id="rId4" action="ppaction://hlinksldjump"/>
          </p:cNvPr>
          <p:cNvSpPr/>
          <p:nvPr/>
        </p:nvSpPr>
        <p:spPr>
          <a:xfrm>
            <a:off x="3797221" y="6388748"/>
            <a:ext cx="1224136" cy="377205"/>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6" name="Скругленный прямоугольник 5">
            <a:hlinkClick r:id="rId5" action="ppaction://hlinksldjump"/>
          </p:cNvPr>
          <p:cNvSpPr/>
          <p:nvPr/>
        </p:nvSpPr>
        <p:spPr>
          <a:xfrm>
            <a:off x="7499521" y="6244730"/>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
        <p:nvSpPr>
          <p:cNvPr id="4" name="Стрелка вправо 3">
            <a:hlinkClick r:id="rId6" action="ppaction://hlinksldjump"/>
          </p:cNvPr>
          <p:cNvSpPr/>
          <p:nvPr/>
        </p:nvSpPr>
        <p:spPr>
          <a:xfrm>
            <a:off x="200854" y="6342741"/>
            <a:ext cx="410706" cy="325200"/>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364761618"/>
      </p:ext>
    </p:extLst>
  </p:cSld>
  <p:clrMapOvr>
    <a:masterClrMapping/>
  </p:clrMapOvr>
  <p:transition spd="slow" advClick="0">
    <p:wip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4678" y="1340768"/>
            <a:ext cx="3027698" cy="4824536"/>
          </a:xfrm>
          <a:prstGeom prst="rect">
            <a:avLst/>
          </a:prstGeom>
          <a:noFill/>
          <a:ln w="9525">
            <a:solidFill>
              <a:schemeClr val="tx1"/>
            </a:solidFill>
            <a:miter lim="800000"/>
            <a:headEnd/>
            <a:tailEnd/>
          </a:ln>
          <a:effectLst/>
          <a:scene3d>
            <a:camera prst="orthographicFront"/>
            <a:lightRig rig="threePt" dir="t"/>
          </a:scene3d>
          <a:sp3d>
            <a:bevelT/>
          </a:sp3d>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3528442" y="1705381"/>
            <a:ext cx="5184576" cy="3170099"/>
          </a:xfrm>
          <a:prstGeom prst="rect">
            <a:avLst/>
          </a:prstGeom>
          <a:noFill/>
        </p:spPr>
        <p:txBody>
          <a:bodyPr wrap="square" rtlCol="0">
            <a:spAutoFit/>
          </a:bodyPr>
          <a:lstStyle/>
          <a:p>
            <a:r>
              <a:rPr lang="ru-RU" sz="2000" dirty="0" smtClean="0"/>
              <a:t>Рассматриваются становление и развитие театрального искусства Пермского края в связи с уникальной культурной традицией – фестивалем-смотром «Пермская театральная весна»; рассказывается об участии театров в этом фестивале; даются театрально-критические материалы федеральных и местных масс-медиа о лучших постановках Прикамья, имевших общероссийский и мировой резонанс.</a:t>
            </a:r>
          </a:p>
        </p:txBody>
      </p:sp>
      <p:sp>
        <p:nvSpPr>
          <p:cNvPr id="4" name="Овал 3">
            <a:hlinkClick r:id="rId3" action="ppaction://hlinksldjump"/>
          </p:cNvPr>
          <p:cNvSpPr/>
          <p:nvPr/>
        </p:nvSpPr>
        <p:spPr>
          <a:xfrm>
            <a:off x="3923928" y="6408503"/>
            <a:ext cx="1224136" cy="377205"/>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5" name="Скругленный прямоугольник 4">
            <a:hlinkClick r:id="rId4" action="ppaction://hlinksldjump"/>
          </p:cNvPr>
          <p:cNvSpPr/>
          <p:nvPr/>
        </p:nvSpPr>
        <p:spPr>
          <a:xfrm>
            <a:off x="7499521" y="6271001"/>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
        <p:nvSpPr>
          <p:cNvPr id="6" name="Стрелка вправо 5">
            <a:hlinkClick r:id="rId5" action="ppaction://hlinksldjump"/>
          </p:cNvPr>
          <p:cNvSpPr/>
          <p:nvPr/>
        </p:nvSpPr>
        <p:spPr>
          <a:xfrm flipH="1">
            <a:off x="179512" y="6338708"/>
            <a:ext cx="347174" cy="325200"/>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
        <p:nvSpPr>
          <p:cNvPr id="7" name="Стрелка вправо 6">
            <a:hlinkClick r:id="rId6" action="ppaction://hlinksldjump"/>
          </p:cNvPr>
          <p:cNvSpPr/>
          <p:nvPr/>
        </p:nvSpPr>
        <p:spPr>
          <a:xfrm>
            <a:off x="679906" y="6343009"/>
            <a:ext cx="363702" cy="325200"/>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809273772"/>
      </p:ext>
    </p:extLst>
  </p:cSld>
  <p:clrMapOvr>
    <a:masterClrMapping/>
  </p:clrMapOvr>
  <p:transition spd="slow" advClick="0">
    <p:wip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www.libex.ru/dimg/5775d.jpg"/>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5321" r="9871" b="7605"/>
          <a:stretch/>
        </p:blipFill>
        <p:spPr bwMode="auto">
          <a:xfrm>
            <a:off x="467544" y="1628800"/>
            <a:ext cx="3146458" cy="4057018"/>
          </a:xfrm>
          <a:prstGeom prst="rect">
            <a:avLst/>
          </a:prstGeom>
          <a:noFill/>
          <a:ln w="3175">
            <a:solidFill>
              <a:schemeClr val="tx1"/>
            </a:solidFill>
          </a:ln>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851920" y="1412776"/>
            <a:ext cx="4680520" cy="4708981"/>
          </a:xfrm>
          <a:prstGeom prst="rect">
            <a:avLst/>
          </a:prstGeom>
          <a:noFill/>
        </p:spPr>
        <p:txBody>
          <a:bodyPr wrap="square" rtlCol="0">
            <a:spAutoFit/>
          </a:bodyPr>
          <a:lstStyle/>
          <a:p>
            <a:r>
              <a:rPr lang="ru-RU" sz="2000" dirty="0" smtClean="0"/>
              <a:t>Долгий путь пройден Пермским государственным театром оперы и балета имени П. И. Чайковского, ставшим школой профессионального мастерства для многих дирижеров, художников, актеров-певцов. Они снискали ему любовь и славу, вынесли достижения творческого коллектива на государственную и международную арену. </a:t>
            </a:r>
          </a:p>
          <a:p>
            <a:r>
              <a:rPr lang="ru-RU" sz="2000" dirty="0" smtClean="0"/>
              <a:t>Книга рассказывает о развитии и становлении театра, его традициях, о режиссерах, дирижерах и актерах, прославивших пермскую оперу своим творчеством.</a:t>
            </a:r>
            <a:endParaRPr lang="ru-RU" sz="2000" dirty="0"/>
          </a:p>
        </p:txBody>
      </p:sp>
      <p:sp>
        <p:nvSpPr>
          <p:cNvPr id="5" name="Овал 4">
            <a:hlinkClick r:id="rId4" action="ppaction://hlinksldjump"/>
          </p:cNvPr>
          <p:cNvSpPr/>
          <p:nvPr/>
        </p:nvSpPr>
        <p:spPr>
          <a:xfrm>
            <a:off x="3779912" y="6375929"/>
            <a:ext cx="1224136" cy="377205"/>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6" name="Скругленный прямоугольник 5">
            <a:hlinkClick r:id="rId5" action="ppaction://hlinksldjump"/>
          </p:cNvPr>
          <p:cNvSpPr/>
          <p:nvPr/>
        </p:nvSpPr>
        <p:spPr>
          <a:xfrm>
            <a:off x="7497871" y="6303922"/>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
        <p:nvSpPr>
          <p:cNvPr id="7" name="Стрелка вправо 6">
            <a:hlinkClick r:id="rId6" action="ppaction://hlinksldjump"/>
          </p:cNvPr>
          <p:cNvSpPr/>
          <p:nvPr/>
        </p:nvSpPr>
        <p:spPr>
          <a:xfrm flipH="1">
            <a:off x="206144" y="6240594"/>
            <a:ext cx="333408" cy="325200"/>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
        <p:nvSpPr>
          <p:cNvPr id="8" name="Стрелка вправо 7">
            <a:hlinkClick r:id="rId7" action="ppaction://hlinksldjump"/>
          </p:cNvPr>
          <p:cNvSpPr/>
          <p:nvPr/>
        </p:nvSpPr>
        <p:spPr>
          <a:xfrm>
            <a:off x="683568" y="6239332"/>
            <a:ext cx="360040" cy="325200"/>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647080595"/>
      </p:ext>
    </p:extLst>
  </p:cSld>
  <p:clrMapOvr>
    <a:masterClrMapping/>
  </p:clrMapOvr>
  <p:transition spd="slow" advClick="0">
    <p:wip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 descr="МУЗЫКАЛЬНОЕ КРАЕВЕДЕНИЕ"/>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2051" name="Picture 3"/>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482808" y="1700808"/>
            <a:ext cx="2668813" cy="3888432"/>
          </a:xfrm>
          <a:prstGeom prst="rect">
            <a:avLst/>
          </a:prstGeom>
          <a:noFill/>
          <a:ln w="9525">
            <a:solidFill>
              <a:schemeClr val="tx1"/>
            </a:solidFill>
            <a:miter lim="800000"/>
            <a:headEnd/>
            <a:tailEnd/>
          </a:ln>
          <a:effectLst>
            <a:outerShdw dist="35921" dir="2700000" algn="ctr" rotWithShape="0">
              <a:schemeClr val="bg2"/>
            </a:outerShdw>
          </a:effectLst>
          <a:scene3d>
            <a:camera prst="orthographicFront"/>
            <a:lightRig rig="threePt" dir="t"/>
          </a:scene3d>
          <a:sp3d>
            <a:bevelT/>
          </a:sp3d>
          <a:extLst>
            <a:ext uri="{909E8E84-426E-40DD-AFC4-6F175D3DCCD1}">
              <a14:hiddenFill xmlns:a14="http://schemas.microsoft.com/office/drawing/2010/main">
                <a:solidFill>
                  <a:schemeClr val="accent1"/>
                </a:solidFill>
              </a14:hiddenFill>
            </a:ext>
          </a:extLst>
        </p:spPr>
      </p:pic>
      <p:sp>
        <p:nvSpPr>
          <p:cNvPr id="4" name="TextBox 3"/>
          <p:cNvSpPr txBox="1"/>
          <p:nvPr/>
        </p:nvSpPr>
        <p:spPr>
          <a:xfrm>
            <a:off x="3563888" y="1444421"/>
            <a:ext cx="5040560" cy="4401205"/>
          </a:xfrm>
          <a:prstGeom prst="rect">
            <a:avLst/>
          </a:prstGeom>
          <a:noFill/>
        </p:spPr>
        <p:txBody>
          <a:bodyPr wrap="square" rtlCol="0">
            <a:spAutoFit/>
          </a:bodyPr>
          <a:lstStyle/>
          <a:p>
            <a:r>
              <a:rPr lang="ru-RU" sz="2000" dirty="0" smtClean="0"/>
              <a:t>Данное издание представляет собой собрание материалов коллектива авторов, как специалистов, так и любителей, посвященное вопросам театрального искусства.</a:t>
            </a:r>
          </a:p>
          <a:p>
            <a:r>
              <a:rPr lang="ru-RU" sz="2000" dirty="0" smtClean="0"/>
              <a:t>В одних статьях поднимаются общие проблемы художественного творчества, специфики театра, психологии его восприятия, взаимоотношений его с современной школой; в других вы найдете размышления специалистов о конкретных пермских театрах и отдельных спектаклях; третьи – подарят вам опыт зрительских впечатлений детей, юношества, педагогов. </a:t>
            </a:r>
            <a:endParaRPr lang="ru-RU" sz="2000" dirty="0"/>
          </a:p>
        </p:txBody>
      </p:sp>
      <p:sp>
        <p:nvSpPr>
          <p:cNvPr id="6" name="Овал 5">
            <a:hlinkClick r:id="rId4" action="ppaction://hlinksldjump"/>
          </p:cNvPr>
          <p:cNvSpPr/>
          <p:nvPr/>
        </p:nvSpPr>
        <p:spPr>
          <a:xfrm>
            <a:off x="3923928" y="6367385"/>
            <a:ext cx="1224136" cy="377205"/>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7" name="Скругленный прямоугольник 6">
            <a:hlinkClick r:id="rId5" action="ppaction://hlinksldjump"/>
          </p:cNvPr>
          <p:cNvSpPr/>
          <p:nvPr/>
        </p:nvSpPr>
        <p:spPr>
          <a:xfrm>
            <a:off x="7497871" y="6295377"/>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
        <p:nvSpPr>
          <p:cNvPr id="8" name="Стрелка вправо 7">
            <a:hlinkClick r:id="rId6" action="ppaction://hlinksldjump"/>
          </p:cNvPr>
          <p:cNvSpPr/>
          <p:nvPr/>
        </p:nvSpPr>
        <p:spPr>
          <a:xfrm flipH="1">
            <a:off x="221408" y="6330924"/>
            <a:ext cx="390152" cy="325200"/>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315500121"/>
      </p:ext>
    </p:extLst>
  </p:cSld>
  <p:clrMapOvr>
    <a:masterClrMapping/>
  </p:clrMapOvr>
  <p:transition spd="slow" advClick="0">
    <p:wip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best-quote.ru/wp-content/uploads/2019/02/img3-e1550505396124.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35878"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Овал 3">
            <a:hlinkClick r:id="rId4" action="ppaction://hlinksldjump"/>
          </p:cNvPr>
          <p:cNvSpPr/>
          <p:nvPr/>
        </p:nvSpPr>
        <p:spPr>
          <a:xfrm>
            <a:off x="3955871" y="6420486"/>
            <a:ext cx="1224136" cy="377205"/>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5" name="Скругленный прямоугольник 4">
            <a:hlinkClick r:id="rId5" action="ppaction://hlinksldjump"/>
          </p:cNvPr>
          <p:cNvSpPr/>
          <p:nvPr/>
        </p:nvSpPr>
        <p:spPr>
          <a:xfrm>
            <a:off x="7497871" y="6283316"/>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
        <p:nvSpPr>
          <p:cNvPr id="6" name="Стрелка вправо 5">
            <a:hlinkClick r:id="rId6" action="ppaction://hlinksldjump"/>
          </p:cNvPr>
          <p:cNvSpPr/>
          <p:nvPr/>
        </p:nvSpPr>
        <p:spPr>
          <a:xfrm>
            <a:off x="107504" y="6405179"/>
            <a:ext cx="360040" cy="325200"/>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679020502"/>
      </p:ext>
    </p:extLst>
  </p:cSld>
  <p:clrMapOvr>
    <a:masterClrMapping/>
  </p:clrMapOvr>
  <p:transition spd="slow" advClick="0">
    <p:wip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s3.amazonaws.com/media-p.slid.es/uploads/1025627/images/5939230/img2.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9144000" cy="6858001"/>
          </a:xfrm>
          <a:prstGeom prst="rect">
            <a:avLst/>
          </a:prstGeom>
          <a:noFill/>
          <a:extLst>
            <a:ext uri="{909E8E84-426E-40DD-AFC4-6F175D3DCCD1}">
              <a14:hiddenFill xmlns:a14="http://schemas.microsoft.com/office/drawing/2010/main">
                <a:solidFill>
                  <a:srgbClr val="FFFFFF"/>
                </a:solidFill>
              </a14:hiddenFill>
            </a:ext>
          </a:extLst>
        </p:spPr>
      </p:pic>
      <p:sp>
        <p:nvSpPr>
          <p:cNvPr id="3" name="Овал 2">
            <a:hlinkClick r:id="rId4" action="ppaction://hlinksldjump"/>
          </p:cNvPr>
          <p:cNvSpPr/>
          <p:nvPr/>
        </p:nvSpPr>
        <p:spPr>
          <a:xfrm>
            <a:off x="3959932" y="6433333"/>
            <a:ext cx="1224136" cy="377205"/>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4" name="Скругленный прямоугольник 3">
            <a:hlinkClick r:id="rId5" action="ppaction://hlinksldjump"/>
          </p:cNvPr>
          <p:cNvSpPr/>
          <p:nvPr/>
        </p:nvSpPr>
        <p:spPr>
          <a:xfrm>
            <a:off x="7497871" y="6309318"/>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
        <p:nvSpPr>
          <p:cNvPr id="6" name="Стрелка вправо 5">
            <a:hlinkClick r:id="rId6" action="ppaction://hlinksldjump"/>
          </p:cNvPr>
          <p:cNvSpPr/>
          <p:nvPr/>
        </p:nvSpPr>
        <p:spPr>
          <a:xfrm>
            <a:off x="611560" y="6433333"/>
            <a:ext cx="360040" cy="325200"/>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
        <p:nvSpPr>
          <p:cNvPr id="7" name="Стрелка вправо 6">
            <a:hlinkClick r:id="rId7" action="ppaction://hlinksldjump"/>
          </p:cNvPr>
          <p:cNvSpPr/>
          <p:nvPr/>
        </p:nvSpPr>
        <p:spPr>
          <a:xfrm flipH="1">
            <a:off x="35496" y="6433333"/>
            <a:ext cx="360040" cy="325200"/>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716452703"/>
      </p:ext>
    </p:extLst>
  </p:cSld>
  <p:clrMapOvr>
    <a:masterClrMapping/>
  </p:clrMapOvr>
  <p:transition spd="slow" advClick="0">
    <p:wip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im0-tub-ru.yandex.net/i?id=d11a7258c087611193240236413552b3-l&amp;ref=rim&amp;n=13&amp;w=960&amp;h=720">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2843"/>
            <a:ext cx="9144000" cy="6858001"/>
          </a:xfrm>
          <a:prstGeom prst="rect">
            <a:avLst/>
          </a:prstGeom>
          <a:noFill/>
          <a:extLst>
            <a:ext uri="{909E8E84-426E-40DD-AFC4-6F175D3DCCD1}">
              <a14:hiddenFill xmlns:a14="http://schemas.microsoft.com/office/drawing/2010/main">
                <a:solidFill>
                  <a:srgbClr val="FFFFFF"/>
                </a:solidFill>
              </a14:hiddenFill>
            </a:ext>
          </a:extLst>
        </p:spPr>
      </p:pic>
      <p:sp>
        <p:nvSpPr>
          <p:cNvPr id="3" name="Овал 2">
            <a:hlinkClick r:id="rId4" action="ppaction://hlinksldjump"/>
          </p:cNvPr>
          <p:cNvSpPr/>
          <p:nvPr/>
        </p:nvSpPr>
        <p:spPr>
          <a:xfrm>
            <a:off x="3961874" y="6420421"/>
            <a:ext cx="1224136" cy="377205"/>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4" name="Скругленный прямоугольник 3">
            <a:hlinkClick r:id="rId5" action="ppaction://hlinksldjump"/>
          </p:cNvPr>
          <p:cNvSpPr/>
          <p:nvPr/>
        </p:nvSpPr>
        <p:spPr>
          <a:xfrm>
            <a:off x="7497871" y="6283316"/>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
        <p:nvSpPr>
          <p:cNvPr id="5" name="Стрелка вправо 4">
            <a:hlinkClick r:id="rId6" action="ppaction://hlinksldjump"/>
          </p:cNvPr>
          <p:cNvSpPr/>
          <p:nvPr/>
        </p:nvSpPr>
        <p:spPr>
          <a:xfrm>
            <a:off x="611560" y="6445162"/>
            <a:ext cx="360040" cy="325200"/>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
        <p:nvSpPr>
          <p:cNvPr id="6" name="Стрелка вправо 5">
            <a:hlinkClick r:id="rId7" action="ppaction://hlinksldjump"/>
          </p:cNvPr>
          <p:cNvSpPr/>
          <p:nvPr/>
        </p:nvSpPr>
        <p:spPr>
          <a:xfrm flipH="1">
            <a:off x="107504" y="6438768"/>
            <a:ext cx="360040" cy="325200"/>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924025064"/>
      </p:ext>
    </p:extLst>
  </p:cSld>
  <p:clrMapOvr>
    <a:masterClrMapping/>
  </p:clrMapOvr>
  <p:transition spd="slow" advClick="0">
    <p:wip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ds03.infourok.ru/uploads/ex/135b/00046ca2-dec7ef64/img4.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9144000" cy="6858001"/>
          </a:xfrm>
          <a:prstGeom prst="rect">
            <a:avLst/>
          </a:prstGeom>
          <a:noFill/>
          <a:extLst>
            <a:ext uri="{909E8E84-426E-40DD-AFC4-6F175D3DCCD1}">
              <a14:hiddenFill xmlns:a14="http://schemas.microsoft.com/office/drawing/2010/main">
                <a:solidFill>
                  <a:srgbClr val="FFFFFF"/>
                </a:solidFill>
              </a14:hiddenFill>
            </a:ext>
          </a:extLst>
        </p:spPr>
      </p:pic>
      <p:sp>
        <p:nvSpPr>
          <p:cNvPr id="3" name="Овал 2">
            <a:hlinkClick r:id="rId4" action="ppaction://hlinksldjump"/>
          </p:cNvPr>
          <p:cNvSpPr/>
          <p:nvPr/>
        </p:nvSpPr>
        <p:spPr>
          <a:xfrm>
            <a:off x="3959932" y="6387889"/>
            <a:ext cx="1224136" cy="377205"/>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4" name="Скругленный прямоугольник 3">
            <a:hlinkClick r:id="rId5" action="ppaction://hlinksldjump"/>
          </p:cNvPr>
          <p:cNvSpPr/>
          <p:nvPr/>
        </p:nvSpPr>
        <p:spPr>
          <a:xfrm>
            <a:off x="7497871" y="6283316"/>
            <a:ext cx="1512168" cy="521223"/>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1600" b="1" dirty="0" smtClean="0"/>
              <a:t>Завершение просмотра</a:t>
            </a:r>
            <a:endParaRPr lang="ru-RU" sz="1600" b="1" dirty="0"/>
          </a:p>
        </p:txBody>
      </p:sp>
      <p:sp>
        <p:nvSpPr>
          <p:cNvPr id="6" name="Стрелка вправо 5">
            <a:hlinkClick r:id="rId6" action="ppaction://hlinksldjump"/>
          </p:cNvPr>
          <p:cNvSpPr/>
          <p:nvPr/>
        </p:nvSpPr>
        <p:spPr>
          <a:xfrm flipH="1">
            <a:off x="101388" y="6439894"/>
            <a:ext cx="432048" cy="325200"/>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448112965"/>
      </p:ext>
    </p:extLst>
  </p:cSld>
  <p:clrMapOvr>
    <a:masterClrMapping/>
  </p:clrMapOvr>
  <p:transition spd="slow" advClick="0">
    <p:wip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ds03.infourok.ru/uploads/ex/1047/0004a426-635b5e87/img16.jpg"/>
          <p:cNvPicPr>
            <a:picLocks noChangeAspect="1" noChangeArrowheads="1"/>
          </p:cNvPicPr>
          <p:nvPr/>
        </p:nvPicPr>
        <p:blipFill rotWithShape="1">
          <a:blip r:embed="rId2">
            <a:extLst>
              <a:ext uri="{28A0092B-C50C-407E-A947-70E740481C1C}">
                <a14:useLocalDpi xmlns:a14="http://schemas.microsoft.com/office/drawing/2010/main" val="0"/>
              </a:ext>
            </a:extLst>
          </a:blip>
          <a:srcRect l="1309" t="1371" r="3177" b="3302"/>
          <a:stretch/>
        </p:blipFill>
        <p:spPr bwMode="auto">
          <a:xfrm>
            <a:off x="-8345" y="-17992"/>
            <a:ext cx="9161932"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Овал 2">
            <a:hlinkClick r:id="rId3" action="ppaction://hlinksldjump"/>
          </p:cNvPr>
          <p:cNvSpPr/>
          <p:nvPr/>
        </p:nvSpPr>
        <p:spPr>
          <a:xfrm>
            <a:off x="4716016" y="6224416"/>
            <a:ext cx="1440160" cy="568853"/>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ru-RU" sz="2000" b="1" dirty="0" smtClean="0"/>
              <a:t>меню</a:t>
            </a:r>
            <a:endParaRPr lang="ru-RU" b="1" dirty="0"/>
          </a:p>
        </p:txBody>
      </p:sp>
      <p:sp>
        <p:nvSpPr>
          <p:cNvPr id="2" name="Овал 1">
            <a:hlinkClick r:id="rId4" action="ppaction://hlinksldjump"/>
          </p:cNvPr>
          <p:cNvSpPr/>
          <p:nvPr/>
        </p:nvSpPr>
        <p:spPr>
          <a:xfrm rot="20446872">
            <a:off x="7436419" y="5966384"/>
            <a:ext cx="1651474" cy="61906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t>в начало</a:t>
            </a:r>
            <a:endParaRPr lang="ru-RU" b="1" dirty="0"/>
          </a:p>
        </p:txBody>
      </p:sp>
      <p:sp>
        <p:nvSpPr>
          <p:cNvPr id="5" name="Прямоугольник с двумя вырезанными противолежащими углами 4"/>
          <p:cNvSpPr/>
          <p:nvPr/>
        </p:nvSpPr>
        <p:spPr>
          <a:xfrm>
            <a:off x="1034092" y="6361615"/>
            <a:ext cx="2313772" cy="418355"/>
          </a:xfrm>
          <a:prstGeom prst="snip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200" b="1" dirty="0"/>
              <a:t>Для завершения просмотра нажмите клавишу </a:t>
            </a:r>
            <a:r>
              <a:rPr lang="en-US" sz="1200" b="1" dirty="0" smtClean="0"/>
              <a:t>Esc</a:t>
            </a:r>
            <a:endParaRPr lang="ru-RU" sz="1200" b="1" dirty="0"/>
          </a:p>
        </p:txBody>
      </p:sp>
    </p:spTree>
    <p:extLst>
      <p:ext uri="{BB962C8B-B14F-4D97-AF65-F5344CB8AC3E}">
        <p14:creationId xmlns:p14="http://schemas.microsoft.com/office/powerpoint/2010/main" val="2634525789"/>
      </p:ext>
    </p:extLst>
  </p:cSld>
  <p:clrMapOvr>
    <a:masterClrMapping/>
  </p:clrMapOvr>
  <p:transition spd="slow" advClick="0">
    <p:wipe/>
  </p:transition>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1396</TotalTime>
  <Words>1709</Words>
  <Application>Microsoft Office PowerPoint</Application>
  <PresentationFormat>Экран (4:3)</PresentationFormat>
  <Paragraphs>191</Paragraphs>
  <Slides>34</Slides>
  <Notes>0</Notes>
  <HiddenSlides>0</HiddenSlides>
  <MMClips>1</MMClips>
  <ScaleCrop>false</ScaleCrop>
  <HeadingPairs>
    <vt:vector size="4" baseType="variant">
      <vt:variant>
        <vt:lpstr>Тема</vt:lpstr>
      </vt:variant>
      <vt:variant>
        <vt:i4>1</vt:i4>
      </vt:variant>
      <vt:variant>
        <vt:lpstr>Заголовки слайдов</vt:lpstr>
      </vt:variant>
      <vt:variant>
        <vt:i4>34</vt:i4>
      </vt:variant>
    </vt:vector>
  </HeadingPairs>
  <TitlesOfParts>
    <vt:vector size="35" baseType="lpstr">
      <vt:lpstr>Тема Office</vt:lpstr>
      <vt:lpstr>Пермь  театральная</vt:lpstr>
      <vt:lpstr>ТЕАТРЫ ПЕРМИ</vt:lpstr>
      <vt:lpstr>ПЕРМСКИЙ  ТЕАТР КУКОЛ</vt:lpstr>
      <vt:lpstr>ПЕРМСКИЙ  ТЕАТР КУКОЛ</vt:lpstr>
      <vt:lpstr>Репертуар </vt:lpstr>
      <vt:lpstr>ПЕРМСКИЙ ТЮЗ</vt:lpstr>
      <vt:lpstr>ПЕРМСКИЙ ТЮЗ</vt:lpstr>
      <vt:lpstr>Репертуар </vt:lpstr>
      <vt:lpstr>ПЕРМСКИЙ  АКАДЕМИЧЕСКИЙ ТЕАТР-ТЕАТР</vt:lpstr>
      <vt:lpstr>ПЕРМСКИЙ  АКАДЕМИЧЕСКИЙ ТЕАТР-ТЕАТР</vt:lpstr>
      <vt:lpstr>Репертуар </vt:lpstr>
      <vt:lpstr>ПЕРМСКИЙ АКАДЕМИЧЕСКИЙ ТЕАТР  ОПЕРЫ И БАЛЕТА ИМ. П.И. ЧАЙКОВСКОГО</vt:lpstr>
      <vt:lpstr>ПЕРМСКИЙ АКАДЕМИЧЕСКИЙ ТЕАТР  ОПЕРЫ И БАЛЕТА ИМ. П.И. ЧАЙКОВСКОГО</vt:lpstr>
      <vt:lpstr>ПЕРМСКИЙ АКАДЕМИЧЕСКИЙ ТЕАТР  ОПЕРЫ И БАЛЕТА ИМ. П.И.ЧАЙКОВСКОГО</vt:lpstr>
      <vt:lpstr>Репертуар </vt:lpstr>
      <vt:lpstr>ТЕАТР КУКОЛ «ТУКИ-ЛУКИ»</vt:lpstr>
      <vt:lpstr>Репертуар </vt:lpstr>
      <vt:lpstr>ПЕРМСКИЙ ТЕАТР «У МОСТА»</vt:lpstr>
      <vt:lpstr>Репертуар </vt:lpstr>
      <vt:lpstr>ПЕРМСКИЙ ТЕАТР  «БАЛЕТ ЕВГЕНИЯ ПАНФИЛОВА»</vt:lpstr>
      <vt:lpstr>Репертуар </vt:lpstr>
      <vt:lpstr>Презентация PowerPoint</vt:lpstr>
      <vt:lpstr>Репертуар </vt:lpstr>
      <vt:lpstr>Презентация PowerPoint</vt:lpstr>
      <vt:lpstr>Репертуар </vt:lpstr>
      <vt:lpstr>Литература о театре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Пермь театральная</dc:title>
  <dc:creator>библиотека-2</dc:creator>
  <cp:lastModifiedBy>библиотека-2</cp:lastModifiedBy>
  <cp:revision>52</cp:revision>
  <dcterms:created xsi:type="dcterms:W3CDTF">2022-03-09T07:13:41Z</dcterms:created>
  <dcterms:modified xsi:type="dcterms:W3CDTF">2022-03-18T11:19:50Z</dcterms:modified>
</cp:coreProperties>
</file>