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6" r:id="rId19"/>
    <p:sldId id="280" r:id="rId20"/>
    <p:sldId id="277" r:id="rId21"/>
    <p:sldId id="278" r:id="rId22"/>
    <p:sldId id="282" r:id="rId23"/>
    <p:sldId id="279" r:id="rId24"/>
    <p:sldId id="281" r:id="rId2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65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7BFEB5F-0580-4AC8-B149-ACA5E838B7CF}" type="datetimeFigureOut">
              <a:rPr lang="ru-RU" smtClean="0"/>
              <a:t>03.11.2021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01EC7-056D-4067-9D8A-75F3741B3FD3}" type="slidenum">
              <a:rPr lang="ru-RU" smtClean="0"/>
              <a:t>‹#›</a:t>
            </a:fld>
            <a:endParaRPr lang="ru-RU"/>
          </a:p>
        </p:txBody>
      </p:sp>
    </p:spTree>
    <p:extLst>
      <p:ext uri="{BB962C8B-B14F-4D97-AF65-F5344CB8AC3E}">
        <p14:creationId xmlns:p14="http://schemas.microsoft.com/office/powerpoint/2010/main" val="1332352981"/>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7BFEB5F-0580-4AC8-B149-ACA5E838B7CF}" type="datetimeFigureOut">
              <a:rPr lang="ru-RU" smtClean="0"/>
              <a:t>03.11.2021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01EC7-056D-4067-9D8A-75F3741B3FD3}" type="slidenum">
              <a:rPr lang="ru-RU" smtClean="0"/>
              <a:t>‹#›</a:t>
            </a:fld>
            <a:endParaRPr lang="ru-RU"/>
          </a:p>
        </p:txBody>
      </p:sp>
    </p:spTree>
    <p:extLst>
      <p:ext uri="{BB962C8B-B14F-4D97-AF65-F5344CB8AC3E}">
        <p14:creationId xmlns:p14="http://schemas.microsoft.com/office/powerpoint/2010/main" val="426073360"/>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7BFEB5F-0580-4AC8-B149-ACA5E838B7CF}" type="datetimeFigureOut">
              <a:rPr lang="ru-RU" smtClean="0"/>
              <a:t>03.11.2021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01EC7-056D-4067-9D8A-75F3741B3FD3}" type="slidenum">
              <a:rPr lang="ru-RU" smtClean="0"/>
              <a:t>‹#›</a:t>
            </a:fld>
            <a:endParaRPr lang="ru-RU"/>
          </a:p>
        </p:txBody>
      </p:sp>
    </p:spTree>
    <p:extLst>
      <p:ext uri="{BB962C8B-B14F-4D97-AF65-F5344CB8AC3E}">
        <p14:creationId xmlns:p14="http://schemas.microsoft.com/office/powerpoint/2010/main" val="4113915578"/>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7BFEB5F-0580-4AC8-B149-ACA5E838B7CF}" type="datetimeFigureOut">
              <a:rPr lang="ru-RU" smtClean="0"/>
              <a:t>03.11.2021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0E01EC7-056D-4067-9D8A-75F3741B3FD3}" type="slidenum">
              <a:rPr lang="ru-RU" smtClean="0"/>
              <a:t>‹#›</a:t>
            </a:fld>
            <a:endParaRPr lang="ru-RU"/>
          </a:p>
        </p:txBody>
      </p:sp>
    </p:spTree>
    <p:extLst>
      <p:ext uri="{BB962C8B-B14F-4D97-AF65-F5344CB8AC3E}">
        <p14:creationId xmlns:p14="http://schemas.microsoft.com/office/powerpoint/2010/main" val="1970825825"/>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7BFEB5F-0580-4AC8-B149-ACA5E838B7CF}" type="datetimeFigureOut">
              <a:rPr lang="ru-RU" smtClean="0"/>
              <a:t>03.11.2021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0E01EC7-056D-4067-9D8A-75F3741B3FD3}" type="slidenum">
              <a:rPr lang="ru-RU" smtClean="0"/>
              <a:t>‹#›</a:t>
            </a:fld>
            <a:endParaRPr lang="ru-RU"/>
          </a:p>
        </p:txBody>
      </p:sp>
    </p:spTree>
    <p:extLst>
      <p:ext uri="{BB962C8B-B14F-4D97-AF65-F5344CB8AC3E}">
        <p14:creationId xmlns:p14="http://schemas.microsoft.com/office/powerpoint/2010/main" val="1414960827"/>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7BFEB5F-0580-4AC8-B149-ACA5E838B7CF}" type="datetimeFigureOut">
              <a:rPr lang="ru-RU" smtClean="0"/>
              <a:t>03.11.2021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01EC7-056D-4067-9D8A-75F3741B3FD3}" type="slidenum">
              <a:rPr lang="ru-RU" smtClean="0"/>
              <a:t>‹#›</a:t>
            </a:fld>
            <a:endParaRPr lang="ru-RU"/>
          </a:p>
        </p:txBody>
      </p:sp>
    </p:spTree>
    <p:extLst>
      <p:ext uri="{BB962C8B-B14F-4D97-AF65-F5344CB8AC3E}">
        <p14:creationId xmlns:p14="http://schemas.microsoft.com/office/powerpoint/2010/main" val="1234546308"/>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7BFEB5F-0580-4AC8-B149-ACA5E838B7CF}" type="datetimeFigureOut">
              <a:rPr lang="ru-RU" smtClean="0"/>
              <a:t>03.11.2021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0E01EC7-056D-4067-9D8A-75F3741B3FD3}" type="slidenum">
              <a:rPr lang="ru-RU" smtClean="0"/>
              <a:t>‹#›</a:t>
            </a:fld>
            <a:endParaRPr lang="ru-RU"/>
          </a:p>
        </p:txBody>
      </p:sp>
    </p:spTree>
    <p:extLst>
      <p:ext uri="{BB962C8B-B14F-4D97-AF65-F5344CB8AC3E}">
        <p14:creationId xmlns:p14="http://schemas.microsoft.com/office/powerpoint/2010/main" val="4167456892"/>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7BFEB5F-0580-4AC8-B149-ACA5E838B7CF}" type="datetimeFigureOut">
              <a:rPr lang="ru-RU" smtClean="0"/>
              <a:t>03.11.2021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0E01EC7-056D-4067-9D8A-75F3741B3FD3}" type="slidenum">
              <a:rPr lang="ru-RU" smtClean="0"/>
              <a:t>‹#›</a:t>
            </a:fld>
            <a:endParaRPr lang="ru-RU"/>
          </a:p>
        </p:txBody>
      </p:sp>
    </p:spTree>
    <p:extLst>
      <p:ext uri="{BB962C8B-B14F-4D97-AF65-F5344CB8AC3E}">
        <p14:creationId xmlns:p14="http://schemas.microsoft.com/office/powerpoint/2010/main" val="887857874"/>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7BFEB5F-0580-4AC8-B149-ACA5E838B7CF}" type="datetimeFigureOut">
              <a:rPr lang="ru-RU" smtClean="0"/>
              <a:t>03.11.2021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0E01EC7-056D-4067-9D8A-75F3741B3FD3}" type="slidenum">
              <a:rPr lang="ru-RU" smtClean="0"/>
              <a:t>‹#›</a:t>
            </a:fld>
            <a:endParaRPr lang="ru-RU"/>
          </a:p>
        </p:txBody>
      </p:sp>
    </p:spTree>
    <p:extLst>
      <p:ext uri="{BB962C8B-B14F-4D97-AF65-F5344CB8AC3E}">
        <p14:creationId xmlns:p14="http://schemas.microsoft.com/office/powerpoint/2010/main" val="677127473"/>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7BFEB5F-0580-4AC8-B149-ACA5E838B7CF}" type="datetimeFigureOut">
              <a:rPr lang="ru-RU" smtClean="0"/>
              <a:t>03.11.2021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01EC7-056D-4067-9D8A-75F3741B3FD3}" type="slidenum">
              <a:rPr lang="ru-RU" smtClean="0"/>
              <a:t>‹#›</a:t>
            </a:fld>
            <a:endParaRPr lang="ru-RU"/>
          </a:p>
        </p:txBody>
      </p:sp>
    </p:spTree>
    <p:extLst>
      <p:ext uri="{BB962C8B-B14F-4D97-AF65-F5344CB8AC3E}">
        <p14:creationId xmlns:p14="http://schemas.microsoft.com/office/powerpoint/2010/main" val="2710435739"/>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7BFEB5F-0580-4AC8-B149-ACA5E838B7CF}" type="datetimeFigureOut">
              <a:rPr lang="ru-RU" smtClean="0"/>
              <a:t>03.11.2021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01EC7-056D-4067-9D8A-75F3741B3FD3}" type="slidenum">
              <a:rPr lang="ru-RU" smtClean="0"/>
              <a:t>‹#›</a:t>
            </a:fld>
            <a:endParaRPr lang="ru-RU"/>
          </a:p>
        </p:txBody>
      </p:sp>
    </p:spTree>
    <p:extLst>
      <p:ext uri="{BB962C8B-B14F-4D97-AF65-F5344CB8AC3E}">
        <p14:creationId xmlns:p14="http://schemas.microsoft.com/office/powerpoint/2010/main" val="499496051"/>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BFEB5F-0580-4AC8-B149-ACA5E838B7CF}" type="datetimeFigureOut">
              <a:rPr lang="ru-RU" smtClean="0"/>
              <a:t>03.11.2021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E01EC7-056D-4067-9D8A-75F3741B3FD3}" type="slidenum">
              <a:rPr lang="ru-RU" smtClean="0"/>
              <a:t>‹#›</a:t>
            </a:fld>
            <a:endParaRPr lang="ru-RU"/>
          </a:p>
        </p:txBody>
      </p:sp>
    </p:spTree>
    <p:extLst>
      <p:ext uri="{BB962C8B-B14F-4D97-AF65-F5344CB8AC3E}">
        <p14:creationId xmlns:p14="http://schemas.microsoft.com/office/powerpoint/2010/main" val="21479792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pn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4014282" cy="32400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Заголовок 3"/>
          <p:cNvSpPr>
            <a:spLocks noGrp="1"/>
          </p:cNvSpPr>
          <p:nvPr>
            <p:ph type="title"/>
          </p:nvPr>
        </p:nvSpPr>
        <p:spPr>
          <a:xfrm>
            <a:off x="4533345" y="476672"/>
            <a:ext cx="4245707" cy="3501008"/>
          </a:xfrm>
          <a:solidFill>
            <a:schemeClr val="accent6">
              <a:lumMod val="20000"/>
              <a:lumOff val="80000"/>
            </a:schemeClr>
          </a:solidFill>
        </p:spPr>
        <p:txBody>
          <a:bodyPr>
            <a:noAutofit/>
          </a:bodyPr>
          <a:lstStyle/>
          <a:p>
            <a:r>
              <a:rPr lang="ru-RU" sz="3600" dirty="0">
                <a:solidFill>
                  <a:srgbClr val="C00000"/>
                </a:solidFill>
              </a:rPr>
              <a:t/>
            </a:r>
            <a:br>
              <a:rPr lang="ru-RU" sz="3600" dirty="0">
                <a:solidFill>
                  <a:srgbClr val="C00000"/>
                </a:solidFill>
              </a:rPr>
            </a:br>
            <a:r>
              <a:rPr lang="ru-RU" sz="3600" dirty="0" smtClean="0">
                <a:solidFill>
                  <a:srgbClr val="C00000"/>
                </a:solidFill>
              </a:rPr>
              <a:t/>
            </a:r>
            <a:br>
              <a:rPr lang="ru-RU" sz="3600" dirty="0" smtClean="0">
                <a:solidFill>
                  <a:srgbClr val="C00000"/>
                </a:solidFill>
              </a:rPr>
            </a:br>
            <a:r>
              <a:rPr lang="ru-RU" sz="3600" dirty="0" smtClean="0">
                <a:solidFill>
                  <a:srgbClr val="C00000"/>
                </a:solidFill>
              </a:rPr>
              <a:t>Достоевский </a:t>
            </a:r>
            <a:r>
              <a:rPr lang="ru-RU" sz="3600" dirty="0" smtClean="0">
                <a:solidFill>
                  <a:srgbClr val="C00000"/>
                </a:solidFill>
              </a:rPr>
              <a:t/>
            </a:r>
            <a:br>
              <a:rPr lang="ru-RU" sz="3600" dirty="0" smtClean="0">
                <a:solidFill>
                  <a:srgbClr val="C00000"/>
                </a:solidFill>
              </a:rPr>
            </a:br>
            <a:r>
              <a:rPr lang="ru-RU" sz="3600" dirty="0" smtClean="0">
                <a:solidFill>
                  <a:srgbClr val="C00000"/>
                </a:solidFill>
              </a:rPr>
              <a:t>Федор Михайлович</a:t>
            </a:r>
            <a:br>
              <a:rPr lang="ru-RU" sz="3600" dirty="0" smtClean="0">
                <a:solidFill>
                  <a:srgbClr val="C00000"/>
                </a:solidFill>
              </a:rPr>
            </a:br>
            <a:r>
              <a:rPr lang="ru-RU" sz="3600" dirty="0" smtClean="0">
                <a:solidFill>
                  <a:srgbClr val="C00000"/>
                </a:solidFill>
              </a:rPr>
              <a:t>(1821-1881)</a:t>
            </a:r>
            <a:r>
              <a:rPr lang="ru-RU" sz="1800" dirty="0">
                <a:solidFill>
                  <a:srgbClr val="002060"/>
                </a:solidFill>
              </a:rPr>
              <a:t>  </a:t>
            </a:r>
            <a:r>
              <a:rPr lang="ru-RU" sz="1800" dirty="0" smtClean="0">
                <a:solidFill>
                  <a:srgbClr val="002060"/>
                </a:solidFill>
              </a:rPr>
              <a:t/>
            </a:r>
            <a:br>
              <a:rPr lang="ru-RU" sz="1800" dirty="0" smtClean="0">
                <a:solidFill>
                  <a:srgbClr val="002060"/>
                </a:solidFill>
              </a:rPr>
            </a:br>
            <a:r>
              <a:rPr lang="ru-RU" sz="1800" dirty="0" smtClean="0">
                <a:solidFill>
                  <a:srgbClr val="002060"/>
                </a:solidFill>
              </a:rPr>
              <a:t/>
            </a:r>
            <a:br>
              <a:rPr lang="ru-RU" sz="1800" dirty="0" smtClean="0">
                <a:solidFill>
                  <a:srgbClr val="002060"/>
                </a:solidFill>
              </a:rPr>
            </a:br>
            <a:r>
              <a:rPr lang="ru-RU" sz="1800" dirty="0" smtClean="0">
                <a:solidFill>
                  <a:srgbClr val="C00000"/>
                </a:solidFill>
              </a:rPr>
              <a:t>Классик </a:t>
            </a:r>
            <a:r>
              <a:rPr lang="ru-RU" sz="1800" dirty="0">
                <a:solidFill>
                  <a:srgbClr val="C00000"/>
                </a:solidFill>
              </a:rPr>
              <a:t>мировой литературы, по данным </a:t>
            </a:r>
            <a:r>
              <a:rPr lang="ru-RU" sz="1800" dirty="0" smtClean="0">
                <a:solidFill>
                  <a:srgbClr val="C00000"/>
                </a:solidFill>
              </a:rPr>
              <a:t>Юнеско один </a:t>
            </a:r>
            <a:r>
              <a:rPr lang="ru-RU" sz="1800" dirty="0">
                <a:solidFill>
                  <a:srgbClr val="C00000"/>
                </a:solidFill>
              </a:rPr>
              <a:t>из самых читаемых писателей в мире.</a:t>
            </a:r>
            <a:br>
              <a:rPr lang="ru-RU" sz="1800" dirty="0">
                <a:solidFill>
                  <a:srgbClr val="C00000"/>
                </a:solidFill>
              </a:rPr>
            </a:br>
            <a:r>
              <a:rPr lang="ru-RU" sz="1800" dirty="0">
                <a:solidFill>
                  <a:srgbClr val="002060"/>
                </a:solidFill>
              </a:rPr>
              <a:t/>
            </a:r>
            <a:br>
              <a:rPr lang="ru-RU" sz="1800" dirty="0">
                <a:solidFill>
                  <a:srgbClr val="002060"/>
                </a:solidFill>
              </a:rPr>
            </a:br>
            <a:endParaRPr lang="ru-RU" sz="1800" dirty="0">
              <a:solidFill>
                <a:srgbClr val="C00000"/>
              </a:solidFill>
            </a:endParaRPr>
          </a:p>
        </p:txBody>
      </p:sp>
      <p:sp>
        <p:nvSpPr>
          <p:cNvPr id="5" name="Объект 4"/>
          <p:cNvSpPr>
            <a:spLocks noGrp="1"/>
          </p:cNvSpPr>
          <p:nvPr>
            <p:ph idx="1"/>
          </p:nvPr>
        </p:nvSpPr>
        <p:spPr>
          <a:xfrm>
            <a:off x="1838461" y="4221088"/>
            <a:ext cx="5328592" cy="1232753"/>
          </a:xfrm>
          <a:solidFill>
            <a:schemeClr val="accent6">
              <a:lumMod val="20000"/>
              <a:lumOff val="80000"/>
            </a:schemeClr>
          </a:solidFill>
        </p:spPr>
        <p:txBody>
          <a:bodyPr>
            <a:normAutofit fontScale="70000" lnSpcReduction="20000"/>
          </a:bodyPr>
          <a:lstStyle/>
          <a:p>
            <a:pPr marL="0" indent="0" algn="ctr">
              <a:buNone/>
            </a:pPr>
            <a:r>
              <a:rPr lang="ru-RU" dirty="0" smtClean="0">
                <a:solidFill>
                  <a:srgbClr val="C00000"/>
                </a:solidFill>
              </a:rPr>
              <a:t>Устный журнал по страницам биографии Достоевского посвящается к 200-летию со дня рождения</a:t>
            </a:r>
          </a:p>
          <a:p>
            <a:pPr marL="0" indent="0" algn="ctr">
              <a:buNone/>
            </a:pPr>
            <a:endParaRPr lang="ru-RU" dirty="0"/>
          </a:p>
          <a:p>
            <a:pPr marL="0" indent="0">
              <a:buNone/>
            </a:pPr>
            <a:endParaRPr lang="ru-RU" dirty="0"/>
          </a:p>
        </p:txBody>
      </p:sp>
      <p:pic>
        <p:nvPicPr>
          <p:cNvPr id="6" name="Picture 4" descr="C:\Users\Библиотека-сервер\Desktop\ven.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30"/>
          <a:stretch/>
        </p:blipFill>
        <p:spPr bwMode="auto">
          <a:xfrm>
            <a:off x="683568" y="5373216"/>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4661468"/>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55976" y="116632"/>
            <a:ext cx="4587330" cy="4752528"/>
          </a:xfrm>
          <a:solidFill>
            <a:schemeClr val="accent6">
              <a:lumMod val="20000"/>
              <a:lumOff val="80000"/>
            </a:schemeClr>
          </a:solidFill>
        </p:spPr>
        <p:txBody>
          <a:bodyPr>
            <a:normAutofit fontScale="90000"/>
          </a:bodyPr>
          <a:lstStyle/>
          <a:p>
            <a:r>
              <a:rPr lang="ru-RU" sz="2800" dirty="0" smtClean="0">
                <a:solidFill>
                  <a:srgbClr val="C00000"/>
                </a:solidFill>
              </a:rPr>
              <a:t>Происхождение</a:t>
            </a:r>
            <a:r>
              <a:rPr lang="ru-RU" sz="2800" dirty="0" smtClean="0"/>
              <a:t/>
            </a:r>
            <a:br>
              <a:rPr lang="ru-RU" sz="2800" dirty="0" smtClean="0"/>
            </a:br>
            <a:r>
              <a:rPr lang="ru-RU" sz="2800" dirty="0" smtClean="0"/>
              <a:t>Достоевские происходили от старинного литовского рода, представители которого упоминаются с 16 века. В 1506 им была пожалована грамота на село Достоево в Пинском повете- это административно-территориальная единица в древней  Руси, после  этого  род стали именоваться Достоевскими.</a:t>
            </a:r>
            <a:endParaRPr lang="ru-RU" sz="2800" dirty="0"/>
          </a:p>
        </p:txBody>
      </p:sp>
      <p:pic>
        <p:nvPicPr>
          <p:cNvPr id="3074" name="Picture 2" descr="https://1reg.by/wp-content/uploads/2021/06/dostorvo-1-05062021.jp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0" y="260648"/>
            <a:ext cx="4275688" cy="42484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4" descr="C:\Users\Библиотека-сервер\Desktop\ven.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20630"/>
          <a:stretch/>
        </p:blipFill>
        <p:spPr bwMode="auto">
          <a:xfrm>
            <a:off x="683568" y="5373216"/>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0924883"/>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19872" y="620688"/>
            <a:ext cx="5410944" cy="4248472"/>
          </a:xfrm>
          <a:solidFill>
            <a:schemeClr val="accent6">
              <a:lumMod val="20000"/>
              <a:lumOff val="80000"/>
            </a:schemeClr>
          </a:solidFill>
        </p:spPr>
        <p:txBody>
          <a:bodyPr>
            <a:normAutofit/>
          </a:bodyPr>
          <a:lstStyle/>
          <a:p>
            <a:r>
              <a:rPr lang="ru-RU" sz="3100" dirty="0" smtClean="0">
                <a:solidFill>
                  <a:srgbClr val="C00000"/>
                </a:solidFill>
              </a:rPr>
              <a:t>Достоевский</a:t>
            </a:r>
            <a:r>
              <a:rPr lang="ru-RU" sz="3100" dirty="0" smtClean="0">
                <a:solidFill>
                  <a:srgbClr val="C00000"/>
                </a:solidFill>
              </a:rPr>
              <a:t/>
            </a:r>
            <a:br>
              <a:rPr lang="ru-RU" sz="3100" dirty="0" smtClean="0">
                <a:solidFill>
                  <a:srgbClr val="C00000"/>
                </a:solidFill>
              </a:rPr>
            </a:br>
            <a:r>
              <a:rPr lang="ru-RU" sz="3100" dirty="0" smtClean="0">
                <a:solidFill>
                  <a:srgbClr val="C00000"/>
                </a:solidFill>
              </a:rPr>
              <a:t>Михаил Андреевич</a:t>
            </a:r>
            <a:r>
              <a:rPr lang="ru-RU" sz="3100" dirty="0" smtClean="0"/>
              <a:t>,</a:t>
            </a:r>
            <a:br>
              <a:rPr lang="ru-RU" sz="3100" dirty="0" smtClean="0"/>
            </a:br>
            <a:r>
              <a:rPr lang="ru-RU" sz="3100" dirty="0" smtClean="0"/>
              <a:t> отец писателя был врачом (штаб-лекарем) Мариинской больницы для бедных потомственный дворянин с 1828 </a:t>
            </a:r>
            <a:r>
              <a:rPr lang="ru-RU" sz="3100" dirty="0" smtClean="0"/>
              <a:t>года</a:t>
            </a:r>
            <a:r>
              <a:rPr lang="ru-RU" dirty="0" smtClean="0"/>
              <a:t/>
            </a:r>
            <a:br>
              <a:rPr lang="ru-RU" dirty="0" smtClean="0"/>
            </a:br>
            <a:endParaRPr lang="ru-RU" dirty="0"/>
          </a:p>
        </p:txBody>
      </p:sp>
      <p:pic>
        <p:nvPicPr>
          <p:cNvPr id="4" name="Рисунок 3" descr="C:\Users\Библиотека-сервер\Desktop\3.jpg"/>
          <p:cNvPicPr/>
          <p:nvPr/>
        </p:nvPicPr>
        <p:blipFill rotWithShape="1">
          <a:blip r:embed="rId2">
            <a:extLst>
              <a:ext uri="{28A0092B-C50C-407E-A947-70E740481C1C}">
                <a14:useLocalDpi xmlns:a14="http://schemas.microsoft.com/office/drawing/2010/main" val="0"/>
              </a:ext>
            </a:extLst>
          </a:blip>
          <a:srcRect l="8621" t="23810" r="54557" b="11494"/>
          <a:stretch/>
        </p:blipFill>
        <p:spPr bwMode="auto">
          <a:xfrm>
            <a:off x="34288" y="188640"/>
            <a:ext cx="3241568" cy="4181064"/>
          </a:xfrm>
          <a:prstGeom prst="rect">
            <a:avLst/>
          </a:prstGeom>
          <a:ln>
            <a:noFill/>
          </a:ln>
          <a:effectLst>
            <a:softEdge rad="112500"/>
          </a:effectLst>
          <a:extLst>
            <a:ext uri="{53640926-AAD7-44D8-BBD7-CCE9431645EC}">
              <a14:shadowObscured xmlns:a14="http://schemas.microsoft.com/office/drawing/2010/main"/>
            </a:ext>
          </a:extLst>
        </p:spPr>
      </p:pic>
      <p:pic>
        <p:nvPicPr>
          <p:cNvPr id="6" name="Picture 4" descr="C:\Users\Библиотека-сервер\Desktop\ven.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30"/>
          <a:stretch/>
        </p:blipFill>
        <p:spPr bwMode="auto">
          <a:xfrm>
            <a:off x="683568" y="5373216"/>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220392"/>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43808" y="87508"/>
            <a:ext cx="6120680" cy="5429724"/>
          </a:xfrm>
          <a:solidFill>
            <a:schemeClr val="accent6">
              <a:lumMod val="20000"/>
              <a:lumOff val="80000"/>
            </a:schemeClr>
          </a:solidFill>
        </p:spPr>
        <p:txBody>
          <a:bodyPr>
            <a:noAutofit/>
          </a:bodyPr>
          <a:lstStyle/>
          <a:p>
            <a:r>
              <a:rPr lang="ru-RU" sz="2800" dirty="0" smtClean="0">
                <a:solidFill>
                  <a:srgbClr val="C00000"/>
                </a:solidFill>
              </a:rPr>
              <a:t>Достоевская Мария Федоровна </a:t>
            </a:r>
            <a:r>
              <a:rPr lang="ru-RU" sz="2800" dirty="0" smtClean="0"/>
              <a:t>(Нечаева), мать писателя. Она происходила из купеческой семьи. Родила семерых детей, среди которых сын Федор был вторым. Жизнерадостная, прекрасно образованная, она очень любила поэзию, играла на гитаре, хорошо пела и была очень непохожа на своего мужа, угрюмого, вспыльчивого и подозрительного человека, страдающего признаками болезненной тоски.</a:t>
            </a:r>
            <a:endParaRPr lang="ru-RU" sz="2800" dirty="0"/>
          </a:p>
        </p:txBody>
      </p:sp>
      <p:pic>
        <p:nvPicPr>
          <p:cNvPr id="6" name="Рисунок 5" descr="https://ds04.infourok.ru/uploads/ex/0bd1/00087040-18632df4/img6.jpg"/>
          <p:cNvPicPr/>
          <p:nvPr/>
        </p:nvPicPr>
        <p:blipFill rotWithShape="1">
          <a:blip r:embed="rId2">
            <a:extLst>
              <a:ext uri="{28A0092B-C50C-407E-A947-70E740481C1C}">
                <a14:useLocalDpi xmlns:a14="http://schemas.microsoft.com/office/drawing/2010/main" val="0"/>
              </a:ext>
            </a:extLst>
          </a:blip>
          <a:srcRect l="41649" r="4257" b="4926"/>
          <a:stretch/>
        </p:blipFill>
        <p:spPr bwMode="auto">
          <a:xfrm>
            <a:off x="323528" y="116632"/>
            <a:ext cx="2520280" cy="3384376"/>
          </a:xfrm>
          <a:prstGeom prst="rect">
            <a:avLst/>
          </a:prstGeom>
          <a:ln>
            <a:noFill/>
          </a:ln>
          <a:effectLst>
            <a:softEdge rad="112500"/>
          </a:effectLst>
          <a:extLst>
            <a:ext uri="{53640926-AAD7-44D8-BBD7-CCE9431645EC}">
              <a14:shadowObscured xmlns:a14="http://schemas.microsoft.com/office/drawing/2010/main"/>
            </a:ext>
          </a:extLst>
        </p:spPr>
      </p:pic>
      <p:pic>
        <p:nvPicPr>
          <p:cNvPr id="7" name="Picture 4" descr="C:\Users\Библиотека-сервер\Desktop\ven.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30"/>
          <a:stretch/>
        </p:blipFill>
        <p:spPr bwMode="auto">
          <a:xfrm>
            <a:off x="683568" y="5373216"/>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3621134"/>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43808" y="116632"/>
            <a:ext cx="5688632" cy="720080"/>
          </a:xfrm>
          <a:solidFill>
            <a:schemeClr val="accent6">
              <a:lumMod val="20000"/>
              <a:lumOff val="80000"/>
            </a:schemeClr>
          </a:solidFill>
        </p:spPr>
        <p:txBody>
          <a:bodyPr>
            <a:normAutofit/>
          </a:bodyPr>
          <a:lstStyle/>
          <a:p>
            <a:r>
              <a:rPr lang="ru-RU" sz="2800" dirty="0" smtClean="0">
                <a:solidFill>
                  <a:srgbClr val="C00000"/>
                </a:solidFill>
              </a:rPr>
              <a:t>Мальчик с </a:t>
            </a:r>
            <a:r>
              <a:rPr lang="ru-RU" sz="2800" dirty="0" err="1" smtClean="0">
                <a:solidFill>
                  <a:srgbClr val="C00000"/>
                </a:solidFill>
              </a:rPr>
              <a:t>Божедомки</a:t>
            </a:r>
            <a:endParaRPr lang="ru-RU" sz="2800" dirty="0">
              <a:solidFill>
                <a:srgbClr val="C00000"/>
              </a:solidFill>
            </a:endParaRPr>
          </a:p>
        </p:txBody>
      </p:sp>
      <p:sp>
        <p:nvSpPr>
          <p:cNvPr id="3" name="Объект 2"/>
          <p:cNvSpPr>
            <a:spLocks noGrp="1"/>
          </p:cNvSpPr>
          <p:nvPr>
            <p:ph idx="1"/>
          </p:nvPr>
        </p:nvSpPr>
        <p:spPr>
          <a:xfrm>
            <a:off x="2843808" y="692696"/>
            <a:ext cx="5688632" cy="4618654"/>
          </a:xfrm>
          <a:solidFill>
            <a:schemeClr val="accent6">
              <a:lumMod val="20000"/>
              <a:lumOff val="80000"/>
            </a:schemeClr>
          </a:solidFill>
        </p:spPr>
        <p:txBody>
          <a:bodyPr>
            <a:noAutofit/>
          </a:bodyPr>
          <a:lstStyle/>
          <a:p>
            <a:pPr marL="0" indent="0" algn="ctr">
              <a:buNone/>
            </a:pPr>
            <a:r>
              <a:rPr lang="ru-RU" sz="2800" dirty="0" smtClean="0"/>
              <a:t>Великий писатель </a:t>
            </a:r>
            <a:r>
              <a:rPr lang="ru-RU" sz="2800" dirty="0"/>
              <a:t>родился 30 октября 1821 года в Москве на улице Новая </a:t>
            </a:r>
            <a:r>
              <a:rPr lang="ru-RU" sz="2800" dirty="0" err="1"/>
              <a:t>Божедомка</a:t>
            </a:r>
            <a:r>
              <a:rPr lang="ru-RU" sz="2800" dirty="0"/>
              <a:t> в Мариинской больнице для бедных. </a:t>
            </a:r>
            <a:r>
              <a:rPr lang="ru-RU" sz="2800" dirty="0" smtClean="0"/>
              <a:t>В</a:t>
            </a:r>
            <a:r>
              <a:rPr lang="ru-RU" sz="2800" dirty="0"/>
              <a:t> этой больнице работал врачом отец </a:t>
            </a:r>
            <a:r>
              <a:rPr lang="ru-RU" sz="2800" dirty="0" smtClean="0"/>
              <a:t>писателя. Именно здесь будущий писатель увидел униженных и оскорбленных. Сама жизнь показала мальчику подлинные человеческие драмы.</a:t>
            </a:r>
            <a:endParaRPr lang="ru-RU" sz="2800" dirty="0"/>
          </a:p>
        </p:txBody>
      </p:sp>
      <p:pic>
        <p:nvPicPr>
          <p:cNvPr id="4" name="Рисунок 3" descr="http://nrlib.ru/images/stories/Virtual2/20210126.3.jpg"/>
          <p:cNvPicPr/>
          <p:nvPr/>
        </p:nvPicPr>
        <p:blipFill>
          <a:blip r:embed="rId2">
            <a:extLst>
              <a:ext uri="{28A0092B-C50C-407E-A947-70E740481C1C}">
                <a14:useLocalDpi xmlns:a14="http://schemas.microsoft.com/office/drawing/2010/main" val="0"/>
              </a:ext>
            </a:extLst>
          </a:blip>
          <a:srcRect/>
          <a:stretch>
            <a:fillRect/>
          </a:stretch>
        </p:blipFill>
        <p:spPr bwMode="auto">
          <a:xfrm>
            <a:off x="232120" y="158928"/>
            <a:ext cx="2232248" cy="2952328"/>
          </a:xfrm>
          <a:prstGeom prst="rect">
            <a:avLst/>
          </a:prstGeom>
          <a:noFill/>
          <a:ln>
            <a:noFill/>
          </a:ln>
        </p:spPr>
      </p:pic>
      <p:pic>
        <p:nvPicPr>
          <p:cNvPr id="6" name="Picture 4" descr="C:\Users\Библиотека-сервер\Desktop\ven.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30"/>
          <a:stretch/>
        </p:blipFill>
        <p:spPr bwMode="auto">
          <a:xfrm>
            <a:off x="683568" y="5373216"/>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6696093"/>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39952" y="260648"/>
            <a:ext cx="4825760" cy="1512168"/>
          </a:xfrm>
          <a:solidFill>
            <a:schemeClr val="accent6">
              <a:lumMod val="20000"/>
              <a:lumOff val="80000"/>
            </a:schemeClr>
          </a:solidFill>
        </p:spPr>
        <p:txBody>
          <a:bodyPr>
            <a:normAutofit/>
          </a:bodyPr>
          <a:lstStyle/>
          <a:p>
            <a:r>
              <a:rPr lang="ru-RU" sz="2800" dirty="0" smtClean="0"/>
              <a:t>С 1822-1837 гг. семья жила в левом флигеле Мариинской больницы. </a:t>
            </a:r>
            <a:endParaRPr lang="ru-RU" sz="2800" dirty="0"/>
          </a:p>
        </p:txBody>
      </p:sp>
      <p:pic>
        <p:nvPicPr>
          <p:cNvPr id="4098" name="Picture 2" descr="https://fsd.videouroki.net/html/2021/05/03/v_608fb7e19d5a9/img5.jpg"/>
          <p:cNvPicPr>
            <a:picLocks noChangeAspect="1" noChangeArrowheads="1"/>
          </p:cNvPicPr>
          <p:nvPr/>
        </p:nvPicPr>
        <p:blipFill rotWithShape="1">
          <a:blip r:embed="rId2">
            <a:extLst>
              <a:ext uri="{28A0092B-C50C-407E-A947-70E740481C1C}">
                <a14:useLocalDpi xmlns:a14="http://schemas.microsoft.com/office/drawing/2010/main" val="0"/>
              </a:ext>
            </a:extLst>
          </a:blip>
          <a:srcRect l="27898" t="14124" r="27252" b="41014"/>
          <a:stretch/>
        </p:blipFill>
        <p:spPr bwMode="auto">
          <a:xfrm>
            <a:off x="323528" y="130546"/>
            <a:ext cx="3312368" cy="257837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Содержимое 3" descr="https://ds02.infourok.ru/uploads/ex/0872/00076ef9-3bb2927c/img6.jpg"/>
          <p:cNvPicPr>
            <a:picLocks/>
          </p:cNvPicPr>
          <p:nvPr/>
        </p:nvPicPr>
        <p:blipFill rotWithShape="1">
          <a:blip r:embed="rId3"/>
          <a:srcRect l="46330" t="45066" r="1797" b="2800"/>
          <a:stretch/>
        </p:blipFill>
        <p:spPr bwMode="auto">
          <a:xfrm>
            <a:off x="5076056" y="2060848"/>
            <a:ext cx="3600400" cy="3312368"/>
          </a:xfrm>
          <a:prstGeom prst="rect">
            <a:avLst/>
          </a:prstGeom>
          <a:ln>
            <a:noFill/>
          </a:ln>
          <a:effectLst>
            <a:softEdge rad="112500"/>
          </a:effectLst>
        </p:spPr>
      </p:pic>
      <p:sp>
        <p:nvSpPr>
          <p:cNvPr id="4" name="TextBox 3"/>
          <p:cNvSpPr txBox="1"/>
          <p:nvPr/>
        </p:nvSpPr>
        <p:spPr>
          <a:xfrm>
            <a:off x="583048" y="3284984"/>
            <a:ext cx="4348992" cy="1384995"/>
          </a:xfrm>
          <a:prstGeom prst="rect">
            <a:avLst/>
          </a:prstGeom>
          <a:solidFill>
            <a:schemeClr val="accent6">
              <a:lumMod val="20000"/>
              <a:lumOff val="80000"/>
            </a:schemeClr>
          </a:solidFill>
        </p:spPr>
        <p:txBody>
          <a:bodyPr wrap="square" rtlCol="0">
            <a:spAutoFit/>
          </a:bodyPr>
          <a:lstStyle/>
          <a:p>
            <a:pPr algn="ctr"/>
            <a:r>
              <a:rPr lang="ru-RU" sz="2800" dirty="0" smtClean="0"/>
              <a:t>1831 году родители купили сельцо Даровое в Тульской губернии</a:t>
            </a:r>
            <a:endParaRPr lang="ru-RU" sz="2800" dirty="0"/>
          </a:p>
        </p:txBody>
      </p:sp>
      <p:pic>
        <p:nvPicPr>
          <p:cNvPr id="8" name="Picture 4" descr="C:\Users\Библиотека-сервер\Desktop\ven.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20630"/>
          <a:stretch/>
        </p:blipFill>
        <p:spPr bwMode="auto">
          <a:xfrm>
            <a:off x="683568" y="5373216"/>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0894122"/>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779912" y="426091"/>
            <a:ext cx="4680520" cy="1058693"/>
          </a:xfrm>
          <a:solidFill>
            <a:schemeClr val="accent6">
              <a:lumMod val="20000"/>
              <a:lumOff val="80000"/>
            </a:schemeClr>
          </a:solidFill>
        </p:spPr>
        <p:txBody>
          <a:bodyPr>
            <a:normAutofit/>
          </a:bodyPr>
          <a:lstStyle/>
          <a:p>
            <a:r>
              <a:rPr lang="ru-RU" sz="2800" dirty="0" smtClean="0">
                <a:solidFill>
                  <a:srgbClr val="C00000"/>
                </a:solidFill>
              </a:rPr>
              <a:t>Няня Достоевского </a:t>
            </a:r>
            <a:br>
              <a:rPr lang="ru-RU" sz="2800" dirty="0" smtClean="0">
                <a:solidFill>
                  <a:srgbClr val="C00000"/>
                </a:solidFill>
              </a:rPr>
            </a:br>
            <a:r>
              <a:rPr lang="ru-RU" sz="2800" dirty="0" smtClean="0">
                <a:solidFill>
                  <a:srgbClr val="C00000"/>
                </a:solidFill>
              </a:rPr>
              <a:t>Анна </a:t>
            </a:r>
            <a:r>
              <a:rPr lang="ru-RU" sz="2800" dirty="0" err="1" smtClean="0">
                <a:solidFill>
                  <a:srgbClr val="C00000"/>
                </a:solidFill>
              </a:rPr>
              <a:t>Фроловна</a:t>
            </a:r>
            <a:endParaRPr lang="ru-RU" sz="2800" dirty="0">
              <a:solidFill>
                <a:srgbClr val="C00000"/>
              </a:solidFill>
            </a:endParaRPr>
          </a:p>
        </p:txBody>
      </p:sp>
      <p:sp>
        <p:nvSpPr>
          <p:cNvPr id="3" name="Объект 2"/>
          <p:cNvSpPr>
            <a:spLocks noGrp="1"/>
          </p:cNvSpPr>
          <p:nvPr>
            <p:ph idx="1"/>
          </p:nvPr>
        </p:nvSpPr>
        <p:spPr>
          <a:xfrm>
            <a:off x="3779912" y="1412776"/>
            <a:ext cx="4690864" cy="2913187"/>
          </a:xfrm>
          <a:solidFill>
            <a:schemeClr val="accent6">
              <a:lumMod val="20000"/>
              <a:lumOff val="80000"/>
            </a:schemeClr>
          </a:solidFill>
        </p:spPr>
        <p:txBody>
          <a:bodyPr>
            <a:normAutofit fontScale="92500"/>
          </a:bodyPr>
          <a:lstStyle/>
          <a:p>
            <a:pPr marL="0" indent="0" algn="ctr">
              <a:buNone/>
            </a:pPr>
            <a:r>
              <a:rPr lang="ru-RU" sz="2800" dirty="0" smtClean="0"/>
              <a:t>Ярким впечатлением детства Достоевского было его раннее знакомство с произведениями народного творчества. Няня умела увлечь его поэтическими вымыслами про </a:t>
            </a:r>
            <a:r>
              <a:rPr lang="ru-RU" sz="2800" dirty="0" err="1" smtClean="0"/>
              <a:t>Остродумова</a:t>
            </a:r>
            <a:r>
              <a:rPr lang="ru-RU" sz="2800" dirty="0" smtClean="0"/>
              <a:t> и других героев устной поэзии.</a:t>
            </a:r>
            <a:endParaRPr lang="ru-RU" sz="2800" dirty="0"/>
          </a:p>
        </p:txBody>
      </p:sp>
      <p:pic>
        <p:nvPicPr>
          <p:cNvPr id="4" name="Содержимое 3" descr="http://russian7.ru/wp-content/uploads/2013/02/%D0%BD%D1%8F%D0%BD%D1%8F-%D0%B4%D0%BE%D1%81%D1%82%D0%BE%D0%B5%D0%B2%D1%81%D0%BA%D0%BE%D0%B3%D0%BE.jpg"/>
          <p:cNvPicPr>
            <a:picLocks/>
          </p:cNvPicPr>
          <p:nvPr/>
        </p:nvPicPr>
        <p:blipFill>
          <a:blip r:embed="rId2"/>
          <a:srcRect/>
          <a:stretch>
            <a:fillRect/>
          </a:stretch>
        </p:blipFill>
        <p:spPr bwMode="auto">
          <a:xfrm>
            <a:off x="179512" y="211998"/>
            <a:ext cx="2952328" cy="3361018"/>
          </a:xfrm>
          <a:prstGeom prst="rect">
            <a:avLst/>
          </a:prstGeom>
          <a:ln>
            <a:noFill/>
          </a:ln>
          <a:effectLst>
            <a:softEdge rad="112500"/>
          </a:effectLst>
        </p:spPr>
      </p:pic>
      <p:pic>
        <p:nvPicPr>
          <p:cNvPr id="6" name="Picture 4" descr="C:\Users\Библиотека-сервер\Desktop\ven.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30"/>
          <a:stretch/>
        </p:blipFill>
        <p:spPr bwMode="auto">
          <a:xfrm>
            <a:off x="683568" y="5373216"/>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6841254"/>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51920" y="274638"/>
            <a:ext cx="4834880" cy="1143000"/>
          </a:xfrm>
          <a:solidFill>
            <a:schemeClr val="accent6">
              <a:lumMod val="20000"/>
              <a:lumOff val="80000"/>
            </a:schemeClr>
          </a:solidFill>
        </p:spPr>
        <p:txBody>
          <a:bodyPr>
            <a:normAutofit/>
          </a:bodyPr>
          <a:lstStyle/>
          <a:p>
            <a:r>
              <a:rPr lang="ru-RU" sz="2800" dirty="0" smtClean="0">
                <a:solidFill>
                  <a:srgbClr val="C00000"/>
                </a:solidFill>
              </a:rPr>
              <a:t>Писательница 18 века </a:t>
            </a:r>
            <a:br>
              <a:rPr lang="ru-RU" sz="2800" dirty="0" smtClean="0">
                <a:solidFill>
                  <a:srgbClr val="C00000"/>
                </a:solidFill>
              </a:rPr>
            </a:br>
            <a:r>
              <a:rPr lang="ru-RU" sz="2800" dirty="0" smtClean="0">
                <a:solidFill>
                  <a:srgbClr val="C00000"/>
                </a:solidFill>
              </a:rPr>
              <a:t>Анна </a:t>
            </a:r>
            <a:r>
              <a:rPr lang="ru-RU" sz="2800" dirty="0" err="1" smtClean="0">
                <a:solidFill>
                  <a:srgbClr val="C00000"/>
                </a:solidFill>
              </a:rPr>
              <a:t>Радклиф</a:t>
            </a:r>
            <a:endParaRPr lang="ru-RU" sz="2800" dirty="0">
              <a:solidFill>
                <a:srgbClr val="C00000"/>
              </a:solidFill>
            </a:endParaRPr>
          </a:p>
        </p:txBody>
      </p:sp>
      <p:sp>
        <p:nvSpPr>
          <p:cNvPr id="3" name="Объект 2"/>
          <p:cNvSpPr>
            <a:spLocks noGrp="1"/>
          </p:cNvSpPr>
          <p:nvPr>
            <p:ph idx="1"/>
          </p:nvPr>
        </p:nvSpPr>
        <p:spPr>
          <a:xfrm>
            <a:off x="3851920" y="1412776"/>
            <a:ext cx="4824536" cy="3201219"/>
          </a:xfrm>
          <a:solidFill>
            <a:schemeClr val="accent6">
              <a:lumMod val="20000"/>
              <a:lumOff val="80000"/>
            </a:schemeClr>
          </a:solidFill>
        </p:spPr>
        <p:txBody>
          <a:bodyPr>
            <a:normAutofit fontScale="55000" lnSpcReduction="20000"/>
          </a:bodyPr>
          <a:lstStyle/>
          <a:p>
            <a:pPr marL="0" indent="0" algn="ctr">
              <a:buNone/>
            </a:pPr>
            <a:r>
              <a:rPr lang="ru-RU" sz="5100" dirty="0" smtClean="0"/>
              <a:t>Увлечение романами началось со знакомства с произведениями писательницы. Она утвердила в европейской литературе новый тип романа, названный готическим из-за влечения его авторов к рыцарским преданиям средневековья</a:t>
            </a:r>
            <a:r>
              <a:rPr lang="ru-RU" dirty="0" smtClean="0"/>
              <a:t>.</a:t>
            </a:r>
            <a:endParaRPr lang="ru-RU" dirty="0"/>
          </a:p>
        </p:txBody>
      </p:sp>
      <p:pic>
        <p:nvPicPr>
          <p:cNvPr id="4" name="Рисунок 3" descr="http://www.janeausten.co.uk/wp-content/uploads/2011/07/radcliffe.jpg"/>
          <p:cNvPicPr/>
          <p:nvPr/>
        </p:nvPicPr>
        <p:blipFill>
          <a:blip r:embed="rId2"/>
          <a:srcRect/>
          <a:stretch>
            <a:fillRect/>
          </a:stretch>
        </p:blipFill>
        <p:spPr bwMode="auto">
          <a:xfrm>
            <a:off x="107504" y="116632"/>
            <a:ext cx="3286148" cy="4214842"/>
          </a:xfrm>
          <a:prstGeom prst="rect">
            <a:avLst/>
          </a:prstGeom>
          <a:ln>
            <a:noFill/>
          </a:ln>
          <a:effectLst>
            <a:softEdge rad="112500"/>
          </a:effectLst>
        </p:spPr>
      </p:pic>
      <p:pic>
        <p:nvPicPr>
          <p:cNvPr id="4100" name="Picture 4" descr="C:\Users\Библиотека-сервер\Desktop\ven.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30"/>
          <a:stretch/>
        </p:blipFill>
        <p:spPr bwMode="auto">
          <a:xfrm>
            <a:off x="683568" y="5373216"/>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2292169"/>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95936" y="1052736"/>
            <a:ext cx="4701208" cy="4248472"/>
          </a:xfrm>
          <a:solidFill>
            <a:schemeClr val="accent6">
              <a:lumMod val="20000"/>
              <a:lumOff val="80000"/>
            </a:schemeClr>
          </a:solidFill>
        </p:spPr>
        <p:txBody>
          <a:bodyPr>
            <a:normAutofit fontScale="90000"/>
          </a:bodyPr>
          <a:lstStyle/>
          <a:p>
            <a:r>
              <a:rPr lang="ru-RU" sz="2000" dirty="0" smtClean="0"/>
              <a:t>С </a:t>
            </a:r>
            <a:r>
              <a:rPr lang="ru-RU" sz="1600" dirty="0" smtClean="0"/>
              <a:t>годами усугубляется личная драма кроткой жизни Марии Федоровны, подвергавшейся постоянным подозрениям мужа. Печальная участь матери навсегда запала в душу Федора Михайловича, образ ее стал для сына воплощением нравственной красоты. Кончина матери в 1836 году привела к полному распаду семьи.</a:t>
            </a:r>
            <a:br>
              <a:rPr lang="ru-RU" sz="1600" dirty="0" smtClean="0"/>
            </a:br>
            <a:r>
              <a:rPr lang="ru-RU" sz="1600" dirty="0" smtClean="0"/>
              <a:t>Жена </a:t>
            </a:r>
            <a:r>
              <a:rPr lang="ru-RU" sz="1600" dirty="0"/>
              <a:t>писателя А.Г. Достоевская свидетель­ствует, что «Федор Михайлович охотно вспоми­нал о своем счастливом, безмятежном детстве и с горячим чувством говорил о матери» и вспоми­нает, что в 1867 г. в Москве «в одно ясное утро Федор Михайлович повез меня на Лазаревское кладбище, где погребена его мать, Мария Федоровна Достоевская, к памяти которой он всегда относился с сердечною нежностью. Мы были очень довольны, что еще застали священника в церкви и он мог совершить панихиду на ее моги­ле».</a:t>
            </a:r>
            <a:br>
              <a:rPr lang="ru-RU" sz="1600" dirty="0"/>
            </a:br>
            <a:r>
              <a:rPr lang="ru-RU" sz="2000" dirty="0" smtClean="0"/>
              <a:t/>
            </a:r>
            <a:br>
              <a:rPr lang="ru-RU" sz="2000" dirty="0" smtClean="0"/>
            </a:br>
            <a:endParaRPr lang="ru-RU" sz="2000" dirty="0"/>
          </a:p>
        </p:txBody>
      </p:sp>
      <p:sp>
        <p:nvSpPr>
          <p:cNvPr id="5" name="Объект 4"/>
          <p:cNvSpPr>
            <a:spLocks noGrp="1"/>
          </p:cNvSpPr>
          <p:nvPr>
            <p:ph idx="1"/>
          </p:nvPr>
        </p:nvSpPr>
        <p:spPr>
          <a:xfrm>
            <a:off x="3995936" y="620688"/>
            <a:ext cx="4701208" cy="432048"/>
          </a:xfrm>
          <a:solidFill>
            <a:schemeClr val="accent6">
              <a:lumMod val="20000"/>
              <a:lumOff val="80000"/>
            </a:schemeClr>
          </a:solidFill>
        </p:spPr>
        <p:txBody>
          <a:bodyPr>
            <a:normAutofit fontScale="70000" lnSpcReduction="20000"/>
          </a:bodyPr>
          <a:lstStyle/>
          <a:p>
            <a:pPr marL="0" indent="0" algn="ctr">
              <a:buNone/>
            </a:pPr>
            <a:r>
              <a:rPr lang="ru-RU" dirty="0" smtClean="0">
                <a:solidFill>
                  <a:srgbClr val="C00000"/>
                </a:solidFill>
              </a:rPr>
              <a:t>Личная </a:t>
            </a:r>
            <a:r>
              <a:rPr lang="ru-RU" dirty="0" smtClean="0">
                <a:solidFill>
                  <a:srgbClr val="C00000"/>
                </a:solidFill>
              </a:rPr>
              <a:t>драма Марии Федоровны</a:t>
            </a:r>
            <a:endParaRPr lang="ru-RU" dirty="0">
              <a:solidFill>
                <a:srgbClr val="C00000"/>
              </a:solidFill>
            </a:endParaRPr>
          </a:p>
        </p:txBody>
      </p:sp>
      <p:pic>
        <p:nvPicPr>
          <p:cNvPr id="7" name="Picture 4" descr="C:\Users\Библиотека-сервер\Desktop\ven.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0630"/>
          <a:stretch/>
        </p:blipFill>
        <p:spPr bwMode="auto">
          <a:xfrm>
            <a:off x="683568" y="5373216"/>
            <a:ext cx="7638379" cy="892712"/>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descr="https://opt-1289367.ssl.1c-bitrix-cdn.ru/upload/iblock/faf/faffee16d57b2677e5c64e770e693ce6.jpg?154273983041545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18" y="1268760"/>
            <a:ext cx="3888432" cy="32068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9670427"/>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71800" y="260648"/>
            <a:ext cx="6120680" cy="4968552"/>
          </a:xfrm>
          <a:solidFill>
            <a:schemeClr val="accent6">
              <a:lumMod val="20000"/>
              <a:lumOff val="80000"/>
            </a:schemeClr>
          </a:solidFill>
        </p:spPr>
        <p:txBody>
          <a:bodyPr>
            <a:normAutofit/>
          </a:bodyPr>
          <a:lstStyle/>
          <a:p>
            <a:r>
              <a:rPr lang="ru-RU" sz="3100" b="1" dirty="0" smtClean="0">
                <a:solidFill>
                  <a:srgbClr val="C00000"/>
                </a:solidFill>
              </a:rPr>
              <a:t>Учеба</a:t>
            </a:r>
            <a:r>
              <a:rPr lang="ru-RU" sz="3100" dirty="0" smtClean="0"/>
              <a:t/>
            </a:r>
            <a:br>
              <a:rPr lang="ru-RU" sz="3100" dirty="0" smtClean="0"/>
            </a:br>
            <a:r>
              <a:rPr lang="ru-RU" sz="2400" dirty="0" smtClean="0"/>
              <a:t>Первоначальным </a:t>
            </a:r>
            <a:r>
              <a:rPr lang="ru-RU" sz="2400" dirty="0"/>
              <a:t>о</a:t>
            </a:r>
            <a:r>
              <a:rPr lang="ru-RU" sz="2400" dirty="0" smtClean="0"/>
              <a:t>бучением Достоевского занимались мать с отцом и приходящие учителя. В 1934 году был отдан в пансион Л.И. Чермака, где преподавали известные  тогда московские учителя и педагоги Н.И. Драшусова и в пансионе. Особое внимание уделялось там изучению словесности. С 1838по 1843 годы учится в Петербурге в Главном Инженерном училище.</a:t>
            </a:r>
            <a:endParaRPr lang="ru-RU" sz="2400" dirty="0"/>
          </a:p>
        </p:txBody>
      </p:sp>
      <p:pic>
        <p:nvPicPr>
          <p:cNvPr id="8194" name="Picture 2" descr="https://ds04.infourok.ru/uploads/ex/00b2/000878a9-bef3ffe2/img6.jpg"/>
          <p:cNvPicPr>
            <a:picLocks noChangeAspect="1" noChangeArrowheads="1"/>
          </p:cNvPicPr>
          <p:nvPr/>
        </p:nvPicPr>
        <p:blipFill rotWithShape="1">
          <a:blip r:embed="rId2">
            <a:extLst>
              <a:ext uri="{28A0092B-C50C-407E-A947-70E740481C1C}">
                <a14:useLocalDpi xmlns:a14="http://schemas.microsoft.com/office/drawing/2010/main" val="0"/>
              </a:ext>
            </a:extLst>
          </a:blip>
          <a:srcRect l="7996" t="40606" r="64199" b="11690"/>
          <a:stretch/>
        </p:blipFill>
        <p:spPr bwMode="auto">
          <a:xfrm>
            <a:off x="179512" y="1124744"/>
            <a:ext cx="2520280" cy="31729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4" descr="C:\Users\Библиотека-сервер\Desktop\ven.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30"/>
          <a:stretch/>
        </p:blipFill>
        <p:spPr bwMode="auto">
          <a:xfrm>
            <a:off x="683568" y="5373216"/>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0130309"/>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23320" y="620688"/>
            <a:ext cx="6120680" cy="4392488"/>
          </a:xfrm>
          <a:solidFill>
            <a:schemeClr val="accent6">
              <a:lumMod val="20000"/>
              <a:lumOff val="80000"/>
            </a:schemeClr>
          </a:solidFill>
        </p:spPr>
        <p:txBody>
          <a:bodyPr>
            <a:normAutofit fontScale="90000"/>
          </a:bodyPr>
          <a:lstStyle/>
          <a:p>
            <a:r>
              <a:rPr lang="ru-RU" sz="3100" dirty="0" smtClean="0"/>
              <a:t>1843-1844 годы - -служба на скромном посту при петербургской команде с «употреблением при чертежной инженерного департамента</a:t>
            </a:r>
            <a:r>
              <a:rPr lang="ru-RU" sz="3100" dirty="0" smtClean="0"/>
              <a:t>».</a:t>
            </a:r>
            <a:br>
              <a:rPr lang="ru-RU" sz="3100" dirty="0" smtClean="0"/>
            </a:br>
            <a:r>
              <a:rPr lang="ru-RU" sz="3100" dirty="0" smtClean="0"/>
              <a:t> </a:t>
            </a:r>
            <a:r>
              <a:rPr lang="ru-RU" sz="3100" dirty="0" smtClean="0"/>
              <a:t>В первые годы работы любил ходить в рестораны, кофейни, офицерские пирушки и стоило ему «страшных денег». Он знакомится с закладными, денежными ссудами, векселями и процентами</a:t>
            </a:r>
            <a:endParaRPr lang="ru-RU" sz="3100" dirty="0"/>
          </a:p>
        </p:txBody>
      </p:sp>
      <p:pic>
        <p:nvPicPr>
          <p:cNvPr id="1026" name="Picture 2" descr="https://pbs.twimg.com/media/ELFIrbdXsAAv4dg.jpg:lar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 y="836712"/>
            <a:ext cx="3096344" cy="27207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4" descr="C:\Users\Библиотека-сервер\Desktop\ven.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30"/>
          <a:stretch/>
        </p:blipFill>
        <p:spPr bwMode="auto">
          <a:xfrm>
            <a:off x="683568" y="5373216"/>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9231242"/>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15816" y="274638"/>
            <a:ext cx="5770984" cy="1143000"/>
          </a:xfrm>
          <a:solidFill>
            <a:schemeClr val="accent6">
              <a:lumMod val="20000"/>
              <a:lumOff val="80000"/>
            </a:schemeClr>
          </a:solidFill>
        </p:spPr>
        <p:txBody>
          <a:bodyPr>
            <a:normAutofit/>
          </a:bodyPr>
          <a:lstStyle/>
          <a:p>
            <a:r>
              <a:rPr lang="ru-RU" sz="2800" dirty="0" smtClean="0">
                <a:solidFill>
                  <a:srgbClr val="C00000"/>
                </a:solidFill>
              </a:rPr>
              <a:t>Революционная деятельность. Арест. Каторга</a:t>
            </a:r>
            <a:endParaRPr lang="ru-RU" sz="2800" dirty="0">
              <a:solidFill>
                <a:srgbClr val="C00000"/>
              </a:solidFill>
            </a:endParaRPr>
          </a:p>
        </p:txBody>
      </p:sp>
      <p:sp>
        <p:nvSpPr>
          <p:cNvPr id="5" name="TextBox 4"/>
          <p:cNvSpPr txBox="1"/>
          <p:nvPr/>
        </p:nvSpPr>
        <p:spPr>
          <a:xfrm>
            <a:off x="2915816" y="1340768"/>
            <a:ext cx="5760640" cy="3416320"/>
          </a:xfrm>
          <a:prstGeom prst="rect">
            <a:avLst/>
          </a:prstGeom>
          <a:solidFill>
            <a:schemeClr val="accent6">
              <a:lumMod val="20000"/>
              <a:lumOff val="80000"/>
            </a:schemeClr>
          </a:solidFill>
        </p:spPr>
        <p:txBody>
          <a:bodyPr wrap="square" rtlCol="0">
            <a:spAutoFit/>
          </a:bodyPr>
          <a:lstStyle/>
          <a:p>
            <a:pPr algn="ctr"/>
            <a:r>
              <a:rPr lang="ru-RU" dirty="0" smtClean="0"/>
              <a:t>В начале 1847 Ф.М. Достоевский начинает посещать кружок Петрашевского. 15 апреля Достоевский на заседании зачитал запрещенное тогда письмо Белинского к Гоголю 1847 году.</a:t>
            </a:r>
          </a:p>
          <a:p>
            <a:pPr algn="ctr"/>
            <a:r>
              <a:rPr lang="ru-RU" dirty="0" smtClean="0"/>
              <a:t>Правительство посылает к Петрашевскому провокатора, и в ночь с 22 на 23 апреля 1949 года Достоевский в числе прочих участников собрания был арестован и посажен в Петропавловскую крепость. 9 месяцев длилось следствие. Казнь была назначена на 24 декабря 1849 года. В последствии заменена каторгой. 4 года провел в «мертвом доме», Омском остроге (с января 1950 года по март 1854 года</a:t>
            </a:r>
            <a:r>
              <a:rPr lang="ru-RU" dirty="0" smtClean="0"/>
              <a:t>.</a:t>
            </a:r>
            <a:endParaRPr lang="ru-RU" dirty="0"/>
          </a:p>
        </p:txBody>
      </p:sp>
      <p:pic>
        <p:nvPicPr>
          <p:cNvPr id="2053" name="Picture 5" descr="https://ds04.infourok.ru/uploads/ex/0eb2/00193c01-14ac3eaa/img22.jpg"/>
          <p:cNvPicPr>
            <a:picLocks noChangeAspect="1" noChangeArrowheads="1"/>
          </p:cNvPicPr>
          <p:nvPr/>
        </p:nvPicPr>
        <p:blipFill rotWithShape="1">
          <a:blip r:embed="rId2">
            <a:extLst>
              <a:ext uri="{28A0092B-C50C-407E-A947-70E740481C1C}">
                <a14:useLocalDpi xmlns:a14="http://schemas.microsoft.com/office/drawing/2010/main" val="0"/>
              </a:ext>
            </a:extLst>
          </a:blip>
          <a:srcRect l="62964" t="10477" r="3913" b="21460"/>
          <a:stretch/>
        </p:blipFill>
        <p:spPr bwMode="auto">
          <a:xfrm>
            <a:off x="107504" y="332656"/>
            <a:ext cx="2523028" cy="38884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 name="Picture 4" descr="C:\Users\Библиотека-сервер\Desktop\ven.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30"/>
          <a:stretch/>
        </p:blipFill>
        <p:spPr bwMode="auto">
          <a:xfrm>
            <a:off x="827584" y="5070876"/>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2586745"/>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39752" y="548680"/>
            <a:ext cx="6408712" cy="1296144"/>
          </a:xfrm>
          <a:solidFill>
            <a:schemeClr val="accent6">
              <a:lumMod val="20000"/>
              <a:lumOff val="80000"/>
            </a:schemeClr>
          </a:solidFill>
        </p:spPr>
        <p:txBody>
          <a:bodyPr>
            <a:normAutofit/>
          </a:bodyPr>
          <a:lstStyle/>
          <a:p>
            <a:r>
              <a:rPr lang="ru-RU" sz="3200" dirty="0" smtClean="0">
                <a:solidFill>
                  <a:srgbClr val="C00000"/>
                </a:solidFill>
              </a:rPr>
              <a:t>Начало литературной деятельности</a:t>
            </a:r>
            <a:endParaRPr lang="ru-RU" sz="3200" dirty="0">
              <a:solidFill>
                <a:srgbClr val="C00000"/>
              </a:solidFill>
            </a:endParaRPr>
          </a:p>
        </p:txBody>
      </p:sp>
      <p:pic>
        <p:nvPicPr>
          <p:cNvPr id="307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31747" r="59720"/>
          <a:stretch/>
        </p:blipFill>
        <p:spPr bwMode="auto">
          <a:xfrm>
            <a:off x="107504" y="188640"/>
            <a:ext cx="1618599" cy="205700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2327168" y="1844824"/>
            <a:ext cx="6408712" cy="3847207"/>
          </a:xfrm>
          <a:prstGeom prst="rect">
            <a:avLst/>
          </a:prstGeom>
          <a:solidFill>
            <a:schemeClr val="accent6">
              <a:lumMod val="20000"/>
              <a:lumOff val="80000"/>
            </a:schemeClr>
          </a:solidFill>
        </p:spPr>
        <p:txBody>
          <a:bodyPr wrap="square" rtlCol="0">
            <a:spAutoFit/>
          </a:bodyPr>
          <a:lstStyle/>
          <a:p>
            <a:pPr algn="ctr"/>
            <a:r>
              <a:rPr lang="ru-RU" sz="2000" dirty="0" smtClean="0"/>
              <a:t>1844 году опубликован перевод романа Бальзака «Евгения Гранде», выполненный Достоевским.  1846 году в «Петербургском сборнике» напечатана повесть «Бедные» люди». Удивительно то, что первое произведение, в одночасье было признано блестящим и гениальным.</a:t>
            </a:r>
          </a:p>
          <a:p>
            <a:pPr algn="ctr"/>
            <a:r>
              <a:rPr lang="ru-RU" sz="2000" dirty="0" smtClean="0"/>
              <a:t>«Бедные люди» – это повесть о городской нищете, о людях, влачащих по-настоящему жалкое существование. Именно благодаря этому произведению в русской литературе появилось устойчивое выражение «маленький человек», которое несет в себе тематику многих произведений Чехова, Гоголя и Бунина</a:t>
            </a:r>
            <a:r>
              <a:rPr lang="ru-RU" sz="2400" dirty="0" smtClean="0"/>
              <a:t>.</a:t>
            </a:r>
            <a:endParaRPr lang="ru-RU" dirty="0"/>
          </a:p>
        </p:txBody>
      </p:sp>
      <p:pic>
        <p:nvPicPr>
          <p:cNvPr id="3076" name="Picture 4" descr="https://cbsuvao.ru/wp-content/uploads/2020/11/knigi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2708920"/>
            <a:ext cx="1584176" cy="23498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 name="Picture 4" descr="C:\Users\Библиотека-сервер\Desktop\ven.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20630"/>
          <a:stretch/>
        </p:blipFill>
        <p:spPr bwMode="auto">
          <a:xfrm>
            <a:off x="612775" y="5819572"/>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477893"/>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98120" y="1124743"/>
            <a:ext cx="5682896" cy="917735"/>
          </a:xfrm>
          <a:solidFill>
            <a:schemeClr val="accent6">
              <a:lumMod val="20000"/>
              <a:lumOff val="80000"/>
            </a:schemeClr>
          </a:solidFill>
        </p:spPr>
        <p:txBody>
          <a:bodyPr>
            <a:normAutofit/>
          </a:bodyPr>
          <a:lstStyle/>
          <a:p>
            <a:r>
              <a:rPr lang="ru-RU" sz="2800" b="1" dirty="0">
                <a:solidFill>
                  <a:srgbClr val="C00000"/>
                </a:solidFill>
              </a:rPr>
              <a:t>Служба и женитьба</a:t>
            </a:r>
            <a:endParaRPr lang="ru-RU" sz="2800" b="1" dirty="0"/>
          </a:p>
        </p:txBody>
      </p:sp>
      <p:sp>
        <p:nvSpPr>
          <p:cNvPr id="4" name="TextBox 3"/>
          <p:cNvSpPr txBox="1"/>
          <p:nvPr/>
        </p:nvSpPr>
        <p:spPr>
          <a:xfrm>
            <a:off x="3198120" y="2042479"/>
            <a:ext cx="5682896" cy="2862322"/>
          </a:xfrm>
          <a:prstGeom prst="rect">
            <a:avLst/>
          </a:prstGeom>
          <a:solidFill>
            <a:schemeClr val="accent6">
              <a:lumMod val="20000"/>
              <a:lumOff val="80000"/>
            </a:schemeClr>
          </a:solidFill>
        </p:spPr>
        <p:txBody>
          <a:bodyPr wrap="square" rtlCol="0">
            <a:spAutoFit/>
          </a:bodyPr>
          <a:lstStyle/>
          <a:p>
            <a:r>
              <a:rPr lang="ru-RU" dirty="0"/>
              <a:t>1854 -1859 – служба в Семипалатинске. Здесь у него начинается роман с Марией Дмитриевной Исаевой. 6 февраля Достоевский венчается с Марией Дмитриевной в русской православной церкви</a:t>
            </a:r>
            <a:r>
              <a:rPr lang="ru-RU" dirty="0" smtClean="0"/>
              <a:t>. В 1855 году возвращают дворянский титул и право печататься. 1959 году в  журнале «Отечественные записки» Достоевский публикует свои повести «Село </a:t>
            </a:r>
            <a:r>
              <a:rPr lang="ru-RU" dirty="0" err="1" smtClean="0"/>
              <a:t>Степанчиково</a:t>
            </a:r>
            <a:r>
              <a:rPr lang="ru-RU" dirty="0" smtClean="0"/>
              <a:t> и его обитатели» и «Дядюшкин сон». </a:t>
            </a:r>
            <a:endParaRPr lang="ru-RU" dirty="0"/>
          </a:p>
          <a:p>
            <a:endParaRPr lang="ru-RU" dirty="0" smtClean="0"/>
          </a:p>
          <a:p>
            <a:endParaRPr lang="ru-RU" dirty="0"/>
          </a:p>
        </p:txBody>
      </p:sp>
      <p:pic>
        <p:nvPicPr>
          <p:cNvPr id="1026" name="Picture 2" descr="https://ds04.infourok.ru/uploads/ex/0455/000ab2b4-e1b7c8d9/img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32" y="70944"/>
            <a:ext cx="3174088" cy="34026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4" descr="C:\Users\Библиотека-сервер\Desktop\ven.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30"/>
          <a:stretch/>
        </p:blipFill>
        <p:spPr bwMode="auto">
          <a:xfrm>
            <a:off x="683568" y="5373216"/>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9281283"/>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71800" y="260648"/>
            <a:ext cx="5724128" cy="1143000"/>
          </a:xfrm>
          <a:solidFill>
            <a:schemeClr val="accent6">
              <a:lumMod val="20000"/>
              <a:lumOff val="80000"/>
            </a:schemeClr>
          </a:solidFill>
        </p:spPr>
        <p:txBody>
          <a:bodyPr>
            <a:normAutofit/>
          </a:bodyPr>
          <a:lstStyle/>
          <a:p>
            <a:r>
              <a:rPr lang="ru-RU" sz="2800" b="1" dirty="0" smtClean="0">
                <a:solidFill>
                  <a:srgbClr val="C00000"/>
                </a:solidFill>
              </a:rPr>
              <a:t>Переезд в Петербург</a:t>
            </a:r>
            <a:endParaRPr lang="ru-RU" sz="2800" b="1" dirty="0">
              <a:solidFill>
                <a:srgbClr val="C00000"/>
              </a:solidFill>
            </a:endParaRPr>
          </a:p>
        </p:txBody>
      </p:sp>
      <p:sp>
        <p:nvSpPr>
          <p:cNvPr id="3" name="Объект 2"/>
          <p:cNvSpPr>
            <a:spLocks noGrp="1"/>
          </p:cNvSpPr>
          <p:nvPr>
            <p:ph idx="1"/>
          </p:nvPr>
        </p:nvSpPr>
        <p:spPr>
          <a:xfrm>
            <a:off x="3203848" y="1340768"/>
            <a:ext cx="5698976" cy="3705275"/>
          </a:xfrm>
          <a:solidFill>
            <a:schemeClr val="accent6">
              <a:lumMod val="20000"/>
              <a:lumOff val="80000"/>
            </a:schemeClr>
          </a:solidFill>
        </p:spPr>
        <p:txBody>
          <a:bodyPr>
            <a:normAutofit fontScale="70000" lnSpcReduction="20000"/>
          </a:bodyPr>
          <a:lstStyle/>
          <a:p>
            <a:pPr marL="0" indent="0" algn="ctr">
              <a:buNone/>
            </a:pPr>
            <a:r>
              <a:rPr lang="ru-RU" dirty="0" smtClean="0"/>
              <a:t>1860 году Достоевский с женой и приёмным сыном Павлом возвращается в Петербург. </a:t>
            </a:r>
            <a:endParaRPr lang="ru-RU" dirty="0" smtClean="0"/>
          </a:p>
          <a:p>
            <a:pPr marL="0" indent="0" algn="ctr">
              <a:buNone/>
            </a:pPr>
            <a:r>
              <a:rPr lang="ru-RU" dirty="0" smtClean="0"/>
              <a:t>С </a:t>
            </a:r>
            <a:r>
              <a:rPr lang="ru-RU" dirty="0" smtClean="0"/>
              <a:t>начала 1861 года писатель помогал брату Михаилу издавать собственный журнал «Время», после закрытия которого в 1963 году братья выпускают журнал «Эпоха. </a:t>
            </a:r>
            <a:endParaRPr lang="ru-RU" dirty="0" smtClean="0"/>
          </a:p>
          <a:p>
            <a:pPr marL="0" indent="0" algn="ctr">
              <a:buNone/>
            </a:pPr>
            <a:r>
              <a:rPr lang="ru-RU" dirty="0" smtClean="0"/>
              <a:t>На </a:t>
            </a:r>
            <a:r>
              <a:rPr lang="ru-RU" dirty="0" smtClean="0"/>
              <a:t>страницах этих журналов появляются такие произведения Достоевского, как «Униженные и оскорблённые», «Записки из мертвого дома», «Зимние заметки о летних впечатлениях» и «Записки из подполья»</a:t>
            </a:r>
            <a:endParaRPr lang="ru-RU" dirty="0"/>
          </a:p>
        </p:txBody>
      </p:sp>
      <p:pic>
        <p:nvPicPr>
          <p:cNvPr id="5" name="Содержимое 3" descr="https://ds02.infourok.ru/uploads/ex/0872/00076ef9-3bb2927c/img13.jpg"/>
          <p:cNvPicPr/>
          <p:nvPr/>
        </p:nvPicPr>
        <p:blipFill rotWithShape="1">
          <a:blip r:embed="rId2"/>
          <a:srcRect l="3577" t="29577" r="72624" b="14487"/>
          <a:stretch/>
        </p:blipFill>
        <p:spPr bwMode="auto">
          <a:xfrm>
            <a:off x="33839" y="116632"/>
            <a:ext cx="2090673" cy="2794000"/>
          </a:xfrm>
          <a:prstGeom prst="rect">
            <a:avLst/>
          </a:prstGeom>
          <a:ln>
            <a:noFill/>
          </a:ln>
          <a:effectLst>
            <a:softEdge rad="112500"/>
          </a:effectLst>
          <a:extLst>
            <a:ext uri="{53640926-AAD7-44D8-BBD7-CCE9431645EC}">
              <a14:shadowObscured xmlns:a14="http://schemas.microsoft.com/office/drawing/2010/main"/>
            </a:ext>
          </a:extLst>
        </p:spPr>
      </p:pic>
      <p:pic>
        <p:nvPicPr>
          <p:cNvPr id="6" name="Содержимое 3" descr="https://ds02.infourok.ru/uploads/ex/0872/00076ef9-3bb2927c/img13.jpg"/>
          <p:cNvPicPr/>
          <p:nvPr/>
        </p:nvPicPr>
        <p:blipFill rotWithShape="1">
          <a:blip r:embed="rId2"/>
          <a:srcRect l="30912" t="28665" r="35098" b="14738"/>
          <a:stretch/>
        </p:blipFill>
        <p:spPr bwMode="auto">
          <a:xfrm>
            <a:off x="1079175" y="2914048"/>
            <a:ext cx="2018665" cy="2830830"/>
          </a:xfrm>
          <a:prstGeom prst="rect">
            <a:avLst/>
          </a:prstGeom>
          <a:ln>
            <a:noFill/>
          </a:ln>
          <a:effectLst>
            <a:softEdge rad="112500"/>
          </a:effectLst>
          <a:extLst>
            <a:ext uri="{53640926-AAD7-44D8-BBD7-CCE9431645EC}">
              <a14:shadowObscured xmlns:a14="http://schemas.microsoft.com/office/drawing/2010/main"/>
            </a:ext>
          </a:extLst>
        </p:spPr>
      </p:pic>
      <p:pic>
        <p:nvPicPr>
          <p:cNvPr id="7" name="Picture 4" descr="C:\Users\Библиотека-сервер\Desktop\ven.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30"/>
          <a:stretch/>
        </p:blipFill>
        <p:spPr bwMode="auto">
          <a:xfrm>
            <a:off x="683568" y="5373216"/>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573019"/>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91880" y="176814"/>
            <a:ext cx="5194920" cy="5774948"/>
          </a:xfrm>
          <a:solidFill>
            <a:schemeClr val="accent6">
              <a:lumMod val="20000"/>
              <a:lumOff val="80000"/>
            </a:schemeClr>
          </a:solidFill>
        </p:spPr>
        <p:txBody>
          <a:bodyPr>
            <a:normAutofit fontScale="90000"/>
          </a:bodyPr>
          <a:lstStyle/>
          <a:p>
            <a:r>
              <a:rPr lang="ru-RU" sz="2000" dirty="0" smtClean="0">
                <a:solidFill>
                  <a:srgbClr val="C00000"/>
                </a:solidFill>
              </a:rPr>
              <a:t/>
            </a:r>
            <a:br>
              <a:rPr lang="ru-RU" sz="2000" dirty="0" smtClean="0">
                <a:solidFill>
                  <a:srgbClr val="C00000"/>
                </a:solidFill>
              </a:rPr>
            </a:br>
            <a:r>
              <a:rPr lang="ru-RU" sz="2000" dirty="0" smtClean="0">
                <a:solidFill>
                  <a:srgbClr val="C00000"/>
                </a:solidFill>
              </a:rPr>
              <a:t>Второй брак. Работа над романом </a:t>
            </a:r>
            <a:br>
              <a:rPr lang="ru-RU" sz="2000" dirty="0" smtClean="0">
                <a:solidFill>
                  <a:srgbClr val="C00000"/>
                </a:solidFill>
              </a:rPr>
            </a:br>
            <a:r>
              <a:rPr lang="ru-RU" sz="2000" dirty="0" smtClean="0">
                <a:solidFill>
                  <a:srgbClr val="C00000"/>
                </a:solidFill>
              </a:rPr>
              <a:t>«Преступление и наказание</a:t>
            </a:r>
            <a:br>
              <a:rPr lang="ru-RU" sz="2000" dirty="0" smtClean="0">
                <a:solidFill>
                  <a:srgbClr val="C00000"/>
                </a:solidFill>
              </a:rPr>
            </a:br>
            <a:r>
              <a:rPr lang="ru-RU" sz="2000" dirty="0" smtClean="0">
                <a:solidFill>
                  <a:srgbClr val="C00000"/>
                </a:solidFill>
              </a:rPr>
              <a:t/>
            </a:r>
            <a:br>
              <a:rPr lang="ru-RU" sz="2000" dirty="0" smtClean="0">
                <a:solidFill>
                  <a:srgbClr val="C00000"/>
                </a:solidFill>
              </a:rPr>
            </a:br>
            <a:r>
              <a:rPr lang="ru-RU" sz="2000" dirty="0" smtClean="0"/>
              <a:t>Личная жизнь Достоевского складывается не удачно, брак не принес ему счастья. Умер брат, после смерти  брата журнал, который он издавал закрылся, Достоевский обанкротился и на него легло бремя забот о семье брата. Чтобы справиться он рьяно взялся за работу, по совету друзей нанимает молодую стенографистку Анну </a:t>
            </a:r>
            <a:r>
              <a:rPr lang="ru-RU" sz="2000" dirty="0" err="1" smtClean="0"/>
              <a:t>Сниткину</a:t>
            </a:r>
            <a:r>
              <a:rPr lang="ru-RU" sz="2000" dirty="0" smtClean="0"/>
              <a:t>, которая в 1867 году тала его женой. Брак оказался счастливым. </a:t>
            </a:r>
            <a:br>
              <a:rPr lang="ru-RU" sz="2000" dirty="0" smtClean="0"/>
            </a:br>
            <a:r>
              <a:rPr lang="ru-RU" sz="2000" dirty="0"/>
              <a:t> Достоевский работал над </a:t>
            </a:r>
            <a:r>
              <a:rPr lang="ru-RU" sz="2000" dirty="0" smtClean="0"/>
              <a:t>романом «Преступление и наказание» </a:t>
            </a:r>
            <a:r>
              <a:rPr lang="ru-RU" sz="2000" dirty="0"/>
              <a:t> с августа 1865 года до конца 1866-го, с небольшим перерывом в середине 1866 года, во время которого был написан роман «Игрок</a:t>
            </a:r>
            <a:r>
              <a:rPr lang="ru-RU" sz="2000" dirty="0" smtClean="0"/>
              <a:t>». роман</a:t>
            </a:r>
            <a:r>
              <a:rPr lang="ru-RU" sz="2000" dirty="0"/>
              <a:t> в шести частях с эпилогом Ф. М. Достоевского. История создания «Преступления и наказания» охватывает полтора</a:t>
            </a:r>
            <a:r>
              <a:rPr lang="ru-RU" sz="1800" dirty="0"/>
              <a:t> года</a:t>
            </a:r>
            <a:r>
              <a:rPr lang="ru-RU" sz="1800" dirty="0" smtClean="0"/>
              <a:t>.</a:t>
            </a:r>
            <a:endParaRPr lang="ru-RU" sz="2000" dirty="0"/>
          </a:p>
        </p:txBody>
      </p:sp>
      <p:pic>
        <p:nvPicPr>
          <p:cNvPr id="2050" name="Picture 2" descr="https://psyfiles.ru/wp-content/uploads/b/1/0/b108aafc1dfe0cb709a265f70f441bf7.jpeg"/>
          <p:cNvPicPr>
            <a:picLocks noChangeAspect="1" noChangeArrowheads="1"/>
          </p:cNvPicPr>
          <p:nvPr/>
        </p:nvPicPr>
        <p:blipFill rotWithShape="1">
          <a:blip r:embed="rId2">
            <a:extLst>
              <a:ext uri="{28A0092B-C50C-407E-A947-70E740481C1C}">
                <a14:useLocalDpi xmlns:a14="http://schemas.microsoft.com/office/drawing/2010/main" val="0"/>
              </a:ext>
            </a:extLst>
          </a:blip>
          <a:srcRect l="23323" r="25669"/>
          <a:stretch/>
        </p:blipFill>
        <p:spPr bwMode="auto">
          <a:xfrm>
            <a:off x="155575" y="160337"/>
            <a:ext cx="2736304" cy="31683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AutoShape 4" descr="https://cdn1.ozone.ru/multimedia/1014576557.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6" descr="https://cdn1.ozone.ru/multimedia/1014576557.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AutoShape 8" descr="https://cdn1.ozone.ru/multimedia/1014576557.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57" name="Picture 9" descr="C:\Users\Библиотека-сервер\Desktop\101457655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1495" y="3324105"/>
            <a:ext cx="1755647" cy="26641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4" descr="C:\Users\Библиотека-сервер\Desktop\ven.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20630"/>
          <a:stretch/>
        </p:blipFill>
        <p:spPr bwMode="auto">
          <a:xfrm>
            <a:off x="612775" y="5819572"/>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8108528"/>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«Идиот» (1867-1688)</a:t>
            </a:r>
            <a:br>
              <a:rPr lang="ru-RU" dirty="0" smtClean="0"/>
            </a:br>
            <a:r>
              <a:rPr lang="ru-RU" dirty="0" smtClean="0"/>
              <a:t>«Бесы» (1871-1872)</a:t>
            </a:r>
            <a:br>
              <a:rPr lang="ru-RU" dirty="0" smtClean="0"/>
            </a:br>
            <a:r>
              <a:rPr lang="ru-RU" dirty="0" smtClean="0"/>
              <a:t>«Братья Карамазовы» (1878-1880)</a:t>
            </a:r>
            <a:endParaRPr lang="ru-RU" dirty="0"/>
          </a:p>
        </p:txBody>
      </p:sp>
      <p:pic>
        <p:nvPicPr>
          <p:cNvPr id="1026" name="Picture 2" descr="http://forum-wec.com/uploads/monthly_02_2019/post-186-1551115473_thumb.jpg"/>
          <p:cNvPicPr>
            <a:picLocks noChangeAspect="1" noChangeArrowheads="1"/>
          </p:cNvPicPr>
          <p:nvPr/>
        </p:nvPicPr>
        <p:blipFill rotWithShape="1">
          <a:blip r:embed="rId2">
            <a:extLst>
              <a:ext uri="{28A0092B-C50C-407E-A947-70E740481C1C}">
                <a14:useLocalDpi xmlns:a14="http://schemas.microsoft.com/office/drawing/2010/main" val="0"/>
              </a:ext>
            </a:extLst>
          </a:blip>
          <a:srcRect r="56950"/>
          <a:stretch/>
        </p:blipFill>
        <p:spPr bwMode="auto">
          <a:xfrm>
            <a:off x="107504" y="1916832"/>
            <a:ext cx="3280400" cy="42386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0" name="Picture 6" descr="http://www.auction-imperia.ru/i/booklot/_DSC6308-78.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2709" t="4812" r="4306" b="6236"/>
          <a:stretch/>
        </p:blipFill>
        <p:spPr bwMode="auto">
          <a:xfrm>
            <a:off x="3476399" y="2182810"/>
            <a:ext cx="2823289" cy="38118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2" name="Picture 8" descr="https://www.bookvoed.ru/files/1836/29/85/4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99688" y="1924832"/>
            <a:ext cx="2745952" cy="37953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4" descr="C:\Users\Библиотека-сервер\Desktop\v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20630"/>
          <a:stretch/>
        </p:blipFill>
        <p:spPr bwMode="auto">
          <a:xfrm>
            <a:off x="612775" y="5819572"/>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2775617"/>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75" y="2693988"/>
            <a:ext cx="1238250" cy="1474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Объект 2"/>
          <p:cNvSpPr>
            <a:spLocks noGrp="1"/>
          </p:cNvSpPr>
          <p:nvPr>
            <p:ph type="title"/>
          </p:nvPr>
        </p:nvSpPr>
        <p:spPr>
          <a:xfrm>
            <a:off x="3813080" y="288715"/>
            <a:ext cx="4906888" cy="4810546"/>
          </a:xfrm>
          <a:solidFill>
            <a:schemeClr val="accent6">
              <a:lumMod val="20000"/>
              <a:lumOff val="80000"/>
            </a:schemeClr>
          </a:solidFill>
        </p:spPr>
        <p:txBody>
          <a:bodyPr>
            <a:normAutofit/>
          </a:bodyPr>
          <a:lstStyle/>
          <a:p>
            <a:r>
              <a:rPr lang="ru-RU" sz="1800" dirty="0" smtClean="0">
                <a:solidFill>
                  <a:srgbClr val="C00000"/>
                </a:solidFill>
              </a:rPr>
              <a:t>Популярность Достоевского</a:t>
            </a:r>
            <a:br>
              <a:rPr lang="ru-RU" sz="1800" dirty="0" smtClean="0">
                <a:solidFill>
                  <a:srgbClr val="C00000"/>
                </a:solidFill>
              </a:rPr>
            </a:br>
            <a:r>
              <a:rPr lang="ru-RU" sz="1800" dirty="0" smtClean="0"/>
              <a:t>В </a:t>
            </a:r>
            <a:r>
              <a:rPr lang="ru-RU" sz="1800" dirty="0"/>
              <a:t>последние годы жизни возрастает популярность Достоевского. В 1877 году он был избран членом-корреспондентом Петербургской Академии Наук. В мае 1879 писателя пригласили на Международный литературный конгресс в Лондон, на сессии которого он был избран членом почетного комитета Международной литературной Ассоциации. Активно участвует Достоевский в деятельности Петербургского </a:t>
            </a:r>
            <a:r>
              <a:rPr lang="ru-RU" sz="1800" dirty="0" err="1"/>
              <a:t>Фребелевского</a:t>
            </a:r>
            <a:r>
              <a:rPr lang="ru-RU" sz="1800" dirty="0"/>
              <a:t> общества, часто выступает на литературно-музыкальных вечерах и утренниках с чтением отрывков их своих произведений и стихотворений </a:t>
            </a:r>
            <a:r>
              <a:rPr lang="ru-RU" sz="1800" dirty="0" smtClean="0"/>
              <a:t>Пушкина.</a:t>
            </a:r>
            <a:endParaRPr lang="ru-RU" sz="1800" dirty="0"/>
          </a:p>
        </p:txBody>
      </p:sp>
      <p:pic>
        <p:nvPicPr>
          <p:cNvPr id="4" name="Picture 4" descr="C:\Users\Библиотека-сервер\Desktop\ven.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30"/>
          <a:stretch/>
        </p:blipFill>
        <p:spPr bwMode="auto">
          <a:xfrm>
            <a:off x="683568" y="5373216"/>
            <a:ext cx="7638379" cy="892712"/>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s://present5.com/presentation/19161877_376677772/image-15.jpg"/>
          <p:cNvPicPr>
            <a:picLocks noChangeAspect="1" noChangeArrowheads="1"/>
          </p:cNvPicPr>
          <p:nvPr/>
        </p:nvPicPr>
        <p:blipFill rotWithShape="1">
          <a:blip r:embed="rId4">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rcRect l="3198" t="14911" r="41202"/>
          <a:stretch/>
        </p:blipFill>
        <p:spPr bwMode="auto">
          <a:xfrm>
            <a:off x="131948" y="260649"/>
            <a:ext cx="3575956" cy="41044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4342954"/>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6">
              <a:lumMod val="20000"/>
              <a:lumOff val="80000"/>
            </a:schemeClr>
          </a:solidFill>
        </p:spPr>
        <p:txBody>
          <a:bodyPr/>
          <a:lstStyle/>
          <a:p>
            <a:r>
              <a:rPr lang="ru-RU" dirty="0" smtClean="0"/>
              <a:t>«Речь о Пушкине»</a:t>
            </a:r>
            <a:endParaRPr lang="ru-RU" dirty="0"/>
          </a:p>
        </p:txBody>
      </p:sp>
      <p:sp>
        <p:nvSpPr>
          <p:cNvPr id="3" name="Объект 2"/>
          <p:cNvSpPr>
            <a:spLocks noGrp="1"/>
          </p:cNvSpPr>
          <p:nvPr>
            <p:ph idx="1"/>
          </p:nvPr>
        </p:nvSpPr>
        <p:spPr>
          <a:solidFill>
            <a:schemeClr val="accent6">
              <a:lumMod val="20000"/>
              <a:lumOff val="80000"/>
            </a:schemeClr>
          </a:solidFill>
        </p:spPr>
        <p:txBody>
          <a:bodyPr>
            <a:normAutofit fontScale="62500" lnSpcReduction="20000"/>
          </a:bodyPr>
          <a:lstStyle/>
          <a:p>
            <a:r>
              <a:rPr lang="ru-RU" dirty="0"/>
              <a:t> «Я считаю, — обратился Аксаков с кафедры, — речь Фёдора Михайловича Достоевского событием в нашей литературе. Вчера ещё можно было толковать о том, великий ли всемирный поэт Пушкин, или нет; сегодня этот вопрос упразднён; истинное значение Пушкина показано, и нечего больше толковать!». Общество любителей российской словесности единогласно избрало Достоевского своим почётным членом. Достоевский был увенчан огромным лавровым венком. Ночью Достоевский поехал к памятнику Пушкину и положил к его подножию свой венок.</a:t>
            </a:r>
          </a:p>
          <a:p>
            <a:r>
              <a:rPr lang="ru-RU" dirty="0"/>
              <a:t>Широкое распространение получила фраза, которой писатель истолковал смысл поэмы Пушкина «</a:t>
            </a:r>
            <a:r>
              <a:rPr lang="ru-RU" dirty="0" err="1"/>
              <a:t>Цыганы</a:t>
            </a:r>
            <a:r>
              <a:rPr lang="ru-RU" dirty="0"/>
              <a:t>»:</a:t>
            </a:r>
          </a:p>
          <a:p>
            <a:r>
              <a:rPr lang="ru-RU" dirty="0"/>
              <a:t>«Смирись, гордый человек, и прежде всего сломи свою гордость. Смирись, праздный человек, и прежде всего потрудись на родной ниве», вот это решение по народной правде и народному разуму.</a:t>
            </a:r>
          </a:p>
          <a:p>
            <a:r>
              <a:rPr lang="ru-RU" dirty="0"/>
              <a:t> </a:t>
            </a:r>
          </a:p>
          <a:p>
            <a:pPr marL="0" indent="0">
              <a:buNone/>
            </a:pPr>
            <a:endParaRPr lang="ru-RU" dirty="0"/>
          </a:p>
        </p:txBody>
      </p:sp>
      <p:pic>
        <p:nvPicPr>
          <p:cNvPr id="4" name="Picture 4" descr="C:\Users\Библиотека-сервер\Desktop\ven.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0630"/>
          <a:stretch/>
        </p:blipFill>
        <p:spPr bwMode="auto">
          <a:xfrm>
            <a:off x="683567" y="5965288"/>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787349"/>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2"/>
          <p:cNvSpPr>
            <a:spLocks noGrp="1"/>
          </p:cNvSpPr>
          <p:nvPr>
            <p:ph type="title"/>
          </p:nvPr>
        </p:nvSpPr>
        <p:spPr>
          <a:xfrm>
            <a:off x="3640438" y="69128"/>
            <a:ext cx="5396057" cy="1143000"/>
          </a:xfrm>
          <a:solidFill>
            <a:schemeClr val="accent6">
              <a:lumMod val="20000"/>
              <a:lumOff val="80000"/>
            </a:schemeClr>
          </a:solidFill>
        </p:spPr>
        <p:txBody>
          <a:bodyPr>
            <a:normAutofit fontScale="90000"/>
          </a:bodyPr>
          <a:lstStyle/>
          <a:p>
            <a:r>
              <a:rPr lang="ru-RU" dirty="0" smtClean="0">
                <a:solidFill>
                  <a:srgbClr val="C00000"/>
                </a:solidFill>
              </a:rPr>
              <a:t>Болезнь и смерть писателя</a:t>
            </a:r>
            <a:endParaRPr lang="ru-RU" dirty="0">
              <a:solidFill>
                <a:srgbClr val="C00000"/>
              </a:solidFill>
            </a:endParaRPr>
          </a:p>
        </p:txBody>
      </p:sp>
      <p:sp>
        <p:nvSpPr>
          <p:cNvPr id="6" name="TextBox 5"/>
          <p:cNvSpPr txBox="1"/>
          <p:nvPr/>
        </p:nvSpPr>
        <p:spPr>
          <a:xfrm>
            <a:off x="3649498" y="1187568"/>
            <a:ext cx="5386998" cy="5078313"/>
          </a:xfrm>
          <a:prstGeom prst="rect">
            <a:avLst/>
          </a:prstGeom>
          <a:solidFill>
            <a:schemeClr val="accent6">
              <a:lumMod val="20000"/>
              <a:lumOff val="80000"/>
            </a:schemeClr>
          </a:solidFill>
        </p:spPr>
        <p:txBody>
          <a:bodyPr wrap="square" rtlCol="0">
            <a:spAutoFit/>
          </a:bodyPr>
          <a:lstStyle/>
          <a:p>
            <a:pPr algn="ctr"/>
            <a:r>
              <a:rPr lang="ru-RU" dirty="0"/>
              <a:t>Еще в конце 1879 года врачи, осматривавшие Достоевского, отметили у него прогрессирующую болезнь легких. Ему было рекомендовано избегать физических нагрузок и опасаться душевных волнений. 26 января 1881 года Достоевский, часто работавший по ночам, случайно уронил ручку на пол. Пытаясь достать ее, он сдвинул с места тяжелую этажерку с книгами. Физическое напряжение вызвало кровотечение из горла. Это привело к резкому обострению болезни. Кровотечение то прекращалось, то возобновлялось вновь. Утром 28 января Достоевский сказал жене: «…Я знаю, я должен сегодня умереть!» в 20 часов 38 минут того же дня Федор Михайлович Достоевский  скончался. Проститься с великим писателем пришли тысячи людей. На похоронах, молодежь пыталась пронести к могиле Достоевского кандалы, как пострадавшему за политические убеждения.</a:t>
            </a:r>
          </a:p>
        </p:txBody>
      </p:sp>
      <p:pic>
        <p:nvPicPr>
          <p:cNvPr id="2050" name="Picture 2" descr="https://i.ytimg.com/vi/SvC7a5BQNJc/maxresdef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961"/>
            <a:ext cx="3635895" cy="36710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 name="Picture 4" descr="C:\Users\Библиотека-сервер\Desktop\ven.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30"/>
          <a:stretch/>
        </p:blipFill>
        <p:spPr bwMode="auto">
          <a:xfrm>
            <a:off x="770392" y="5965288"/>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1315944"/>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74638"/>
            <a:ext cx="8856984" cy="1143000"/>
          </a:xfrm>
          <a:solidFill>
            <a:schemeClr val="accent6">
              <a:lumMod val="20000"/>
              <a:lumOff val="80000"/>
            </a:schemeClr>
          </a:solidFill>
        </p:spPr>
        <p:txBody>
          <a:bodyPr/>
          <a:lstStyle/>
          <a:p>
            <a:r>
              <a:rPr lang="ru-RU" dirty="0" smtClean="0">
                <a:solidFill>
                  <a:srgbClr val="C00000"/>
                </a:solidFill>
              </a:rPr>
              <a:t>Хронологическая канва</a:t>
            </a:r>
            <a:endParaRPr lang="ru-RU" dirty="0">
              <a:solidFill>
                <a:srgbClr val="C00000"/>
              </a:solidFill>
            </a:endParaRPr>
          </a:p>
        </p:txBody>
      </p:sp>
      <p:sp>
        <p:nvSpPr>
          <p:cNvPr id="3" name="Объект 2"/>
          <p:cNvSpPr>
            <a:spLocks noGrp="1"/>
          </p:cNvSpPr>
          <p:nvPr>
            <p:ph idx="1"/>
          </p:nvPr>
        </p:nvSpPr>
        <p:spPr>
          <a:xfrm>
            <a:off x="179512" y="1412776"/>
            <a:ext cx="8856984" cy="4525963"/>
          </a:xfrm>
          <a:solidFill>
            <a:schemeClr val="accent6">
              <a:lumMod val="20000"/>
              <a:lumOff val="80000"/>
            </a:schemeClr>
          </a:solidFill>
        </p:spPr>
        <p:txBody>
          <a:bodyPr>
            <a:normAutofit fontScale="62500" lnSpcReduction="20000"/>
          </a:bodyPr>
          <a:lstStyle/>
          <a:p>
            <a:r>
              <a:rPr lang="ru-RU" dirty="0"/>
              <a:t>Жизнь и творчество Федора Михайловича Достоевского, великого </a:t>
            </a:r>
            <a:r>
              <a:rPr lang="ru-RU" dirty="0" err="1"/>
              <a:t>писателяXIXвека</a:t>
            </a:r>
            <a:r>
              <a:rPr lang="ru-RU" dirty="0"/>
              <a:t>, отличается своей самобытностью и уникальностью. Специально для тех, кто </a:t>
            </a:r>
            <a:r>
              <a:rPr lang="ru-RU" dirty="0" smtClean="0"/>
              <a:t>интересуется </a:t>
            </a:r>
            <a:r>
              <a:rPr lang="ru-RU" dirty="0"/>
              <a:t>Специально для тех, кто интересуется судьбой этого классика литературы, была составлена хронологическая таблица Достоевского, с помощью которой можно доступно и кратко ознакомиться с событиями, происходившими в его жизни. </a:t>
            </a:r>
          </a:p>
          <a:p>
            <a:r>
              <a:rPr lang="ru-RU" b="1" dirty="0"/>
              <a:t>1821 год, 30 октября (11 ноября)</a:t>
            </a:r>
            <a:r>
              <a:rPr lang="ru-RU" dirty="0"/>
              <a:t> – Рождение Ф. М. Достоевского.</a:t>
            </a:r>
          </a:p>
          <a:p>
            <a:r>
              <a:rPr lang="ru-RU" b="1" dirty="0"/>
              <a:t>1834-1837</a:t>
            </a:r>
            <a:r>
              <a:rPr lang="ru-RU" dirty="0"/>
              <a:t> – Учёба братьев Фёдора и Михаила Достоевских в пансионе Л. И. Чермака.</a:t>
            </a:r>
          </a:p>
          <a:p>
            <a:r>
              <a:rPr lang="ru-RU" b="1" dirty="0"/>
              <a:t>1837, зима</a:t>
            </a:r>
            <a:r>
              <a:rPr lang="ru-RU" dirty="0"/>
              <a:t> – Смерть матери Достоевского.</a:t>
            </a:r>
          </a:p>
          <a:p>
            <a:r>
              <a:rPr lang="ru-RU" b="1" dirty="0"/>
              <a:t>1838, 16 января</a:t>
            </a:r>
            <a:r>
              <a:rPr lang="ru-RU" dirty="0"/>
              <a:t> – Достоевский поступает в инженерное училище.</a:t>
            </a:r>
          </a:p>
          <a:p>
            <a:r>
              <a:rPr lang="ru-RU" b="1" dirty="0"/>
              <a:t>1843, 12 августа</a:t>
            </a:r>
            <a:r>
              <a:rPr lang="ru-RU" dirty="0"/>
              <a:t> – Окончание инженерного училища.</a:t>
            </a:r>
          </a:p>
          <a:p>
            <a:r>
              <a:rPr lang="ru-RU" b="1" dirty="0"/>
              <a:t>1844, июнь-июль</a:t>
            </a:r>
            <a:r>
              <a:rPr lang="ru-RU" dirty="0"/>
              <a:t> – В 6-ой и 7-ой книгах "Репертуара и Пантеона" напечатана повесть Оноре де Бальзака "Евгения Гранде" в переводе Достоевского</a:t>
            </a:r>
            <a:r>
              <a:rPr lang="ru-RU" dirty="0" smtClean="0"/>
              <a:t>.</a:t>
            </a:r>
            <a:endParaRPr lang="ru-RU" dirty="0"/>
          </a:p>
        </p:txBody>
      </p:sp>
      <p:pic>
        <p:nvPicPr>
          <p:cNvPr id="4" name="Picture 4" descr="C:\Users\Библиотека-сервер\Desktop\ven.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0630"/>
          <a:stretch/>
        </p:blipFill>
        <p:spPr bwMode="auto">
          <a:xfrm>
            <a:off x="1115616" y="5835865"/>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474305"/>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76656"/>
            <a:ext cx="8712968" cy="5688632"/>
          </a:xfrm>
          <a:solidFill>
            <a:schemeClr val="accent6">
              <a:lumMod val="20000"/>
              <a:lumOff val="80000"/>
            </a:schemeClr>
          </a:solidFill>
        </p:spPr>
        <p:txBody>
          <a:bodyPr>
            <a:normAutofit/>
          </a:bodyPr>
          <a:lstStyle/>
          <a:p>
            <a:pPr algn="l"/>
            <a:r>
              <a:rPr lang="ru-RU" sz="1800" b="1" dirty="0" smtClean="0"/>
              <a:t>1845</a:t>
            </a:r>
            <a:r>
              <a:rPr lang="ru-RU" sz="1800" b="1" dirty="0"/>
              <a:t>, май</a:t>
            </a:r>
            <a:r>
              <a:rPr lang="ru-RU" sz="1800" dirty="0"/>
              <a:t> – Написан роман "Бедные люди".</a:t>
            </a:r>
            <a:br>
              <a:rPr lang="ru-RU" sz="1800" dirty="0"/>
            </a:br>
            <a:r>
              <a:rPr lang="ru-RU" sz="1800" b="1" dirty="0"/>
              <a:t>1845, конец</a:t>
            </a:r>
            <a:r>
              <a:rPr lang="ru-RU" sz="1800" dirty="0"/>
              <a:t> – Написан рассказ "Двойник".</a:t>
            </a:r>
            <a:br>
              <a:rPr lang="ru-RU" sz="1800" dirty="0"/>
            </a:br>
            <a:r>
              <a:rPr lang="ru-RU" sz="1800" b="1" dirty="0"/>
              <a:t>1846, март</a:t>
            </a:r>
            <a:r>
              <a:rPr lang="ru-RU" sz="1800" dirty="0"/>
              <a:t> – Знакомство с </a:t>
            </a:r>
            <a:r>
              <a:rPr lang="ru-RU" sz="1800" dirty="0" err="1"/>
              <a:t>Буташевичем</a:t>
            </a:r>
            <a:r>
              <a:rPr lang="ru-RU" sz="1800" dirty="0"/>
              <a:t>-Петрашевским.</a:t>
            </a:r>
            <a:br>
              <a:rPr lang="ru-RU" sz="1800" dirty="0"/>
            </a:br>
            <a:r>
              <a:rPr lang="ru-RU" sz="1800" b="1" dirty="0"/>
              <a:t>1847, весна</a:t>
            </a:r>
            <a:r>
              <a:rPr lang="ru-RU" sz="1800" dirty="0"/>
              <a:t> – Достоевский становится постоянным членом кружка петрашевцев.</a:t>
            </a:r>
            <a:br>
              <a:rPr lang="ru-RU" sz="1800" dirty="0"/>
            </a:br>
            <a:r>
              <a:rPr lang="ru-RU" sz="1800" b="1" dirty="0" smtClean="0"/>
              <a:t>1848 </a:t>
            </a:r>
            <a:r>
              <a:rPr lang="ru-RU" sz="1800" dirty="0"/>
              <a:t>– Написан роман "Белые ночи".</a:t>
            </a:r>
            <a:br>
              <a:rPr lang="ru-RU" sz="1800" dirty="0"/>
            </a:br>
            <a:r>
              <a:rPr lang="ru-RU" sz="1800" b="1" dirty="0"/>
              <a:t>1849, 23 апреля</a:t>
            </a:r>
            <a:r>
              <a:rPr lang="ru-RU" sz="1800" dirty="0"/>
              <a:t> – Достоевский заключён под стражу.</a:t>
            </a:r>
            <a:br>
              <a:rPr lang="ru-RU" sz="1800" dirty="0"/>
            </a:br>
            <a:r>
              <a:rPr lang="ru-RU" sz="1800" b="1" dirty="0"/>
              <a:t>1849, 22 декабря</a:t>
            </a:r>
            <a:r>
              <a:rPr lang="ru-RU" sz="1800" dirty="0"/>
              <a:t> – Состоялся "расстрел" </a:t>
            </a:r>
            <a:r>
              <a:rPr lang="ru-RU" sz="1800" dirty="0" err="1" smtClean="0"/>
              <a:t>Достоевског</a:t>
            </a:r>
            <a:r>
              <a:rPr lang="ru-RU" sz="1800" dirty="0" smtClean="0"/>
              <a:t/>
            </a:r>
            <a:br>
              <a:rPr lang="ru-RU" sz="1800" dirty="0" smtClean="0"/>
            </a:br>
            <a:r>
              <a:rPr lang="ru-RU" sz="1800" b="1" dirty="0" smtClean="0"/>
              <a:t>1850</a:t>
            </a:r>
            <a:r>
              <a:rPr lang="ru-RU" sz="1800" b="1" dirty="0"/>
              <a:t>, 23 января</a:t>
            </a:r>
            <a:r>
              <a:rPr lang="ru-RU" sz="1800" dirty="0"/>
              <a:t> – Прибытие и заключение Достоевского в омский острог.</a:t>
            </a:r>
            <a:br>
              <a:rPr lang="ru-RU" sz="1800" dirty="0"/>
            </a:br>
            <a:r>
              <a:rPr lang="ru-RU" sz="1800" b="1" dirty="0"/>
              <a:t>1854, февраль</a:t>
            </a:r>
            <a:r>
              <a:rPr lang="ru-RU" sz="1800" dirty="0"/>
              <a:t> – Достоевского определяют рядовым в Семипалатинский батальон.</a:t>
            </a:r>
            <a:br>
              <a:rPr lang="ru-RU" sz="1800" dirty="0"/>
            </a:br>
            <a:r>
              <a:rPr lang="ru-RU" sz="1800" b="1" dirty="0"/>
              <a:t>1857, 6 февраля</a:t>
            </a:r>
            <a:r>
              <a:rPr lang="ru-RU" sz="1800" dirty="0"/>
              <a:t> – Достоевский венчается с Исаевой М. Д. </a:t>
            </a:r>
            <a:br>
              <a:rPr lang="ru-RU" sz="1800" dirty="0"/>
            </a:br>
            <a:r>
              <a:rPr lang="ru-RU" sz="1800" b="1" dirty="0"/>
              <a:t>1859, 2-ая половина декабря</a:t>
            </a:r>
            <a:r>
              <a:rPr lang="ru-RU" sz="1800" dirty="0"/>
              <a:t> – Возвращение Достоевского из ссылки в Петербург.</a:t>
            </a:r>
            <a:br>
              <a:rPr lang="ru-RU" sz="1800" dirty="0"/>
            </a:br>
            <a:r>
              <a:rPr lang="ru-RU" sz="1800" b="1" dirty="0"/>
              <a:t>1859 </a:t>
            </a:r>
            <a:r>
              <a:rPr lang="ru-RU" sz="1800" dirty="0"/>
              <a:t>– Завершены "Дядюшкин сон" и "Село </a:t>
            </a:r>
            <a:r>
              <a:rPr lang="ru-RU" sz="1800" dirty="0" err="1"/>
              <a:t>Степанчиково</a:t>
            </a:r>
            <a:r>
              <a:rPr lang="ru-RU" sz="1800" dirty="0"/>
              <a:t> и его обитатели".</a:t>
            </a:r>
            <a:br>
              <a:rPr lang="ru-RU" sz="1800" dirty="0"/>
            </a:br>
            <a:r>
              <a:rPr lang="ru-RU" sz="1800" b="1" dirty="0"/>
              <a:t>1860 </a:t>
            </a:r>
            <a:r>
              <a:rPr lang="ru-RU" sz="1800" dirty="0"/>
              <a:t>– Написан роман "Записки из Мёртвого дома"</a:t>
            </a:r>
            <a:br>
              <a:rPr lang="ru-RU" sz="1800" dirty="0"/>
            </a:br>
            <a:r>
              <a:rPr lang="ru-RU" sz="1800" b="1" dirty="0"/>
              <a:t>1861, январь</a:t>
            </a:r>
            <a:r>
              <a:rPr lang="ru-RU" sz="1800" dirty="0"/>
              <a:t> – закончен роман "Записки из Мёртвого дома". </a:t>
            </a:r>
            <a:br>
              <a:rPr lang="ru-RU" sz="1800" dirty="0"/>
            </a:br>
            <a:r>
              <a:rPr lang="ru-RU" sz="1800" b="1" dirty="0"/>
              <a:t>1863 </a:t>
            </a:r>
            <a:r>
              <a:rPr lang="ru-RU" sz="1800" dirty="0"/>
              <a:t>– Выпущен цикл "Зимние заметки о летних впечатлениях".</a:t>
            </a:r>
            <a:br>
              <a:rPr lang="ru-RU" sz="1800" dirty="0"/>
            </a:br>
            <a:r>
              <a:rPr lang="ru-RU" sz="1800" b="1" dirty="0"/>
              <a:t>1864 </a:t>
            </a:r>
            <a:r>
              <a:rPr lang="ru-RU" sz="1800" dirty="0"/>
              <a:t>– Написаны "Записки из подполья".</a:t>
            </a:r>
            <a:br>
              <a:rPr lang="ru-RU" sz="1800" dirty="0"/>
            </a:br>
            <a:r>
              <a:rPr lang="ru-RU" sz="1800" b="1" dirty="0"/>
              <a:t>1864, апрель</a:t>
            </a:r>
            <a:r>
              <a:rPr lang="ru-RU" sz="1800" dirty="0"/>
              <a:t> – В Москве умирает первая жена Достоевского Мария </a:t>
            </a:r>
            <a:r>
              <a:rPr lang="ru-RU" sz="1800" dirty="0" smtClean="0"/>
              <a:t>Дмитриевна.</a:t>
            </a:r>
            <a:br>
              <a:rPr lang="ru-RU" sz="1800" dirty="0" smtClean="0"/>
            </a:br>
            <a:r>
              <a:rPr lang="ru-RU" sz="1800" b="1" dirty="0" smtClean="0"/>
              <a:t>1864</a:t>
            </a:r>
            <a:r>
              <a:rPr lang="ru-RU" sz="1800" b="1" dirty="0"/>
              <a:t>, июль</a:t>
            </a:r>
            <a:r>
              <a:rPr lang="ru-RU" sz="1800" dirty="0"/>
              <a:t> – в Павловске умер Михаил </a:t>
            </a:r>
            <a:r>
              <a:rPr lang="ru-RU" sz="1800" dirty="0" smtClean="0"/>
              <a:t>Достоевский.</a:t>
            </a:r>
            <a:endParaRPr lang="ru-RU" dirty="0"/>
          </a:p>
        </p:txBody>
      </p:sp>
      <p:pic>
        <p:nvPicPr>
          <p:cNvPr id="4" name="Picture 4" descr="C:\Users\Библиотека-сервер\Desktop\ven.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0630"/>
          <a:stretch/>
        </p:blipFill>
        <p:spPr bwMode="auto">
          <a:xfrm>
            <a:off x="539552" y="5965288"/>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2487417"/>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229600" cy="5400600"/>
          </a:xfrm>
          <a:solidFill>
            <a:schemeClr val="accent6">
              <a:lumMod val="20000"/>
              <a:lumOff val="80000"/>
            </a:schemeClr>
          </a:solidFill>
        </p:spPr>
        <p:txBody>
          <a:bodyPr>
            <a:noAutofit/>
          </a:bodyPr>
          <a:lstStyle/>
          <a:p>
            <a:r>
              <a:rPr lang="ru-RU" sz="1800" b="1" dirty="0"/>
              <a:t>1865 </a:t>
            </a:r>
            <a:r>
              <a:rPr lang="ru-RU" sz="1800" dirty="0"/>
              <a:t>– В журнале "Эпоха" опубликован рассказ "Необыкновенное событие, или пассаж в</a:t>
            </a:r>
            <a:br>
              <a:rPr lang="ru-RU" sz="1800" dirty="0"/>
            </a:br>
            <a:r>
              <a:rPr lang="ru-RU" sz="1800" dirty="0"/>
              <a:t>пассаже".</a:t>
            </a:r>
          </a:p>
          <a:p>
            <a:r>
              <a:rPr lang="ru-RU" sz="1800" b="1" dirty="0"/>
              <a:t>1866, ноябрь</a:t>
            </a:r>
            <a:r>
              <a:rPr lang="ru-RU" sz="1800" dirty="0"/>
              <a:t> – Написан роман "Игрок".</a:t>
            </a:r>
          </a:p>
          <a:p>
            <a:r>
              <a:rPr lang="ru-RU" sz="1800" b="1" dirty="0"/>
              <a:t>1867, 15 февраля</a:t>
            </a:r>
            <a:r>
              <a:rPr lang="ru-RU" sz="1800" dirty="0"/>
              <a:t> – Достоевский женится на А. Г. </a:t>
            </a:r>
            <a:r>
              <a:rPr lang="ru-RU" sz="1800" dirty="0" err="1"/>
              <a:t>Сниткиной</a:t>
            </a:r>
            <a:r>
              <a:rPr lang="ru-RU" sz="1800" dirty="0"/>
              <a:t>.</a:t>
            </a:r>
          </a:p>
          <a:p>
            <a:r>
              <a:rPr lang="ru-RU" sz="1800" b="1" dirty="0"/>
              <a:t>1867 </a:t>
            </a:r>
            <a:r>
              <a:rPr lang="ru-RU" sz="1800" dirty="0"/>
              <a:t>–написан роман "Преступление и наказание".</a:t>
            </a:r>
          </a:p>
          <a:p>
            <a:r>
              <a:rPr lang="ru-RU" sz="1800" b="1" dirty="0"/>
              <a:t>1868 </a:t>
            </a:r>
            <a:r>
              <a:rPr lang="ru-RU" sz="1800" dirty="0"/>
              <a:t>– В журнале "Русский вестник" опубликован роман "Идиот".</a:t>
            </a:r>
          </a:p>
          <a:p>
            <a:r>
              <a:rPr lang="ru-RU" sz="1800" b="1" dirty="0"/>
              <a:t>1872 </a:t>
            </a:r>
            <a:r>
              <a:rPr lang="ru-RU" sz="1800" dirty="0"/>
              <a:t>– Завершено написание романа "Бесы".</a:t>
            </a:r>
          </a:p>
          <a:p>
            <a:r>
              <a:rPr lang="ru-RU" sz="1800" b="1" dirty="0"/>
              <a:t>1875, января</a:t>
            </a:r>
            <a:r>
              <a:rPr lang="ru-RU" sz="1800" dirty="0"/>
              <a:t> – В "Отечественных записках" начинает печататься роман "Подросток".</a:t>
            </a:r>
          </a:p>
          <a:p>
            <a:r>
              <a:rPr lang="ru-RU" sz="1800" b="1" dirty="0"/>
              <a:t>1877, 2 декабря</a:t>
            </a:r>
            <a:r>
              <a:rPr lang="ru-RU" sz="1800" dirty="0"/>
              <a:t> – Достоевского избирают членом-корреспондентом Академии наук отделения русского языка и словесности.</a:t>
            </a:r>
          </a:p>
          <a:p>
            <a:r>
              <a:rPr lang="ru-RU" sz="1800" b="1" dirty="0"/>
              <a:t>1880 </a:t>
            </a:r>
            <a:r>
              <a:rPr lang="ru-RU" sz="1800" dirty="0"/>
              <a:t>– Закончено написание романа "Братья Карамазовы". </a:t>
            </a:r>
          </a:p>
          <a:p>
            <a:r>
              <a:rPr lang="ru-RU" sz="1800" b="1" dirty="0"/>
              <a:t>1880, 8 июня</a:t>
            </a:r>
            <a:r>
              <a:rPr lang="ru-RU" sz="1800" dirty="0"/>
              <a:t> – Достоевский произносит речь о Пушкине.</a:t>
            </a:r>
          </a:p>
          <a:p>
            <a:r>
              <a:rPr lang="ru-RU" sz="1800" b="1" dirty="0"/>
              <a:t>1881, 28 января</a:t>
            </a:r>
            <a:r>
              <a:rPr lang="ru-RU" sz="1800" dirty="0"/>
              <a:t> – Смерть Достоевского.</a:t>
            </a:r>
          </a:p>
          <a:p>
            <a:r>
              <a:rPr lang="ru-RU" sz="1800" b="1" dirty="0"/>
              <a:t>1881, 1 февраля (9 февраля)</a:t>
            </a:r>
            <a:r>
              <a:rPr lang="ru-RU" sz="1800" dirty="0"/>
              <a:t> – Погребение писателя на Тихвинском кладбище Александро-Невской лавры.</a:t>
            </a:r>
          </a:p>
          <a:p>
            <a:pPr marL="0" indent="0">
              <a:buNone/>
            </a:pPr>
            <a:r>
              <a:rPr lang="ru-RU" sz="1800" dirty="0"/>
              <a:t> </a:t>
            </a:r>
          </a:p>
        </p:txBody>
      </p:sp>
      <p:pic>
        <p:nvPicPr>
          <p:cNvPr id="5" name="Picture 4" descr="C:\Users\Библиотека-сервер\Desktop\ven.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0630"/>
          <a:stretch/>
        </p:blipFill>
        <p:spPr bwMode="auto">
          <a:xfrm>
            <a:off x="683568" y="5733256"/>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124623"/>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3249613"/>
            <a:ext cx="4114800"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1187624" y="4077072"/>
            <a:ext cx="7126496" cy="646331"/>
          </a:xfrm>
          <a:prstGeom prst="rect">
            <a:avLst/>
          </a:prstGeom>
          <a:noFill/>
        </p:spPr>
        <p:txBody>
          <a:bodyPr wrap="square" rtlCol="0">
            <a:spAutoFit/>
          </a:bodyPr>
          <a:lstStyle/>
          <a:p>
            <a:r>
              <a:rPr lang="ru-RU" dirty="0" smtClean="0"/>
              <a:t>Устный журнал подготовила Е.С. Казарян, главный библиотекарь ИПЦ МБУК «Горнозаводская центральная городская </a:t>
            </a:r>
            <a:r>
              <a:rPr lang="ru-RU" dirty="0" smtClean="0"/>
              <a:t>библиотека»</a:t>
            </a:r>
            <a:endParaRPr lang="ru-RU" dirty="0"/>
          </a:p>
        </p:txBody>
      </p:sp>
      <p:sp>
        <p:nvSpPr>
          <p:cNvPr id="6" name="TextBox 5"/>
          <p:cNvSpPr txBox="1"/>
          <p:nvPr/>
        </p:nvSpPr>
        <p:spPr>
          <a:xfrm>
            <a:off x="1187624" y="1916832"/>
            <a:ext cx="7128792" cy="923330"/>
          </a:xfrm>
          <a:prstGeom prst="rect">
            <a:avLst/>
          </a:prstGeom>
          <a:noFill/>
        </p:spPr>
        <p:txBody>
          <a:bodyPr wrap="square" rtlCol="0">
            <a:spAutoFit/>
          </a:bodyPr>
          <a:lstStyle/>
          <a:p>
            <a:pPr algn="ctr"/>
            <a:r>
              <a:rPr lang="ru-RU" sz="5400" dirty="0" smtClean="0"/>
              <a:t>Спасибо за </a:t>
            </a:r>
            <a:r>
              <a:rPr lang="ru-RU" sz="5400" dirty="0" smtClean="0"/>
              <a:t>внимание!</a:t>
            </a:r>
            <a:endParaRPr lang="ru-RU" sz="5400" dirty="0"/>
          </a:p>
        </p:txBody>
      </p:sp>
      <p:pic>
        <p:nvPicPr>
          <p:cNvPr id="8" name="Picture 4" descr="C:\Users\Библиотека-сервер\Desktop\ven.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30"/>
          <a:stretch/>
        </p:blipFill>
        <p:spPr bwMode="auto">
          <a:xfrm>
            <a:off x="683568" y="5373216"/>
            <a:ext cx="7638379" cy="892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6832398"/>
      </p:ext>
    </p:extLst>
  </p:cSld>
  <p:clrMapOvr>
    <a:masterClrMapping/>
  </p:clrMapOvr>
  <mc:AlternateContent xmlns:mc="http://schemas.openxmlformats.org/markup-compatibility/2006">
    <mc:Choice xmlns:p14="http://schemas.microsoft.com/office/powerpoint/2010/main" Requires="p14">
      <p:transition p14:dur="100" advClick="0" advTm="10000">
        <p:cut/>
      </p:transition>
    </mc:Choice>
    <mc:Fallback>
      <p:transition advClick="0" advTm="10000">
        <p:cut/>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433</TotalTime>
  <Words>856</Words>
  <Application>Microsoft Office PowerPoint</Application>
  <PresentationFormat>Экран (4:3)</PresentationFormat>
  <Paragraphs>63</Paragraphs>
  <Slides>24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24</vt:i4>
      </vt:variant>
    </vt:vector>
  </HeadingPairs>
  <TitlesOfParts>
    <vt:vector size="25" baseType="lpstr">
      <vt:lpstr>Тема Office</vt:lpstr>
      <vt:lpstr>  Достоевский  Федор Михайлович (1821-1881)    Классик мировой литературы, по данным Юнеско один из самых читаемых писателей в мире.  </vt:lpstr>
      <vt:lpstr>Происхождение Достоевские происходили от старинного литовского рода, представители которого упоминаются с 16 века. В 1506 им была пожалована грамота на село Достоево в Пинском повете- это административно-территориальная единица в древней  Руси, после  этого  род стали именоваться Достоевскими.</vt:lpstr>
      <vt:lpstr>Достоевский Михаил Андреевич,  отец писателя был врачом (штаб-лекарем) Мариинской больницы для бедных потомственный дворянин с 1828 года </vt:lpstr>
      <vt:lpstr>Достоевская Мария Федоровна (Нечаева), мать писателя. Она происходила из купеческой семьи. Родила семерых детей, среди которых сын Федор был вторым. Жизнерадостная, прекрасно образованная, она очень любила поэзию, играла на гитаре, хорошо пела и была очень непохожа на своего мужа, угрюмого, вспыльчивого и подозрительного человека, страдающего признаками болезненной тоски.</vt:lpstr>
      <vt:lpstr>Мальчик с Божедомки</vt:lpstr>
      <vt:lpstr>С 1822-1837 гг. семья жила в левом флигеле Мариинской больницы. </vt:lpstr>
      <vt:lpstr>Няня Достоевского  Анна Фроловна</vt:lpstr>
      <vt:lpstr>Писательница 18 века  Анна Радклиф</vt:lpstr>
      <vt:lpstr>С годами усугубляется личная драма кроткой жизни Марии Федоровны, подвергавшейся постоянным подозрениям мужа. Печальная участь матери навсегда запала в душу Федора Михайловича, образ ее стал для сына воплощением нравственной красоты. Кончина матери в 1836 году привела к полному распаду семьи. Жена писателя А.Г. Достоевская свидетель­ствует, что «Федор Михайлович охотно вспоми­нал о своем счастливом, безмятежном детстве и с горячим чувством говорил о матери» и вспоми­нает, что в 1867 г. в Москве «в одно ясное утро Федор Михайлович повез меня на Лазаревское кладбище, где погребена его мать, Мария Федоровна Достоевская, к памяти которой он всегда относился с сердечною нежностью. Мы были очень довольны, что еще застали священника в церкви и он мог совершить панихиду на ее моги­ле».  </vt:lpstr>
      <vt:lpstr>Учеба Первоначальным обучением Достоевского занимались мать с отцом и приходящие учителя. В 1934 году был отдан в пансион Л.И. Чермака, где преподавали известные  тогда московские учителя и педагоги Н.И. Драшусова и в пансионе. Особое внимание уделялось там изучению словесности. С 1838по 1843 годы учится в Петербурге в Главном Инженерном училище.</vt:lpstr>
      <vt:lpstr>1843-1844 годы - -служба на скромном посту при петербургской команде с «употреблением при чертежной инженерного департамента».  В первые годы работы любил ходить в рестораны, кофейни, офицерские пирушки и стоило ему «страшных денег». Он знакомится с закладными, денежными ссудами, векселями и процентами</vt:lpstr>
      <vt:lpstr>Революционная деятельность. Арест. Каторга</vt:lpstr>
      <vt:lpstr>Начало литературной деятельности</vt:lpstr>
      <vt:lpstr>Служба и женитьба</vt:lpstr>
      <vt:lpstr>Переезд в Петербург</vt:lpstr>
      <vt:lpstr> Второй брак. Работа над романом  «Преступление и наказание  Личная жизнь Достоевского складывается не удачно, брак не принес ему счастья. Умер брат, после смерти  брата журнал, который он издавал закрылся, Достоевский обанкротился и на него легло бремя забот о семье брата. Чтобы справиться он рьяно взялся за работу, по совету друзей нанимает молодую стенографистку Анну Сниткину, которая в 1867 году тала его женой. Брак оказался счастливым.   Достоевский работал над романом «Преступление и наказание»  с августа 1865 года до конца 1866-го, с небольшим перерывом в середине 1866 года, во время которого был написан роман «Игрок». роман в шести частях с эпилогом Ф. М. Достоевского. История создания «Преступления и наказания» охватывает полтора года.</vt:lpstr>
      <vt:lpstr>«Идиот» (1867-1688) «Бесы» (1871-1872) «Братья Карамазовы» (1878-1880)</vt:lpstr>
      <vt:lpstr>Популярность Достоевского В последние годы жизни возрастает популярность Достоевского. В 1877 году он был избран членом-корреспондентом Петербургской Академии Наук. В мае 1879 писателя пригласили на Международный литературный конгресс в Лондон, на сессии которого он был избран членом почетного комитета Международной литературной Ассоциации. Активно участвует Достоевский в деятельности Петербургского Фребелевского общества, часто выступает на литературно-музыкальных вечерах и утренниках с чтением отрывков их своих произведений и стихотворений Пушкина.</vt:lpstr>
      <vt:lpstr>«Речь о Пушкине»</vt:lpstr>
      <vt:lpstr>Болезнь и смерть писателя</vt:lpstr>
      <vt:lpstr>Хронологическая канва</vt:lpstr>
      <vt:lpstr>1845, май – Написан роман "Бедные люди". 1845, конец – Написан рассказ "Двойник". 1846, март – Знакомство с Буташевичем-Петрашевским. 1847, весна – Достоевский становится постоянным членом кружка петрашевцев. 1848 – Написан роман "Белые ночи". 1849, 23 апреля – Достоевский заключён под стражу. 1849, 22 декабря – Состоялся "расстрел" Достоевског 1850, 23 января – Прибытие и заключение Достоевского в омский острог. 1854, февраль – Достоевского определяют рядовым в Семипалатинский батальон. 1857, 6 февраля – Достоевский венчается с Исаевой М. Д.  1859, 2-ая половина декабря – Возвращение Достоевского из ссылки в Петербург. 1859 – Завершены "Дядюшкин сон" и "Село Степанчиково и его обитатели". 1860 – Написан роман "Записки из Мёртвого дома" 1861, январь – закончен роман "Записки из Мёртвого дома".  1863 – Выпущен цикл "Зимние заметки о летних впечатлениях". 1864 – Написаны "Записки из подполья". 1864, апрель – В Москве умирает первая жена Достоевского Мария Дмитриевна. 1864, июль – в Павловске умер Михаил Достоевский.</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Федор Михайлович Достоевский</dc:title>
  <dc:creator>Библиотека-сервер</dc:creator>
  <cp:lastModifiedBy>Лена</cp:lastModifiedBy>
  <cp:revision>48</cp:revision>
  <dcterms:created xsi:type="dcterms:W3CDTF">2021-11-02T04:51:48Z</dcterms:created>
  <dcterms:modified xsi:type="dcterms:W3CDTF">2021-11-03T07:21:08Z</dcterms:modified>
</cp:coreProperties>
</file>