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4" r:id="rId3"/>
    <p:sldId id="287" r:id="rId4"/>
    <p:sldId id="288" r:id="rId5"/>
    <p:sldId id="286" r:id="rId6"/>
    <p:sldId id="285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70" r:id="rId18"/>
    <p:sldId id="279" r:id="rId19"/>
    <p:sldId id="282" r:id="rId20"/>
    <p:sldId id="283" r:id="rId21"/>
    <p:sldId id="268" r:id="rId22"/>
    <p:sldId id="26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png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png"/><Relationship Id="rId4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yandex.ru/video/search?fiw=0.00761047&amp;filmId=QzjHKXn6UXI&amp;text=%D0%BF%D1%80%D0%B8%D1%85%D0%BE%D0%B4%D0%B8%D1%82%D0%B5%20%D0%B2%20%D0%B3%D0%BE%D1%81%D1%82%D0%B8%20%D0%BA%20%D0%BD%D0%B0%D0%BC%20%D0%B2%D0%B8%D0%B4%D0%B5%D0%BE%20%D1%81%D0%BA%D0%B0%D1%87%D0%B0%D1%82%D1%8C%20%D0%B1%D0%B5%D1%81%D0%BF%D0%BB%D0%B0%D1%82%D0%BD%D0%BE&amp;path=wizard" TargetMode="Externa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0"/>
            <a:ext cx="7958150" cy="1894362"/>
          </a:xfrm>
        </p:spPr>
        <p:txBody>
          <a:bodyPr>
            <a:noAutofit/>
          </a:bodyPr>
          <a:lstStyle/>
          <a:p>
            <a:pPr algn="ctr"/>
            <a:r>
              <a:rPr lang="ru-RU" sz="4800" i="1" dirty="0" smtClean="0">
                <a:solidFill>
                  <a:srgbClr val="FF0000"/>
                </a:solidFill>
              </a:rPr>
              <a:t>Животные – герои сказок и мультфильмов</a:t>
            </a:r>
            <a:endParaRPr lang="ru-RU" sz="4800" i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71604" y="1928802"/>
            <a:ext cx="6172200" cy="571504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3200" dirty="0" smtClean="0"/>
              <a:t>Игра-викторина</a:t>
            </a:r>
            <a:endParaRPr lang="ru-RU" sz="3200" dirty="0"/>
          </a:p>
        </p:txBody>
      </p:sp>
      <p:pic>
        <p:nvPicPr>
          <p:cNvPr id="4" name="Picture 4" descr="https://slide-share.ru/image/5987376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33814" y="2714620"/>
            <a:ext cx="5729096" cy="4143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Отгадай название сказки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s://uslide.ru/images/15/21293/960/img9.jpg"/>
          <p:cNvPicPr>
            <a:picLocks noChangeAspect="1" noChangeArrowheads="1"/>
          </p:cNvPicPr>
          <p:nvPr/>
        </p:nvPicPr>
        <p:blipFill>
          <a:blip r:embed="rId2"/>
          <a:srcRect l="3125" t="31250" r="5468" b="26041"/>
          <a:stretch>
            <a:fillRect/>
          </a:stretch>
        </p:blipFill>
        <p:spPr bwMode="auto">
          <a:xfrm>
            <a:off x="285720" y="1428736"/>
            <a:ext cx="8358246" cy="29289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Отгадай название сказки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33794" name="Picture 2" descr="https://uslide.ru/images/15/21293/960/img10.jpg"/>
          <p:cNvPicPr>
            <a:picLocks noChangeAspect="1" noChangeArrowheads="1"/>
          </p:cNvPicPr>
          <p:nvPr/>
        </p:nvPicPr>
        <p:blipFill>
          <a:blip r:embed="rId2"/>
          <a:srcRect l="5468" t="29167" r="6250" b="37499"/>
          <a:stretch>
            <a:fillRect/>
          </a:stretch>
        </p:blipFill>
        <p:spPr bwMode="auto">
          <a:xfrm>
            <a:off x="285720" y="1571612"/>
            <a:ext cx="8072494" cy="22860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Отгадай название сказки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32770" name="Picture 2" descr="https://pochemu4ka.ru/_ld/117/86800743.png"/>
          <p:cNvPicPr>
            <a:picLocks noChangeAspect="1" noChangeArrowheads="1"/>
          </p:cNvPicPr>
          <p:nvPr/>
        </p:nvPicPr>
        <p:blipFill>
          <a:blip r:embed="rId2"/>
          <a:srcRect b="27036"/>
          <a:stretch>
            <a:fillRect/>
          </a:stretch>
        </p:blipFill>
        <p:spPr bwMode="auto">
          <a:xfrm>
            <a:off x="71438" y="1857364"/>
            <a:ext cx="8643966" cy="24844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Отгадай название сказки</a:t>
            </a:r>
            <a:endParaRPr lang="ru-RU" sz="4400" b="1" dirty="0">
              <a:solidFill>
                <a:srgbClr val="FF0000"/>
              </a:solidFill>
            </a:endParaRPr>
          </a:p>
        </p:txBody>
      </p:sp>
      <p:pic>
        <p:nvPicPr>
          <p:cNvPr id="34818" name="Picture 2" descr="https://o-krohe.ru/images/article/orig/2019/01/rebusy-po-skazkam-dlya-zanyatij-s-detmi-20.jpg"/>
          <p:cNvPicPr>
            <a:picLocks noChangeAspect="1" noChangeArrowheads="1"/>
          </p:cNvPicPr>
          <p:nvPr/>
        </p:nvPicPr>
        <p:blipFill>
          <a:blip r:embed="rId2"/>
          <a:srcRect b="19451"/>
          <a:stretch>
            <a:fillRect/>
          </a:stretch>
        </p:blipFill>
        <p:spPr bwMode="auto">
          <a:xfrm>
            <a:off x="611484" y="1500174"/>
            <a:ext cx="7080885" cy="42148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Отгадай название сказки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35842" name="AutoShape 2" descr="https://fsd.kopilkaurokov.ru/up/html/2018/02/11/k_5a801d33c44a2/img_user_file_5a801d345037e_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4" name="AutoShape 4" descr="https://fsd.kopilkaurokov.ru/up/html/2018/02/11/k_5a801d33c44a2/img_user_file_5a801d345037e_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5846" name="AutoShape 6" descr="https://fsd.kopilkaurokov.ru/up/html/2018/02/11/k_5a801d33c44a2/img_user_file_5a801d345037e_19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5848" name="Picture 8" descr="https://ped-kopilka.ru/images/21(80).jpg"/>
          <p:cNvPicPr>
            <a:picLocks noChangeAspect="1" noChangeArrowheads="1"/>
          </p:cNvPicPr>
          <p:nvPr/>
        </p:nvPicPr>
        <p:blipFill>
          <a:blip r:embed="rId2"/>
          <a:srcRect b="32584"/>
          <a:stretch>
            <a:fillRect/>
          </a:stretch>
        </p:blipFill>
        <p:spPr bwMode="auto">
          <a:xfrm>
            <a:off x="357158" y="1428736"/>
            <a:ext cx="8286750" cy="2857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Рисунок 1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19813" y="1628775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Заголовок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92869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dirty="0" smtClean="0"/>
              <a:t> Какого героя провели на пирожках? 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07950" y="1268413"/>
            <a:ext cx="3168650" cy="21605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Медведь из «Три медведя»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2268538" y="2997200"/>
            <a:ext cx="3167062" cy="21605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Волк из «Лисица и волк»</a:t>
            </a: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5570538" y="1268413"/>
            <a:ext cx="3168650" cy="21605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Медведь из «Маша и медведь»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19500" y="3432175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Заголовок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  </a:t>
            </a:r>
            <a:r>
              <a:rPr lang="ru-RU" sz="3200" smtClean="0"/>
              <a:t>Что размазала по тарелке лиса и подала как угощение журавлю в сказке «Лиса и журавль»?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3276600" y="3033713"/>
            <a:ext cx="2590800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кашу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11188" y="2060575"/>
            <a:ext cx="2520950" cy="19446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окрошку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227763" y="1989138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пшено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2050" y="3348038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Заголовок 2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51288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  </a:t>
            </a:r>
            <a:r>
              <a:rPr lang="ru-RU" sz="3200" smtClean="0"/>
              <a:t> В чём журавль подал на стол окрошку в русской народной сказке «Лиса и журавль»?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3276600" y="3033713"/>
            <a:ext cx="2590800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кувшин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11188" y="2060575"/>
            <a:ext cx="2520950" cy="19446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тарелка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227763" y="1989138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кружка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2363" y="1658938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Заголовок 2"/>
          <p:cNvSpPr>
            <a:spLocks noGrp="1"/>
          </p:cNvSpPr>
          <p:nvPr>
            <p:ph type="title"/>
          </p:nvPr>
        </p:nvSpPr>
        <p:spPr>
          <a:xfrm>
            <a:off x="468313" y="4048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 Название какой сказки записано верно? </a:t>
            </a: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107950" y="1268413"/>
            <a:ext cx="3168650" cy="21605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«Лиса и кружка»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1692275" y="2997200"/>
            <a:ext cx="3743325" cy="21605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«Лиса, заяц и пастушок»</a:t>
            </a:r>
          </a:p>
        </p:txBody>
      </p:sp>
      <p:sp>
        <p:nvSpPr>
          <p:cNvPr id="12" name="Горизонтальный свиток 11"/>
          <p:cNvSpPr/>
          <p:nvPr/>
        </p:nvSpPr>
        <p:spPr>
          <a:xfrm>
            <a:off x="5570538" y="1268413"/>
            <a:ext cx="3168650" cy="21605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«Лиса-повитуха»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9163" y="2235200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Заголовок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  </a:t>
            </a:r>
            <a:r>
              <a:rPr lang="ru-RU" sz="3200" smtClean="0"/>
              <a:t>Кто  всех зверей оставил без крова, развалив домик?</a:t>
            </a:r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3276600" y="3033713"/>
            <a:ext cx="2590800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волк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611188" y="1989138"/>
            <a:ext cx="2520950" cy="201612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медведь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227763" y="1989138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кабан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Горизонтальный свиток 10"/>
          <p:cNvSpPr/>
          <p:nvPr/>
        </p:nvSpPr>
        <p:spPr>
          <a:xfrm>
            <a:off x="3276600" y="2581275"/>
            <a:ext cx="2592388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волк</a:t>
            </a:r>
          </a:p>
        </p:txBody>
      </p:sp>
      <p:pic>
        <p:nvPicPr>
          <p:cNvPr id="10243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6775" y="2257425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Заголовок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1655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4000" smtClean="0"/>
              <a:t>  </a:t>
            </a:r>
            <a:r>
              <a:rPr lang="ru-RU" sz="3200" smtClean="0"/>
              <a:t>Кто  пел эту песенку? </a:t>
            </a:r>
            <a:br>
              <a:rPr lang="ru-RU" sz="3200" smtClean="0"/>
            </a:br>
            <a:r>
              <a:rPr lang="ru-RU" sz="3200" smtClean="0"/>
              <a:t> </a:t>
            </a:r>
            <a:r>
              <a:rPr lang="ru-RU" sz="3200" i="1" smtClean="0"/>
              <a:t>Битый небитого везет,</a:t>
            </a:r>
            <a:br>
              <a:rPr lang="ru-RU" sz="3200" i="1" smtClean="0"/>
            </a:br>
            <a:r>
              <a:rPr lang="ru-RU" sz="3200" i="1" smtClean="0"/>
              <a:t>Битый небитого везет!</a:t>
            </a:r>
            <a:br>
              <a:rPr lang="ru-RU" sz="3200" i="1" smtClean="0"/>
            </a:br>
            <a:endParaRPr lang="ru-RU" sz="3200" i="1" smtClean="0"/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558800" y="1916113"/>
            <a:ext cx="2520950" cy="2089150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лиса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227763" y="1700213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дед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3975" y="1905000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Заголовок 2"/>
          <p:cNvSpPr>
            <a:spLocks noGrp="1"/>
          </p:cNvSpPr>
          <p:nvPr>
            <p:ph type="title"/>
          </p:nvPr>
        </p:nvSpPr>
        <p:spPr>
          <a:xfrm>
            <a:off x="387350" y="188913"/>
            <a:ext cx="8229600" cy="2759075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4000" smtClean="0"/>
              <a:t>  </a:t>
            </a:r>
            <a:r>
              <a:rPr lang="ru-RU" sz="3200" smtClean="0"/>
              <a:t>Кто  сказал эти слова? </a:t>
            </a:r>
            <a:br>
              <a:rPr lang="ru-RU" sz="3200" smtClean="0"/>
            </a:br>
            <a:r>
              <a:rPr lang="ru-RU" sz="2800" i="1" smtClean="0"/>
              <a:t>Несет меня лиса</a:t>
            </a:r>
            <a:br>
              <a:rPr lang="ru-RU" sz="2800" i="1" smtClean="0"/>
            </a:br>
            <a:r>
              <a:rPr lang="ru-RU" sz="2800" i="1" smtClean="0"/>
              <a:t>За темные леса,</a:t>
            </a:r>
            <a:br>
              <a:rPr lang="ru-RU" sz="2800" i="1" smtClean="0"/>
            </a:br>
            <a:r>
              <a:rPr lang="ru-RU" sz="2800" i="1" smtClean="0"/>
              <a:t>За быстрые реки,</a:t>
            </a:r>
            <a:br>
              <a:rPr lang="ru-RU" sz="2800" i="1" smtClean="0"/>
            </a:br>
            <a:r>
              <a:rPr lang="ru-RU" sz="2800" i="1" smtClean="0"/>
              <a:t>За высокие горы…</a:t>
            </a:r>
            <a:br>
              <a:rPr lang="ru-RU" sz="2800" i="1" smtClean="0"/>
            </a:br>
            <a:r>
              <a:rPr lang="ru-RU" sz="2800" i="1" smtClean="0"/>
              <a:t>Кот и дрозд, спасите меня! </a:t>
            </a:r>
            <a:endParaRPr lang="ru-RU" sz="3200" i="1" smtClean="0"/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3262313" y="3141663"/>
            <a:ext cx="2592387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волк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558800" y="2924175"/>
            <a:ext cx="2520950" cy="19446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заяц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097588" y="1628775"/>
            <a:ext cx="2519362" cy="1944688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петушок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141663" y="3281363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Заголовок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9366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smtClean="0"/>
              <a:t>   У кого украла рыбу лиса в сказке «Лисичка-сестричка и волк»?</a:t>
            </a:r>
            <a:endParaRPr lang="ru-RU" sz="3600" i="1" smtClean="0"/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2627313" y="3048000"/>
            <a:ext cx="2933700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У старика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558800" y="1268413"/>
            <a:ext cx="2789238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У старухи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011863" y="1700213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У волка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25" y="1844675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Заголовок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9366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smtClean="0"/>
              <a:t>   Кто прогнал лису из дома в сказке «Заюшкина избушка»? </a:t>
            </a:r>
            <a:endParaRPr lang="ru-RU" sz="3600" i="1" smtClean="0"/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2987675" y="3213100"/>
            <a:ext cx="2933700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собака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558800" y="1627188"/>
            <a:ext cx="2789238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петух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011863" y="1700213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медведь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Рисунок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19838" y="2012950"/>
            <a:ext cx="1905000" cy="117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Заголовок 2"/>
          <p:cNvSpPr>
            <a:spLocks noGrp="1"/>
          </p:cNvSpPr>
          <p:nvPr>
            <p:ph type="title"/>
          </p:nvPr>
        </p:nvSpPr>
        <p:spPr>
          <a:xfrm>
            <a:off x="395288" y="404813"/>
            <a:ext cx="8229600" cy="9366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sz="3600" smtClean="0"/>
              <a:t>   Кто в русских сказках имеет отчество Патрикеевна? </a:t>
            </a:r>
            <a:endParaRPr lang="ru-RU" sz="3600" i="1" smtClean="0"/>
          </a:p>
        </p:txBody>
      </p:sp>
      <p:sp>
        <p:nvSpPr>
          <p:cNvPr id="11" name="Горизонтальный свиток 10"/>
          <p:cNvSpPr/>
          <p:nvPr/>
        </p:nvSpPr>
        <p:spPr>
          <a:xfrm>
            <a:off x="2987675" y="3213100"/>
            <a:ext cx="2933700" cy="1908175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коза</a:t>
            </a:r>
          </a:p>
        </p:txBody>
      </p:sp>
      <p:sp>
        <p:nvSpPr>
          <p:cNvPr id="7" name="Горизонтальный свиток 6"/>
          <p:cNvSpPr/>
          <p:nvPr/>
        </p:nvSpPr>
        <p:spPr>
          <a:xfrm>
            <a:off x="558800" y="1627188"/>
            <a:ext cx="2789238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курочка</a:t>
            </a:r>
          </a:p>
        </p:txBody>
      </p:sp>
      <p:sp>
        <p:nvSpPr>
          <p:cNvPr id="8" name="Горизонтальный свиток 7"/>
          <p:cNvSpPr/>
          <p:nvPr/>
        </p:nvSpPr>
        <p:spPr>
          <a:xfrm>
            <a:off x="6011863" y="1700213"/>
            <a:ext cx="2520950" cy="1944687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600" dirty="0">
                <a:solidFill>
                  <a:schemeClr val="tx1"/>
                </a:solidFill>
              </a:rPr>
              <a:t>лиса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11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Admin\Desktop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8" y="0"/>
            <a:ext cx="913806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274638"/>
            <a:ext cx="7758138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Кто </a:t>
            </a:r>
            <a:r>
              <a:rPr lang="ru-RU" dirty="0" smtClean="0"/>
              <a:t>был  другом  </a:t>
            </a:r>
            <a:r>
              <a:rPr lang="ru-RU" dirty="0" err="1" smtClean="0"/>
              <a:t>Чебурашки</a:t>
            </a:r>
            <a:r>
              <a:rPr lang="ru-RU" dirty="0" smtClean="0"/>
              <a:t>?</a:t>
            </a:r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69402" y="1571613"/>
          <a:ext cx="6005195" cy="3214711"/>
        </p:xfrm>
        <a:graphic>
          <a:graphicData uri="http://schemas.openxmlformats.org/drawingml/2006/table">
            <a:tbl>
              <a:tblPr/>
              <a:tblGrid>
                <a:gridCol w="2001520"/>
                <a:gridCol w="2001520"/>
                <a:gridCol w="2002155"/>
              </a:tblGrid>
              <a:tr h="8005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4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7" name="Рисунок 1" descr="i(1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2500306"/>
            <a:ext cx="1500198" cy="2121827"/>
          </a:xfrm>
          <a:prstGeom prst="rect">
            <a:avLst/>
          </a:prstGeom>
          <a:noFill/>
        </p:spPr>
      </p:pic>
      <p:pic>
        <p:nvPicPr>
          <p:cNvPr id="2056" name="Рисунок 2" descr="i(12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500306"/>
            <a:ext cx="1485900" cy="2219325"/>
          </a:xfrm>
          <a:prstGeom prst="rect">
            <a:avLst/>
          </a:prstGeom>
          <a:noFill/>
        </p:spPr>
      </p:pic>
      <p:pic>
        <p:nvPicPr>
          <p:cNvPr id="2055" name="Рисунок 3" descr="i(16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2428868"/>
            <a:ext cx="1419223" cy="2266950"/>
          </a:xfrm>
          <a:prstGeom prst="rect">
            <a:avLst/>
          </a:prstGeom>
          <a:noFill/>
        </p:spPr>
      </p:pic>
      <p:sp>
        <p:nvSpPr>
          <p:cNvPr id="2054" name="Oval 6"/>
          <p:cNvSpPr>
            <a:spLocks noChangeArrowheads="1"/>
          </p:cNvSpPr>
          <p:nvPr/>
        </p:nvSpPr>
        <p:spPr bwMode="auto">
          <a:xfrm>
            <a:off x="6357950" y="1643050"/>
            <a:ext cx="549275" cy="5492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286248" y="1714488"/>
            <a:ext cx="565150" cy="5318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2214546" y="1643050"/>
            <a:ext cx="660400" cy="660400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dmin\Desktop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8" y="0"/>
            <a:ext cx="913806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615262" cy="1654164"/>
          </a:xfrm>
        </p:spPr>
        <p:txBody>
          <a:bodyPr>
            <a:normAutofit/>
          </a:bodyPr>
          <a:lstStyle/>
          <a:p>
            <a:r>
              <a:rPr lang="ru-RU" dirty="0" smtClean="0"/>
              <a:t>Кто </a:t>
            </a:r>
            <a:r>
              <a:rPr lang="ru-RU" dirty="0" smtClean="0"/>
              <a:t>из героев мог исполнить любое желание, зная волшебные слова?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571604" y="2285992"/>
          <a:ext cx="6005195" cy="3214711"/>
        </p:xfrm>
        <a:graphic>
          <a:graphicData uri="http://schemas.openxmlformats.org/drawingml/2006/table">
            <a:tbl>
              <a:tblPr/>
              <a:tblGrid>
                <a:gridCol w="2001520"/>
                <a:gridCol w="2001520"/>
                <a:gridCol w="2002155"/>
              </a:tblGrid>
              <a:tr h="8005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4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2214546" y="2357430"/>
            <a:ext cx="660400" cy="642942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286248" y="2428868"/>
            <a:ext cx="565150" cy="5318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6286512" y="2428868"/>
            <a:ext cx="549275" cy="5492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3429000"/>
            <a:ext cx="124691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483" name="Picture 3" descr="C:\Users\Admin\Desktop\Новая папка\i(7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3357562"/>
            <a:ext cx="1276954" cy="1857388"/>
          </a:xfrm>
          <a:prstGeom prst="rect">
            <a:avLst/>
          </a:prstGeom>
          <a:noFill/>
        </p:spPr>
      </p:pic>
      <p:pic>
        <p:nvPicPr>
          <p:cNvPr id="20484" name="Picture 4" descr="C:\Users\Admin\Desktop\Новая папка\i(16)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3143248"/>
            <a:ext cx="1643074" cy="2143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dmin\Desktop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68" y="0"/>
            <a:ext cx="913806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274638"/>
            <a:ext cx="7329510" cy="1368412"/>
          </a:xfrm>
        </p:spPr>
        <p:txBody>
          <a:bodyPr>
            <a:normAutofit/>
          </a:bodyPr>
          <a:lstStyle/>
          <a:p>
            <a:r>
              <a:rPr lang="ru-RU" dirty="0" smtClean="0"/>
              <a:t>Он </a:t>
            </a:r>
            <a:r>
              <a:rPr lang="ru-RU" dirty="0" smtClean="0"/>
              <a:t>был лучшим другом медвежонка.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643042" y="2071678"/>
          <a:ext cx="6005195" cy="3214711"/>
        </p:xfrm>
        <a:graphic>
          <a:graphicData uri="http://schemas.openxmlformats.org/drawingml/2006/table">
            <a:tbl>
              <a:tblPr/>
              <a:tblGrid>
                <a:gridCol w="2001520"/>
                <a:gridCol w="2001520"/>
                <a:gridCol w="2002155"/>
              </a:tblGrid>
              <a:tr h="8005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4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2285984" y="2143116"/>
            <a:ext cx="660400" cy="642942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357686" y="2214554"/>
            <a:ext cx="565150" cy="5318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6429388" y="2214554"/>
            <a:ext cx="549275" cy="5492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57620" y="3000371"/>
            <a:ext cx="1571636" cy="216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071669" y="3143248"/>
            <a:ext cx="1354595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72198" y="3143248"/>
            <a:ext cx="124691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Admin\Desktop\Рисунок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937" y="0"/>
            <a:ext cx="913806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66" y="714356"/>
            <a:ext cx="6900882" cy="1143000"/>
          </a:xfrm>
        </p:spPr>
        <p:txBody>
          <a:bodyPr>
            <a:normAutofit/>
          </a:bodyPr>
          <a:lstStyle/>
          <a:p>
            <a:r>
              <a:rPr lang="ru-RU" dirty="0" smtClean="0"/>
              <a:t>Кто </a:t>
            </a:r>
            <a:r>
              <a:rPr lang="ru-RU" dirty="0" smtClean="0"/>
              <a:t>из героев хотел дружбы?  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643042" y="2071678"/>
          <a:ext cx="6005195" cy="3214711"/>
        </p:xfrm>
        <a:graphic>
          <a:graphicData uri="http://schemas.openxmlformats.org/drawingml/2006/table">
            <a:tbl>
              <a:tblPr/>
              <a:tblGrid>
                <a:gridCol w="2001520"/>
                <a:gridCol w="2001520"/>
                <a:gridCol w="2002155"/>
              </a:tblGrid>
              <a:tr h="80058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412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2285984" y="2143116"/>
            <a:ext cx="660400" cy="642942"/>
          </a:xfrm>
          <a:prstGeom prst="triangle">
            <a:avLst>
              <a:gd name="adj" fmla="val 50000"/>
            </a:avLst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4357686" y="2214554"/>
            <a:ext cx="565150" cy="5318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6429388" y="2214554"/>
            <a:ext cx="549275" cy="549275"/>
          </a:xfrm>
          <a:prstGeom prst="ellipse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71670" y="3071810"/>
            <a:ext cx="1246918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71934" y="3000372"/>
            <a:ext cx="1357322" cy="2146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00760" y="3071810"/>
            <a:ext cx="1357322" cy="185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Заголовок 1"/>
          <p:cNvSpPr>
            <a:spLocks noGrp="1"/>
          </p:cNvSpPr>
          <p:nvPr>
            <p:ph type="title"/>
          </p:nvPr>
        </p:nvSpPr>
        <p:spPr>
          <a:xfrm>
            <a:off x="642910" y="71422"/>
            <a:ext cx="8286808" cy="1143000"/>
          </a:xfrm>
        </p:spPr>
        <p:txBody>
          <a:bodyPr/>
          <a:lstStyle/>
          <a:p>
            <a:pPr eaLnBrk="1" hangingPunct="1"/>
            <a:r>
              <a:rPr lang="ru-RU" sz="3200" dirty="0" smtClean="0"/>
              <a:t>Найдите в </a:t>
            </a:r>
            <a:r>
              <a:rPr lang="ru-RU" sz="3200" dirty="0" err="1" smtClean="0"/>
              <a:t>филворде</a:t>
            </a:r>
            <a:r>
              <a:rPr lang="ru-RU" sz="3200" dirty="0" smtClean="0"/>
              <a:t> восемь </a:t>
            </a: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персонажей </a:t>
            </a:r>
            <a:r>
              <a:rPr lang="ru-RU" sz="3200" dirty="0" smtClean="0"/>
              <a:t>сказок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</p:nvPr>
        </p:nvGraphicFramePr>
        <p:xfrm>
          <a:off x="1428728" y="1142984"/>
          <a:ext cx="6264690" cy="5507280"/>
        </p:xfrm>
        <a:graphic>
          <a:graphicData uri="http://schemas.openxmlformats.org/drawingml/2006/table">
            <a:tbl>
              <a:tblPr/>
              <a:tblGrid>
                <a:gridCol w="626469"/>
                <a:gridCol w="626469"/>
                <a:gridCol w="626469"/>
                <a:gridCol w="626469"/>
                <a:gridCol w="626469"/>
                <a:gridCol w="626469"/>
                <a:gridCol w="626469"/>
                <a:gridCol w="626469"/>
                <a:gridCol w="626469"/>
                <a:gridCol w="626469"/>
              </a:tblGrid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у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м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е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д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в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е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д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err="1">
                          <a:effectLst/>
                        </a:rPr>
                        <a:t>ь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ю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ё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п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е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т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у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х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т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и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м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ж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я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ч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м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и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т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ь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б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и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х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з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щ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ш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г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о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к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о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т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к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л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и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а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п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б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й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 smtClean="0">
                          <a:effectLst/>
                        </a:rPr>
                        <a:t>в</a:t>
                      </a:r>
                      <a:endParaRPr lang="ru-RU" sz="3300" b="1" dirty="0">
                        <a:effectLst/>
                      </a:endParaRP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у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к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г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у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ь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в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к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б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о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т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м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ю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б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ь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т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и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а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л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ч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и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529387"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з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а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я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ц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с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ч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ц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к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>
                          <a:effectLst/>
                        </a:rPr>
                        <a:t>а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300" b="1" dirty="0">
                          <a:effectLst/>
                        </a:rPr>
                        <a:t>й</a:t>
                      </a:r>
                    </a:p>
                  </a:txBody>
                  <a:tcPr marL="92745" marR="92745" marT="92745" marB="9274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8" y="479751"/>
            <a:ext cx="7848872" cy="156966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96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Arial" charset="0"/>
                <a:cs typeface="Arial" charset="0"/>
              </a:rPr>
              <a:t>МОЛОДЦЫ!</a:t>
            </a:r>
          </a:p>
        </p:txBody>
      </p:sp>
      <p:pic>
        <p:nvPicPr>
          <p:cNvPr id="2061" name="Picture 13" descr="C:\Работа\Русский язык\Открытый урок\18ef4d2cb248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9700" y="2614613"/>
            <a:ext cx="2363788" cy="1900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Рисунок 1">
            <a:hlinkClick r:id="rId3"/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2420938"/>
            <a:ext cx="2195512" cy="177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трелка вверх 2"/>
          <p:cNvSpPr/>
          <p:nvPr/>
        </p:nvSpPr>
        <p:spPr>
          <a:xfrm rot="17789693">
            <a:off x="3750469" y="3717131"/>
            <a:ext cx="574675" cy="100806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150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750" fill="hold">
                                          <p:stCondLst>
                                            <p:cond delay="7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75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750" fill="hold">
                                          <p:stCondLst>
                                            <p:cond delay="2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199</Words>
  <PresentationFormat>Экран (4:3)</PresentationFormat>
  <Paragraphs>133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Эркер</vt:lpstr>
      <vt:lpstr>Животные – герои сказок и мультфильмов</vt:lpstr>
      <vt:lpstr>Отгадай название сказки</vt:lpstr>
      <vt:lpstr>Отгадай название сказки</vt:lpstr>
      <vt:lpstr>Отгадай название сказки</vt:lpstr>
      <vt:lpstr>Отгадай название сказки</vt:lpstr>
      <vt:lpstr>Отгадай название сказки</vt:lpstr>
      <vt:lpstr> Какого героя провели на пирожках? </vt:lpstr>
      <vt:lpstr>  Что размазала по тарелке лиса и подала как угощение журавлю в сказке «Лиса и журавль»?</vt:lpstr>
      <vt:lpstr>   В чём журавль подал на стол окрошку в русской народной сказке «Лиса и журавль»?</vt:lpstr>
      <vt:lpstr> Название какой сказки записано верно? </vt:lpstr>
      <vt:lpstr>  Кто  всех зверей оставил без крова, развалив домик?</vt:lpstr>
      <vt:lpstr>  Кто  пел эту песенку?   Битый небитого везет, Битый небитого везет! </vt:lpstr>
      <vt:lpstr>  Кто  сказал эти слова?  Несет меня лиса За темные леса, За быстрые реки, За высокие горы… Кот и дрозд, спасите меня! </vt:lpstr>
      <vt:lpstr>   У кого украла рыбу лиса в сказке «Лисичка-сестричка и волк»?</vt:lpstr>
      <vt:lpstr>   Кто прогнал лису из дома в сказке «Заюшкина избушка»? </vt:lpstr>
      <vt:lpstr>   Кто в русских сказках имеет отчество Патрикеевна? </vt:lpstr>
      <vt:lpstr>Кто был  другом  Чебурашки?</vt:lpstr>
      <vt:lpstr>Кто из героев мог исполнить любое желание, зная волшебные слова?</vt:lpstr>
      <vt:lpstr>Он был лучшим другом медвежонка. </vt:lpstr>
      <vt:lpstr>Кто из героев хотел дружбы?  </vt:lpstr>
      <vt:lpstr>Найдите в филворде восемь  персонажей сказок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Животные – герои сказок и мультфильмов</dc:title>
  <dc:creator>1</dc:creator>
  <cp:lastModifiedBy>1</cp:lastModifiedBy>
  <cp:revision>3</cp:revision>
  <dcterms:created xsi:type="dcterms:W3CDTF">2020-04-02T19:13:34Z</dcterms:created>
  <dcterms:modified xsi:type="dcterms:W3CDTF">2020-04-02T19:43:58Z</dcterms:modified>
</cp:coreProperties>
</file>