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/>
          <p:nvPr/>
        </p:nvSpPr>
        <p:spPr>
          <a:xfrm>
            <a:off x="777875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6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ru-RU" strike="noStrike" noProof="1" smtClean="0"/>
              <a:t>Образец подзаголовка</a:t>
            </a:r>
            <a:endParaRPr lang="en-US" strike="noStrike" noProof="1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03896192-4010-4DFA-B369-3498E79D85B0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0" y="6208713"/>
            <a:ext cx="4873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8013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/>
          </a:p>
        </p:txBody>
      </p:sp>
    </p:spTree>
  </p:cSld>
  <p:clrMapOvr>
    <a:masterClrMapping/>
  </p:clrMapOvr>
  <p:transition advClick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BE635F-3082-46F0-8A7F-8EB29A0B2DE3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/>
          <p:cNvSpPr/>
          <p:nvPr/>
        </p:nvSpPr>
        <p:spPr>
          <a:xfrm>
            <a:off x="777875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7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/>
          <a:lstStyle>
            <a:lvl1pPr algn="l">
              <a:defRPr sz="5400" b="0" cap="all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CE74A906-C88A-4DA5-A0C7-82112973775D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0" y="6208713"/>
            <a:ext cx="4873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8013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/>
          </a:p>
        </p:txBody>
      </p:sp>
    </p:spTree>
  </p:cSld>
  <p:clrMapOvr>
    <a:masterClrMapping/>
  </p:clrMapOvr>
  <p:transition advClick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en-US" strike="noStrike" noProof="1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BE635F-3082-46F0-8A7F-8EB29A0B2DE3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10"/>
          <p:cNvCxnSpPr/>
          <p:nvPr/>
        </p:nvCxnSpPr>
        <p:spPr>
          <a:xfrm>
            <a:off x="758825" y="1249363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2"/>
          <p:cNvCxnSpPr/>
          <p:nvPr/>
        </p:nvCxnSpPr>
        <p:spPr>
          <a:xfrm>
            <a:off x="4645025" y="1249363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en-US" strike="noStrike" noProof="1"/>
          </a:p>
        </p:txBody>
      </p:sp>
      <p:sp>
        <p:nvSpPr>
          <p:cNvPr id="12" name="Date Placeholder 6"/>
          <p:cNvSpPr>
            <a:spLocks noGrp="1"/>
          </p:cNvSpPr>
          <p:nvPr>
            <p:ph type="dt" sz="half" idx="12"/>
          </p:nvPr>
        </p:nvSpPr>
        <p:spPr>
          <a:xfrm>
            <a:off x="6248400" y="62087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29BC4618-DFC8-4D36-BD3D-321E48FB300B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13" name="Footer Placeholder 7"/>
          <p:cNvSpPr>
            <a:spLocks noGrp="1"/>
          </p:cNvSpPr>
          <p:nvPr>
            <p:ph type="ftr" sz="quarter" idx="13"/>
          </p:nvPr>
        </p:nvSpPr>
        <p:spPr>
          <a:xfrm>
            <a:off x="762000" y="6208713"/>
            <a:ext cx="4873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4"/>
          </p:nvPr>
        </p:nvSpPr>
        <p:spPr>
          <a:xfrm>
            <a:off x="7620000" y="5688013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/>
          </a:p>
        </p:txBody>
      </p:sp>
    </p:spTree>
  </p:cSld>
  <p:clrMapOvr>
    <a:masterClrMapping/>
  </p:clrMapOvr>
  <p:transition advClick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en-US" strike="noStrike" noProof="1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BE635F-3082-46F0-8A7F-8EB29A0B2DE3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BE635F-3082-46F0-8A7F-8EB29A0B2DE3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 rot="5400000">
            <a:off x="1677194" y="2515394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>
            <a:normAutofit/>
          </a:bodyPr>
          <a:lstStyle>
            <a:lvl1pPr algn="l">
              <a:defRPr sz="5400" b="0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2"/>
          </p:nvPr>
        </p:nvSpPr>
        <p:spPr>
          <a:xfrm>
            <a:off x="6248400" y="62087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fld id="{66DD7915-39C9-4F60-9B46-2A4BA87E5423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762000" y="6208713"/>
            <a:ext cx="4873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7620000" y="5688013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/>
          </a:p>
        </p:txBody>
      </p:sp>
    </p:spTree>
  </p:cSld>
  <p:clrMapOvr>
    <a:masterClrMapping/>
  </p:clrMapOvr>
  <p:transition advClick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>
            <a:normAutofit/>
          </a:bodyPr>
          <a:lstStyle>
            <a:lvl1pPr algn="l">
              <a:defRPr sz="5400" b="0"/>
            </a:lvl1pPr>
          </a:lstStyle>
          <a:p>
            <a:pPr fontAlgn="base"/>
            <a:r>
              <a:rPr lang="ru-RU" strike="noStrike" noProof="1" smtClean="0"/>
              <a:t>Образец заголовка</a:t>
            </a:r>
            <a:endParaRPr lang="en-US" strike="noStrike" noProof="1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 vert="horz" wrap="square" lIns="91440" tIns="45720" rIns="91440" bIns="45720" numCol="1" rtlCol="0" anchor="ctr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ru-RU" strike="noStrike" noProof="1" smtClean="0"/>
              <a:t>Образец текста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BE635F-3082-46F0-8A7F-8EB29A0B2DE3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BE635F-3082-46F0-8A7F-8EB29A0B2DE3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pPr fontAlgn="base"/>
            <a:r>
              <a:rPr lang="ru-RU" strike="noStrike" noProof="1" smtClean="0"/>
              <a:t>Образец заголовка</a:t>
            </a:r>
            <a:endParaRPr 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/>
          <a:lstStyle/>
          <a:p>
            <a:pPr lvl="0" fontAlgn="base"/>
            <a:r>
              <a:rPr lang="ru-RU" strike="noStrike" noProof="1" smtClean="0"/>
              <a:t>Образец текста</a:t>
            </a:r>
          </a:p>
          <a:p>
            <a:pPr lvl="1" fontAlgn="base"/>
            <a:r>
              <a:rPr lang="ru-RU" strike="noStrike" noProof="1" smtClean="0"/>
              <a:t>Второй уровень</a:t>
            </a:r>
          </a:p>
          <a:p>
            <a:pPr lvl="2" fontAlgn="base"/>
            <a:r>
              <a:rPr lang="ru-RU" strike="noStrike" noProof="1" smtClean="0"/>
              <a:t>Третий уровень</a:t>
            </a:r>
          </a:p>
          <a:p>
            <a:pPr lvl="3" fontAlgn="base"/>
            <a:r>
              <a:rPr lang="ru-RU" strike="noStrike" noProof="1" smtClean="0"/>
              <a:t>Четвертый уровень</a:t>
            </a:r>
          </a:p>
          <a:p>
            <a:pPr lvl="4" fontAlgn="base"/>
            <a:r>
              <a:rPr lang="ru-RU" strike="noStrike" noProof="1" smtClean="0"/>
              <a:t>Пятый уровень</a:t>
            </a:r>
            <a:endParaRPr lang="en-US" strike="noStrike" noProof="1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FBE635F-3082-46F0-8A7F-8EB29A0B2DE3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ru-RU" noProof="1" dirty="0"/>
              <a:pPr/>
              <a:t>‹#›</a:t>
            </a:fld>
            <a:endParaRPr lang="ru-RU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advClick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/>
            <a:r>
              <a:rPr lang="ru-RU" altLang="ru-RU" dirty="0"/>
              <a:t>Образец заголовка</a:t>
            </a:r>
            <a:endParaRPr lang="en-US" altLang="ru-RU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ru-RU" altLang="ru-RU" dirty="0"/>
              <a:t>Образец текста</a:t>
            </a:r>
          </a:p>
          <a:p>
            <a:pPr lvl="1"/>
            <a:r>
              <a:rPr lang="ru-RU" altLang="ru-RU" dirty="0"/>
              <a:t>Второй уровень</a:t>
            </a:r>
          </a:p>
          <a:p>
            <a:pPr lvl="2"/>
            <a:r>
              <a:rPr lang="ru-RU" altLang="ru-RU" dirty="0"/>
              <a:t>Третий уровень</a:t>
            </a:r>
          </a:p>
          <a:p>
            <a:pPr lvl="3"/>
            <a:r>
              <a:rPr lang="ru-RU" altLang="ru-RU" dirty="0"/>
              <a:t>Четвертый уровень</a:t>
            </a:r>
          </a:p>
          <a:p>
            <a:pPr lvl="4"/>
            <a:r>
              <a:rPr lang="ru-RU" altLang="ru-RU" dirty="0"/>
              <a:t>Пятый уровень</a:t>
            </a:r>
            <a:endParaRPr lang="en-US" alt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BE635F-3082-46F0-8A7F-8EB29A0B2DE3}" type="datetimeFigureOut">
              <a:rPr lang="ru-RU">
                <a:solidFill>
                  <a:srgbClr val="303030">
                    <a:lumMod val="90000"/>
                    <a:lumOff val="10000"/>
                  </a:srgbClr>
                </a:solidFill>
              </a:rPr>
              <a:pPr>
                <a:defRPr/>
              </a:pPr>
              <a:t>02.04.2025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0" y="6208713"/>
            <a:ext cx="4873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8013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rgbClr val="262626"/>
                </a:solidFill>
                <a:latin typeface="Impact" panose="020B080603090205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0DB2DC-4C9A-4742-B13C-FB6460FD3503}" type="slidenum">
              <a:rPr lang="ru-RU" noProof="1" dirty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noProof="1">
              <a:latin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875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>
    <p:fade/>
  </p:transition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54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anose="020B080603090205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anose="020B080603090205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anose="020B080603090205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anose="020B080603090205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3725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825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https://avatars.mds.yandex.net/get-zen_doc/57035/pub_5b56194150919400ac55eba4_5b561eb70ec1c400a9d393ae/scale_1200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87"/>
          <a:stretch>
            <a:fillRect/>
          </a:stretch>
        </p:blipFill>
        <p:spPr bwMode="auto">
          <a:xfrm>
            <a:off x="966470" y="1268760"/>
            <a:ext cx="7211060" cy="47167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476250"/>
            <a:ext cx="7775575" cy="936625"/>
          </a:xfrm>
        </p:spPr>
        <p:txBody>
          <a:bodyPr vert="horz" wrap="square" lIns="91440" tIns="45720" rIns="91440" bIns="45720" numCol="1" rtlCol="0" anchor="b" anchorCtr="0" compatLnSpc="1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8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викторина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147" name="Текстовое поле 3"/>
          <p:cNvSpPr txBox="1"/>
          <p:nvPr/>
        </p:nvSpPr>
        <p:spPr>
          <a:xfrm>
            <a:off x="246063" y="6259513"/>
            <a:ext cx="8647112" cy="5826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1600">
                <a:solidFill>
                  <a:prstClr val="black"/>
                </a:solidFill>
              </a:rPr>
              <a:t>Презентацию подготовила Лашкевич Лидия Николаевна, главный библиотекарь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1600">
                <a:solidFill>
                  <a:prstClr val="black"/>
                </a:solidFill>
              </a:rPr>
              <a:t>эколого-краеведческого центра МБУК «Горнозаводская центральная городская библиотека»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827405" y="1353185"/>
            <a:ext cx="72104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4800" b="1" i="1" noProof="1">
                <a:ln w="9525" cmpd="sng">
                  <a:solidFill>
                    <a:srgbClr val="AD010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rgbClr val="AD0101">
                      <a:alpha val="40000"/>
                    </a:srgbClr>
                  </a:glow>
                </a:effectLst>
              </a:rPr>
              <a:t>Наш уральский городок</a:t>
            </a:r>
          </a:p>
        </p:txBody>
      </p:sp>
      <p:pic>
        <p:nvPicPr>
          <p:cNvPr id="4" name="звук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41015" y="568074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476250"/>
            <a:ext cx="8640763" cy="1296988"/>
          </a:xfrm>
        </p:spPr>
        <p:txBody>
          <a:bodyPr vert="horz" wrap="square" lIns="91440" tIns="45720" rIns="91440" bIns="45720" numCol="1" rtlCol="0" anchor="b" anchorCtr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Сейчас это город Горнозаводск, </a:t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а как назывался ранее?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938" y="1700213"/>
            <a:ext cx="8956675" cy="2586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5400" dirty="0">
                <a:solidFill>
                  <a:prstClr val="black"/>
                </a:solidFill>
              </a:rPr>
              <a:t>А) поселок Цементник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5400" dirty="0">
                <a:solidFill>
                  <a:prstClr val="black"/>
                </a:solidFill>
              </a:rPr>
              <a:t>Б) поселок Новопашийский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5400" dirty="0">
                <a:solidFill>
                  <a:prstClr val="black"/>
                </a:solidFill>
              </a:rPr>
              <a:t>В) город Пашия </a:t>
            </a:r>
          </a:p>
        </p:txBody>
      </p:sp>
      <p:pic>
        <p:nvPicPr>
          <p:cNvPr id="717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263" y="3498850"/>
            <a:ext cx="4014787" cy="3355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D3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D3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4463"/>
            <a:ext cx="9131300" cy="1557338"/>
          </a:xfrm>
        </p:spPr>
        <p:txBody>
          <a:bodyPr vert="horz" wrap="square" lIns="91440" tIns="45720" rIns="91440" bIns="45720" numCol="1" rtlCol="0" anchor="b" anchorCtr="0" compatLnSpc="1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Какое знаменательное событие произошло 4 ноября 1965 года?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4" y="4365802"/>
            <a:ext cx="3766851" cy="24745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388" y="1841500"/>
            <a:ext cx="8964612" cy="4324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ru-RU" altLang="ru-RU" sz="4400" dirty="0">
                <a:solidFill>
                  <a:prstClr val="black"/>
                </a:solidFill>
              </a:rPr>
              <a:t>А) </a:t>
            </a:r>
            <a:r>
              <a:rPr lang="ru-RU" altLang="ru-RU" sz="4000" dirty="0">
                <a:solidFill>
                  <a:prstClr val="black"/>
                </a:solidFill>
              </a:rPr>
              <a:t>поселок Новопашийский переименован в город Горнозаводск;</a:t>
            </a:r>
          </a:p>
          <a:p>
            <a:pPr fontAlgn="base">
              <a:spcBef>
                <a:spcPts val="600"/>
              </a:spcBef>
              <a:spcAft>
                <a:spcPts val="600"/>
              </a:spcAft>
            </a:pPr>
            <a:r>
              <a:rPr lang="ru-RU" altLang="ru-RU" sz="4400" dirty="0">
                <a:solidFill>
                  <a:prstClr val="black"/>
                </a:solidFill>
              </a:rPr>
              <a:t>Б) началось строительство цементного завода;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400" dirty="0">
                <a:solidFill>
                  <a:prstClr val="black"/>
                </a:solidFill>
              </a:rPr>
              <a:t>В) цементный завод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400" dirty="0">
                <a:solidFill>
                  <a:prstClr val="black"/>
                </a:solidFill>
              </a:rPr>
              <a:t>дал первый цемент.</a:t>
            </a:r>
          </a:p>
        </p:txBody>
      </p:sp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D3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D3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5175"/>
            <a:ext cx="9036050" cy="1876425"/>
          </a:xfrm>
        </p:spPr>
        <p:txBody>
          <a:bodyPr vert="horz" wrap="square" lIns="91440" tIns="45720" rIns="91440" bIns="45720" numCol="1" rtlCol="0" anchor="b" anchorCtr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Этот человек знаменит тем, 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что построил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первый частный 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дом на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станции Пашия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2781300"/>
            <a:ext cx="7848600" cy="2308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800" dirty="0">
                <a:solidFill>
                  <a:prstClr val="black"/>
                </a:solidFill>
                <a:latin typeface="Calibri" panose="020F0502020204030204" pitchFamily="34" charset="0"/>
              </a:rPr>
              <a:t>А) Иванов Серей Иванович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800" dirty="0">
                <a:solidFill>
                  <a:prstClr val="black"/>
                </a:solidFill>
                <a:latin typeface="Calibri" panose="020F0502020204030204" pitchFamily="34" charset="0"/>
              </a:rPr>
              <a:t>Б) Рожков Петр Григорьевич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800" dirty="0">
                <a:solidFill>
                  <a:prstClr val="black"/>
                </a:solidFill>
                <a:latin typeface="Calibri" panose="020F0502020204030204" pitchFamily="34" charset="0"/>
              </a:rPr>
              <a:t>В) Смёрдов Данила Иудович</a:t>
            </a:r>
            <a:endParaRPr lang="ru-RU" altLang="ru-RU" sz="4800" dirty="0">
              <a:solidFill>
                <a:prstClr val="black"/>
              </a:solidFill>
              <a:latin typeface="Calibri" panose="020F050202020403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79500"/>
            <a:ext cx="9144000" cy="1155700"/>
          </a:xfrm>
        </p:spPr>
        <p:txBody>
          <a:bodyPr vert="horz" wrap="square" lIns="91440" tIns="45720" rIns="91440" bIns="45720" numCol="1" rtlCol="0" anchor="b" anchorCtr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Кем был построен частный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жилой 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сектор – Аул.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Почему </a:t>
            </a: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он так называется?</a:t>
            </a:r>
          </a:p>
        </p:txBody>
      </p:sp>
      <p:pic>
        <p:nvPicPr>
          <p:cNvPr id="3789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2238374"/>
            <a:ext cx="7977188" cy="4486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Текстовое поле 2"/>
          <p:cNvSpPr txBox="1"/>
          <p:nvPr/>
        </p:nvSpPr>
        <p:spPr>
          <a:xfrm>
            <a:off x="968375" y="2349500"/>
            <a:ext cx="7235825" cy="10763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en-US" sz="3200">
                <a:solidFill>
                  <a:prstClr val="black"/>
                </a:solidFill>
              </a:rPr>
              <a:t>Татарами. Слово «аул» в татарском языке означает «деревня, поселение»</a:t>
            </a:r>
          </a:p>
        </p:txBody>
      </p:sp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68413"/>
            <a:ext cx="9144000" cy="1143000"/>
          </a:xfrm>
        </p:spPr>
        <p:txBody>
          <a:bodyPr vert="horz" wrap="square" lIns="91440" tIns="45720" rIns="91440" bIns="45720" numCol="1" rtlCol="0" anchor="b" anchorCtr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Какая из перечисленных улиц 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не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существовала до начала 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Великой Отечественной войны?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4213" y="2636838"/>
            <a:ext cx="7956550" cy="2586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5400" dirty="0">
                <a:solidFill>
                  <a:prstClr val="black"/>
                </a:solidFill>
                <a:latin typeface="Cambria" panose="02040503050406030204" pitchFamily="18" charset="0"/>
              </a:rPr>
              <a:t>А) 30 лет Победы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5400" dirty="0">
                <a:solidFill>
                  <a:prstClr val="black"/>
                </a:solidFill>
                <a:latin typeface="Cambria" panose="02040503050406030204" pitchFamily="18" charset="0"/>
              </a:rPr>
              <a:t>Б) Базарная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5400" dirty="0">
                <a:solidFill>
                  <a:prstClr val="black"/>
                </a:solidFill>
                <a:latin typeface="Cambria" panose="02040503050406030204" pitchFamily="18" charset="0"/>
              </a:rPr>
              <a:t>В) Ленина </a:t>
            </a:r>
          </a:p>
        </p:txBody>
      </p:sp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052513"/>
            <a:ext cx="8448675" cy="1143000"/>
          </a:xfrm>
        </p:spPr>
        <p:txBody>
          <a:bodyPr vert="horz" wrap="square" lIns="91440" tIns="45720" rIns="91440" bIns="45720" numCol="1" rtlCol="0" anchor="b" anchorCtr="0" compatLnSpc="1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Ранее газета «Новости» именовалась иначе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0825" y="2281238"/>
            <a:ext cx="8748713" cy="2586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5400" dirty="0">
                <a:solidFill>
                  <a:prstClr val="black"/>
                </a:solidFill>
                <a:latin typeface="Cambria" panose="02040503050406030204" pitchFamily="18" charset="0"/>
              </a:rPr>
              <a:t>А) «Ленинец»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5400" dirty="0">
                <a:solidFill>
                  <a:prstClr val="black"/>
                </a:solidFill>
                <a:latin typeface="Cambria" panose="02040503050406030204" pitchFamily="18" charset="0"/>
              </a:rPr>
              <a:t>Б) «</a:t>
            </a:r>
            <a:r>
              <a:rPr lang="ru-RU" altLang="zh-CN" sz="4800" dirty="0">
                <a:solidFill>
                  <a:prstClr val="black"/>
                </a:solidFill>
                <a:latin typeface="Cambria" panose="02040503050406030204" pitchFamily="18" charset="0"/>
              </a:rPr>
              <a:t>Горнозаводский рабочий»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5400" dirty="0">
                <a:solidFill>
                  <a:prstClr val="black"/>
                </a:solidFill>
                <a:latin typeface="Cambria" panose="02040503050406030204" pitchFamily="18" charset="0"/>
              </a:rPr>
              <a:t>В) «Труд»</a:t>
            </a:r>
          </a:p>
        </p:txBody>
      </p:sp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052513"/>
            <a:ext cx="8459788" cy="1228725"/>
          </a:xfrm>
        </p:spPr>
        <p:txBody>
          <a:bodyPr vert="horz" wrap="square" lIns="91440" tIns="45720" rIns="91440" bIns="45720" numCol="1" rtlCol="0" anchor="b" anchorCtr="0" compatLnSpc="1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Назовите второе название 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7-го </a:t>
            </a:r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микрорайона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8313" y="2349500"/>
            <a:ext cx="8459787" cy="2862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6000" dirty="0">
                <a:solidFill>
                  <a:prstClr val="black"/>
                </a:solidFill>
                <a:latin typeface="Cambria" panose="02040503050406030204" pitchFamily="18" charset="0"/>
              </a:rPr>
              <a:t>А) «Немецкий»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6000" dirty="0">
                <a:solidFill>
                  <a:prstClr val="black"/>
                </a:solidFill>
                <a:latin typeface="Cambria" panose="02040503050406030204" pitchFamily="18" charset="0"/>
              </a:rPr>
              <a:t>Б) «Газовиковский»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zh-CN" sz="6000" dirty="0">
                <a:solidFill>
                  <a:prstClr val="black"/>
                </a:solidFill>
                <a:latin typeface="Cambria" panose="02040503050406030204" pitchFamily="18" charset="0"/>
              </a:rPr>
              <a:t>В) «Нерусский»</a:t>
            </a:r>
          </a:p>
        </p:txBody>
      </p:sp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628775"/>
            <a:ext cx="8459788" cy="1143000"/>
          </a:xfrm>
        </p:spPr>
        <p:txBody>
          <a:bodyPr vert="horz" wrap="square" lIns="91440" tIns="45720" rIns="91440" bIns="45720" numCol="1" rtlCol="0" anchor="b" anchorCtr="0" compatLnSpc="1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Как называется шахматный турнир на приз газеты «Новости</a:t>
            </a: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»?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950" y="3033713"/>
            <a:ext cx="9036050" cy="25860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5400" dirty="0">
                <a:solidFill>
                  <a:prstClr val="black"/>
                </a:solidFill>
                <a:latin typeface="Calibri" panose="020F0502020204030204" pitchFamily="34" charset="0"/>
              </a:rPr>
              <a:t>А) «Лучший шахматист года»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5400" dirty="0">
                <a:solidFill>
                  <a:prstClr val="black"/>
                </a:solidFill>
                <a:latin typeface="Calibri" panose="020F0502020204030204" pitchFamily="34" charset="0"/>
              </a:rPr>
              <a:t>Б) «Европа – Азия»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5400" dirty="0">
                <a:solidFill>
                  <a:prstClr val="black"/>
                </a:solidFill>
                <a:latin typeface="Calibri" panose="020F0502020204030204" pitchFamily="34" charset="0"/>
              </a:rPr>
              <a:t>В) «Битва шахматистов»</a:t>
            </a:r>
            <a:endParaRPr lang="ru-RU" altLang="ru-RU" sz="5400" dirty="0">
              <a:solidFill>
                <a:prstClr val="black"/>
              </a:solidFill>
              <a:latin typeface="Calibri" panose="020F050202020403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813"/>
            <a:ext cx="9144000" cy="647700"/>
          </a:xfrm>
        </p:spPr>
        <p:txBody>
          <a:bodyPr vert="horz" wrap="square" lIns="91440" tIns="45720" rIns="91440" bIns="45720" numCol="1" rtlCol="0" anchor="b" anchorCtr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В честь кого назван Дом культуры?</a:t>
            </a:r>
            <a:endParaRPr kumimoji="0" lang="ru-RU" sz="4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288" y="981075"/>
            <a:ext cx="8205787" cy="15271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3200" b="1" dirty="0">
                <a:solidFill>
                  <a:prstClr val="black"/>
                </a:solidFill>
              </a:rPr>
              <a:t>В честь Льва Ивановича Бэра.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solidFill>
                  <a:prstClr val="black"/>
                </a:solidFill>
              </a:rPr>
              <a:t>С</a:t>
            </a:r>
            <a:r>
              <a:rPr lang="en-US" altLang="ru-RU" sz="2000" b="1" dirty="0">
                <a:solidFill>
                  <a:prstClr val="black"/>
                </a:solidFill>
              </a:rPr>
              <a:t> 1959 </a:t>
            </a:r>
            <a:r>
              <a:rPr lang="en-US" altLang="en-US" sz="2000" b="1" dirty="0">
                <a:solidFill>
                  <a:prstClr val="black"/>
                </a:solidFill>
              </a:rPr>
              <a:t>года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ru-RU" altLang="en-US" sz="2000" b="1" dirty="0">
                <a:solidFill>
                  <a:prstClr val="black"/>
                </a:solidFill>
              </a:rPr>
              <a:t>являлся </a:t>
            </a:r>
            <a:r>
              <a:rPr lang="en-US" altLang="en-US" sz="2000" b="1" dirty="0">
                <a:solidFill>
                  <a:prstClr val="black"/>
                </a:solidFill>
              </a:rPr>
              <a:t>директор</a:t>
            </a:r>
            <a:r>
              <a:rPr lang="ru-RU" altLang="en-US" sz="2000" b="1" dirty="0">
                <a:solidFill>
                  <a:prstClr val="black"/>
                </a:solidFill>
              </a:rPr>
              <a:t>ом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Дома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культуры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цементников</a:t>
            </a:r>
            <a:r>
              <a:rPr lang="en-US" altLang="ru-RU" sz="2000" b="1" dirty="0">
                <a:solidFill>
                  <a:prstClr val="black"/>
                </a:solidFill>
              </a:rPr>
              <a:t>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solidFill>
                  <a:prstClr val="black"/>
                </a:solidFill>
              </a:rPr>
              <a:t>а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с</a:t>
            </a:r>
            <a:r>
              <a:rPr lang="en-US" altLang="ru-RU" sz="2000" b="1" dirty="0">
                <a:solidFill>
                  <a:prstClr val="black"/>
                </a:solidFill>
              </a:rPr>
              <a:t> 1981 </a:t>
            </a:r>
            <a:r>
              <a:rPr lang="en-US" altLang="en-US" sz="2000" b="1" dirty="0">
                <a:solidFill>
                  <a:prstClr val="black"/>
                </a:solidFill>
              </a:rPr>
              <a:t>года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после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выхода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на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пенсию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до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самой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кончины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в</a:t>
            </a:r>
            <a:r>
              <a:rPr lang="en-US" altLang="ru-RU" sz="2000" b="1" dirty="0">
                <a:solidFill>
                  <a:prstClr val="black"/>
                </a:solidFill>
              </a:rPr>
              <a:t> 1993 </a:t>
            </a:r>
            <a:r>
              <a:rPr lang="en-US" altLang="en-US" sz="2000" b="1" dirty="0">
                <a:solidFill>
                  <a:prstClr val="black"/>
                </a:solidFill>
              </a:rPr>
              <a:t>году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был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художественным</a:t>
            </a:r>
            <a:r>
              <a:rPr lang="ru-RU" altLang="en-US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руководителем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Дома</a:t>
            </a:r>
            <a:r>
              <a:rPr lang="en-US" altLang="ru-RU" sz="2000" b="1" dirty="0">
                <a:solidFill>
                  <a:prstClr val="black"/>
                </a:solidFill>
              </a:rPr>
              <a:t> </a:t>
            </a:r>
            <a:r>
              <a:rPr lang="en-US" altLang="en-US" sz="2000" b="1" dirty="0">
                <a:solidFill>
                  <a:prstClr val="black"/>
                </a:solidFill>
              </a:rPr>
              <a:t>культуры</a:t>
            </a:r>
            <a:r>
              <a:rPr lang="en-US" altLang="ru-RU" sz="2000" b="1" dirty="0">
                <a:solidFill>
                  <a:prstClr val="black"/>
                </a:solidFill>
              </a:rPr>
              <a:t>.</a:t>
            </a:r>
            <a:r>
              <a:rPr lang="en-US" altLang="ru-RU" sz="2400" b="1" dirty="0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15363" name="Picture 6" descr="https://cdn.culture.ru/images/bf4b82e1-39ed-5a66-85a7-d5733afcd48c"/>
          <p:cNvPicPr>
            <a:picLocks noChangeAspect="1"/>
          </p:cNvPicPr>
          <p:nvPr/>
        </p:nvPicPr>
        <p:blipFill>
          <a:blip r:embed="rId2"/>
          <a:srcRect t="6398" b="33183"/>
          <a:stretch>
            <a:fillRect/>
          </a:stretch>
        </p:blipFill>
        <p:spPr>
          <a:xfrm>
            <a:off x="34925" y="2565400"/>
            <a:ext cx="9074150" cy="38719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404813"/>
            <a:ext cx="8459788" cy="792163"/>
          </a:xfrm>
        </p:spPr>
        <p:txBody>
          <a:bodyPr vert="horz" wrap="square" lIns="91440" tIns="45720" rIns="91440" bIns="45720" numCol="1" rtlCol="0" anchor="b" anchorCtr="0" compatLnSpc="1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Как называется арт-объект?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62075" y="1042988"/>
            <a:ext cx="6264275" cy="2584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5400" dirty="0">
                <a:solidFill>
                  <a:prstClr val="black"/>
                </a:solidFill>
                <a:latin typeface="Calibri" panose="020F0502020204030204" pitchFamily="34" charset="0"/>
              </a:rPr>
              <a:t>А) «Сердце Пармы»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5400" dirty="0">
                <a:solidFill>
                  <a:prstClr val="black"/>
                </a:solidFill>
                <a:latin typeface="Calibri" panose="020F0502020204030204" pitchFamily="34" charset="0"/>
              </a:rPr>
              <a:t>Б) «Семейные узы»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5400" dirty="0">
                <a:solidFill>
                  <a:prstClr val="black"/>
                </a:solidFill>
                <a:latin typeface="Calibri" panose="020F0502020204030204" pitchFamily="34" charset="0"/>
              </a:rPr>
              <a:t>В) «Сердце города»</a:t>
            </a:r>
            <a:endParaRPr lang="ru-RU" altLang="ru-RU" sz="5400" dirty="0">
              <a:solidFill>
                <a:prstClr val="black"/>
              </a:solidFill>
              <a:latin typeface="Calibri" panose="020F0502020204030204" pitchFamily="34" charset="0"/>
              <a:ea typeface="Arial" panose="020B0604020202020204" pitchFamily="34" charset="0"/>
            </a:endParaRPr>
          </a:p>
        </p:txBody>
      </p:sp>
      <p:pic>
        <p:nvPicPr>
          <p:cNvPr id="1026" name="Picture 2" descr="https://avatars.mds.yandex.net/get-altay/1344805/2a00000164bd8200f94ae159fe1dc01d9708/XXX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50" t="32874" r="16108"/>
          <a:stretch>
            <a:fillRect/>
          </a:stretch>
        </p:blipFill>
        <p:spPr bwMode="auto">
          <a:xfrm>
            <a:off x="2555775" y="3491325"/>
            <a:ext cx="3876446" cy="3355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D3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D3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1187450" y="4581525"/>
            <a:ext cx="6781800" cy="1600200"/>
          </a:xfrm>
          <a:ln/>
        </p:spPr>
        <p:txBody>
          <a:bodyPr anchor="b" anchorCtr="0"/>
          <a:lstStyle/>
          <a:p>
            <a:pPr algn="ctr"/>
            <a:r>
              <a:rPr lang="ru-RU" altLang="en-US">
                <a:solidFill>
                  <a:srgbClr val="FF0000"/>
                </a:solidFill>
              </a:rPr>
              <a:t>Спасибо за внимание!</a:t>
            </a:r>
          </a:p>
        </p:txBody>
      </p:sp>
      <p:pic>
        <p:nvPicPr>
          <p:cNvPr id="32773" name="Picture 5" descr="https://avatars.mds.yandex.net/get-zen_doc/57035/pub_5b56194150919400ac55eba4_5b561eb70ec1c400a9d393ae/scale_12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87"/>
          <a:stretch>
            <a:fillRect/>
          </a:stretch>
        </p:blipFill>
        <p:spPr bwMode="auto">
          <a:xfrm>
            <a:off x="966470" y="476885"/>
            <a:ext cx="7211060" cy="47167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265</Words>
  <Application>Microsoft Office PowerPoint</Application>
  <PresentationFormat>Экран (4:3)</PresentationFormat>
  <Paragraphs>44</Paragraphs>
  <Slides>12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NewsPrint</vt:lpstr>
      <vt:lpstr>викторина</vt:lpstr>
      <vt:lpstr>Сейчас это город Горнозаводск,  а как назывался ранее?</vt:lpstr>
      <vt:lpstr>Какое знаменательное событие произошло 4 ноября 1965 года?</vt:lpstr>
      <vt:lpstr>Этот человек знаменит тем,  что построил первый частный  дом на станции Пашия</vt:lpstr>
      <vt:lpstr>Кем был построен частный  жилой сектор – Аул.  Почему он так называется?</vt:lpstr>
      <vt:lpstr>Какая из перечисленных улиц  не существовала до начала  Великой Отечественной войны? </vt:lpstr>
      <vt:lpstr>Ранее газета «Новости» именовалась иначе </vt:lpstr>
      <vt:lpstr>Назовите второе название  7-го микрорайона </vt:lpstr>
      <vt:lpstr>Как называется шахматный турнир на приз газеты «Новости»?</vt:lpstr>
      <vt:lpstr>В честь кого назван Дом культуры?</vt:lpstr>
      <vt:lpstr>Как называется арт-объект?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</dc:title>
  <dc:creator>библиотека-2</dc:creator>
  <cp:lastModifiedBy>библиотека-2</cp:lastModifiedBy>
  <cp:revision>2</cp:revision>
  <dcterms:created xsi:type="dcterms:W3CDTF">2025-04-02T08:10:32Z</dcterms:created>
  <dcterms:modified xsi:type="dcterms:W3CDTF">2025-04-02T08:16:07Z</dcterms:modified>
</cp:coreProperties>
</file>