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2" r:id="rId1"/>
  </p:sldMasterIdLst>
  <p:sldIdLst>
    <p:sldId id="325" r:id="rId2"/>
    <p:sldId id="326" r:id="rId3"/>
    <p:sldId id="327" r:id="rId4"/>
    <p:sldId id="328" r:id="rId5"/>
    <p:sldId id="331" r:id="rId6"/>
    <p:sldId id="332" r:id="rId7"/>
    <p:sldId id="333" r:id="rId8"/>
    <p:sldId id="335" r:id="rId9"/>
    <p:sldId id="336" r:id="rId10"/>
    <p:sldId id="337" r:id="rId11"/>
    <p:sldId id="338" r:id="rId12"/>
    <p:sldId id="339" r:id="rId13"/>
    <p:sldId id="340" r:id="rId14"/>
    <p:sldId id="345" r:id="rId15"/>
    <p:sldId id="346" r:id="rId16"/>
    <p:sldId id="347" r:id="rId17"/>
    <p:sldId id="348" r:id="rId18"/>
    <p:sldId id="349" r:id="rId19"/>
    <p:sldId id="350" r:id="rId20"/>
    <p:sldId id="351" r:id="rId21"/>
    <p:sldId id="352" r:id="rId22"/>
    <p:sldId id="353" r:id="rId23"/>
    <p:sldId id="354" r:id="rId24"/>
    <p:sldId id="355" r:id="rId25"/>
    <p:sldId id="356" r:id="rId26"/>
    <p:sldId id="357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1" d="100"/>
          <a:sy n="111" d="100"/>
        </p:scale>
        <p:origin x="-89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045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979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355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550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946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252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513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154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899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697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305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175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715" y="1556791"/>
            <a:ext cx="4271724" cy="4728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0829" y="1714745"/>
            <a:ext cx="360099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</a:rPr>
              <a:t>Календарь историко-правовых дат 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8862" y="4721368"/>
            <a:ext cx="30249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2019 год</a:t>
            </a:r>
            <a:endParaRPr lang="ru-RU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443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1268760"/>
            <a:ext cx="88569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solidFill>
                  <a:schemeClr val="bg1"/>
                </a:solidFill>
              </a:rPr>
              <a:t>Календарь содержит информацию о памятных датах в истории государства и права России, ежегодных международных знаменательных и памятных датах, о российских государственных  </a:t>
            </a:r>
            <a:r>
              <a:rPr lang="ru-RU" sz="3200" dirty="0" smtClean="0">
                <a:solidFill>
                  <a:schemeClr val="bg1"/>
                </a:solidFill>
              </a:rPr>
              <a:t>и профессиональных праздниках</a:t>
            </a:r>
            <a:r>
              <a:rPr lang="ru-RU" sz="3200" dirty="0">
                <a:solidFill>
                  <a:schemeClr val="bg1"/>
                </a:solidFill>
              </a:rPr>
              <a:t>, государственных символах и </a:t>
            </a:r>
            <a:r>
              <a:rPr lang="ru-RU" sz="3200" dirty="0" smtClean="0">
                <a:solidFill>
                  <a:schemeClr val="bg1"/>
                </a:solidFill>
              </a:rPr>
              <a:t>наградах, о </a:t>
            </a:r>
            <a:r>
              <a:rPr lang="ru-RU" sz="3200" dirty="0">
                <a:solidFill>
                  <a:schemeClr val="bg1"/>
                </a:solidFill>
              </a:rPr>
              <a:t>юбилеях выдающихся государственных деятелей, законодательных </a:t>
            </a:r>
            <a:r>
              <a:rPr lang="ru-RU" sz="3200" dirty="0" smtClean="0">
                <a:solidFill>
                  <a:schemeClr val="bg1"/>
                </a:solidFill>
              </a:rPr>
              <a:t>актов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799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836712"/>
            <a:ext cx="504056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chemeClr val="bg1"/>
                </a:solidFill>
              </a:rPr>
              <a:t>Под эгидой </a:t>
            </a:r>
            <a:r>
              <a:rPr lang="ru-RU" sz="4400" b="1" dirty="0" smtClean="0">
                <a:solidFill>
                  <a:schemeClr val="bg1"/>
                </a:solidFill>
              </a:rPr>
              <a:t>ООН</a:t>
            </a:r>
          </a:p>
          <a:p>
            <a:r>
              <a:rPr lang="ru-RU" sz="4400" b="1" dirty="0" smtClean="0">
                <a:solidFill>
                  <a:schemeClr val="bg1"/>
                </a:solidFill>
              </a:rPr>
              <a:t> </a:t>
            </a:r>
            <a:endParaRPr lang="ru-RU" sz="4400" b="1" dirty="0">
              <a:solidFill>
                <a:schemeClr val="bg1"/>
              </a:solidFill>
            </a:endParaRPr>
          </a:p>
          <a:p>
            <a:endParaRPr lang="ru-RU" b="1" dirty="0">
              <a:solidFill>
                <a:schemeClr val="bg1"/>
              </a:solidFill>
            </a:endParaRPr>
          </a:p>
          <a:p>
            <a:pPr algn="ctr"/>
            <a:r>
              <a:rPr lang="ru-RU" sz="3600" b="1" dirty="0">
                <a:solidFill>
                  <a:schemeClr val="bg1"/>
                </a:solidFill>
              </a:rPr>
              <a:t>2011–2020 гг. – Десятилетие действий </a:t>
            </a:r>
            <a:r>
              <a:rPr lang="ru-RU" sz="4400" b="1" dirty="0">
                <a:solidFill>
                  <a:schemeClr val="bg1"/>
                </a:solidFill>
              </a:rPr>
              <a:t>за безопасность </a:t>
            </a:r>
            <a:r>
              <a:rPr lang="ru-RU" sz="3600" b="1" dirty="0">
                <a:solidFill>
                  <a:schemeClr val="bg1"/>
                </a:solidFill>
              </a:rPr>
              <a:t>дорожного движения </a:t>
            </a:r>
          </a:p>
        </p:txBody>
      </p:sp>
      <p:pic>
        <p:nvPicPr>
          <p:cNvPr id="2050" name="Picture 2" descr="https://prazdnikson.ru/wp-content/uploads/2016/03/00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668" y="1268760"/>
            <a:ext cx="3670812" cy="363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906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36712"/>
            <a:ext cx="4399711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В России</a:t>
            </a:r>
          </a:p>
          <a:p>
            <a:r>
              <a:rPr lang="ru-RU" sz="4400" b="1" dirty="0" smtClean="0">
                <a:solidFill>
                  <a:schemeClr val="bg1"/>
                </a:solidFill>
              </a:rPr>
              <a:t> </a:t>
            </a:r>
            <a:endParaRPr lang="ru-RU" sz="4400" b="1" dirty="0">
              <a:solidFill>
                <a:schemeClr val="bg1"/>
              </a:solidFill>
            </a:endParaRPr>
          </a:p>
          <a:p>
            <a:pPr algn="just"/>
            <a:r>
              <a:rPr lang="ru-RU" sz="4000" b="1" dirty="0">
                <a:solidFill>
                  <a:schemeClr val="bg1"/>
                </a:solidFill>
              </a:rPr>
              <a:t>370 лет </a:t>
            </a:r>
            <a:r>
              <a:rPr lang="ru-RU" sz="2000" b="1" dirty="0">
                <a:solidFill>
                  <a:schemeClr val="bg1"/>
                </a:solidFill>
              </a:rPr>
              <a:t>со времени принятия Соборного Уложения (1649) - первого в отечественной истории свода законов Российского государства, принятого 29 января 1649 года на Земском соборе и действовавшего почти 200 лет, до 1832 </a:t>
            </a:r>
            <a:r>
              <a:rPr lang="ru-RU" sz="2000" b="1" dirty="0" smtClean="0">
                <a:solidFill>
                  <a:schemeClr val="bg1"/>
                </a:solidFill>
              </a:rPr>
              <a:t>года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9223" y="5934670"/>
            <a:ext cx="45004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Составление Соборного Уложения при царе </a:t>
            </a:r>
            <a:r>
              <a:rPr lang="ru-RU" dirty="0">
                <a:solidFill>
                  <a:schemeClr val="bg1"/>
                </a:solidFill>
              </a:rPr>
              <a:t>Алексее </a:t>
            </a:r>
            <a:r>
              <a:rPr lang="ru-RU" dirty="0" smtClean="0">
                <a:solidFill>
                  <a:schemeClr val="bg1"/>
                </a:solidFill>
              </a:rPr>
              <a:t>Михайловиче. Некрасов </a:t>
            </a:r>
            <a:r>
              <a:rPr lang="ru-RU" dirty="0">
                <a:solidFill>
                  <a:schemeClr val="bg1"/>
                </a:solidFill>
              </a:rPr>
              <a:t>Н</a:t>
            </a:r>
            <a:r>
              <a:rPr lang="ru-RU" dirty="0" smtClean="0">
                <a:solidFill>
                  <a:schemeClr val="bg1"/>
                </a:solidFill>
              </a:rPr>
              <a:t>. Ф.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http://historystepa.ru/_pu/0/s16103647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8" t="4095" r="19714" b="16224"/>
          <a:stretch/>
        </p:blipFill>
        <p:spPr bwMode="auto">
          <a:xfrm>
            <a:off x="5292080" y="1976867"/>
            <a:ext cx="3452495" cy="34155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33941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36712"/>
            <a:ext cx="489654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В России</a:t>
            </a:r>
          </a:p>
          <a:p>
            <a:pPr algn="ctr"/>
            <a:endParaRPr lang="ru-RU" sz="4400" b="1" dirty="0" smtClean="0">
              <a:solidFill>
                <a:schemeClr val="bg1"/>
              </a:solidFill>
            </a:endParaRPr>
          </a:p>
          <a:p>
            <a:r>
              <a:rPr lang="ru-RU" sz="4400" b="1" dirty="0" smtClean="0">
                <a:solidFill>
                  <a:schemeClr val="bg1"/>
                </a:solidFill>
              </a:rPr>
              <a:t>265 </a:t>
            </a:r>
            <a:r>
              <a:rPr lang="ru-RU" sz="4400" b="1" dirty="0">
                <a:solidFill>
                  <a:schemeClr val="bg1"/>
                </a:solidFill>
              </a:rPr>
              <a:t>лет </a:t>
            </a:r>
            <a:r>
              <a:rPr lang="ru-RU" sz="2400" b="1" dirty="0">
                <a:solidFill>
                  <a:schemeClr val="bg1"/>
                </a:solidFill>
              </a:rPr>
              <a:t>со дня рождения русского скульптора, автора памятника Минину и Пожарскому Ивана Петровича  </a:t>
            </a:r>
            <a:r>
              <a:rPr lang="ru-RU" sz="2400" b="1" dirty="0" err="1">
                <a:solidFill>
                  <a:schemeClr val="bg1"/>
                </a:solidFill>
              </a:rPr>
              <a:t>Мартоса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(</a:t>
            </a:r>
            <a:r>
              <a:rPr lang="ru-RU" sz="2400" b="1" dirty="0">
                <a:solidFill>
                  <a:schemeClr val="bg1"/>
                </a:solidFill>
              </a:rPr>
              <a:t>1754-1835)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08989"/>
            <a:ext cx="3357267" cy="401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8443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36712"/>
            <a:ext cx="4896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В России</a:t>
            </a:r>
          </a:p>
          <a:p>
            <a:pPr algn="ctr"/>
            <a:endParaRPr lang="ru-RU" sz="44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4400" b="1" dirty="0">
                <a:solidFill>
                  <a:schemeClr val="bg1"/>
                </a:solidFill>
              </a:rPr>
              <a:t>250 лет </a:t>
            </a:r>
            <a:r>
              <a:rPr lang="ru-RU" sz="2800" b="1" dirty="0">
                <a:solidFill>
                  <a:schemeClr val="bg1"/>
                </a:solidFill>
              </a:rPr>
              <a:t>назад</a:t>
            </a:r>
            <a:r>
              <a:rPr lang="ru-RU" sz="4400" b="1" dirty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учрежден орден Святого Георгия (1769)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  <p:pic>
        <p:nvPicPr>
          <p:cNvPr id="7171" name="Picture 3" descr="C:\Users\Admin\Desktop\Kutuzov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855103"/>
            <a:ext cx="3349649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36096" y="5517232"/>
            <a:ext cx="33496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Генерал-фельдмаршал М. И. Кутузов, полный кавалер Ордена </a:t>
            </a:r>
            <a:r>
              <a:rPr lang="ru-RU" dirty="0" smtClean="0">
                <a:solidFill>
                  <a:schemeClr val="bg1"/>
                </a:solidFill>
              </a:rPr>
              <a:t>Святого Георгия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713" y="4003893"/>
            <a:ext cx="1512168" cy="2436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4816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36712"/>
            <a:ext cx="47525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В России</a:t>
            </a:r>
          </a:p>
          <a:p>
            <a:pPr algn="ctr"/>
            <a:endParaRPr lang="ru-RU" sz="4400" b="1" dirty="0" smtClean="0">
              <a:solidFill>
                <a:schemeClr val="bg1"/>
              </a:solidFill>
            </a:endParaRPr>
          </a:p>
          <a:p>
            <a:pPr algn="just"/>
            <a:r>
              <a:rPr lang="ru-RU" sz="4400" b="1" dirty="0" smtClean="0">
                <a:solidFill>
                  <a:schemeClr val="bg1"/>
                </a:solidFill>
              </a:rPr>
              <a:t>170 </a:t>
            </a:r>
            <a:r>
              <a:rPr lang="ru-RU" sz="4400" b="1" dirty="0">
                <a:solidFill>
                  <a:schemeClr val="bg1"/>
                </a:solidFill>
              </a:rPr>
              <a:t>лет </a:t>
            </a:r>
            <a:r>
              <a:rPr lang="ru-RU" sz="2800" b="1" dirty="0">
                <a:solidFill>
                  <a:schemeClr val="bg1"/>
                </a:solidFill>
              </a:rPr>
              <a:t>со дня рождения русского государственного деятеля </a:t>
            </a:r>
            <a:r>
              <a:rPr lang="ru-RU" sz="2800" b="1" dirty="0" smtClean="0">
                <a:solidFill>
                  <a:schemeClr val="bg1"/>
                </a:solidFill>
              </a:rPr>
              <a:t>Сергея Юльевича </a:t>
            </a:r>
            <a:r>
              <a:rPr lang="ru-RU" sz="2800" b="1" dirty="0">
                <a:solidFill>
                  <a:schemeClr val="bg1"/>
                </a:solidFill>
              </a:rPr>
              <a:t>Витте (1849-1915)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  <p:pic>
        <p:nvPicPr>
          <p:cNvPr id="8195" name="Picture 3" descr="C:\Users\Admin\Desktop\1331521652_vitt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08720"/>
            <a:ext cx="3698576" cy="4780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9450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36712"/>
            <a:ext cx="896448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         В России</a:t>
            </a:r>
          </a:p>
          <a:p>
            <a:pPr algn="ctr"/>
            <a:endParaRPr lang="ru-RU" sz="4400" b="1" dirty="0" smtClean="0">
              <a:solidFill>
                <a:schemeClr val="bg1"/>
              </a:solidFill>
            </a:endParaRPr>
          </a:p>
          <a:p>
            <a:r>
              <a:rPr lang="ru-RU" sz="4400" b="1" dirty="0" smtClean="0">
                <a:solidFill>
                  <a:schemeClr val="bg1"/>
                </a:solidFill>
              </a:rPr>
              <a:t>100 </a:t>
            </a:r>
            <a:r>
              <a:rPr lang="ru-RU" sz="4400" b="1" dirty="0">
                <a:solidFill>
                  <a:schemeClr val="bg1"/>
                </a:solidFill>
              </a:rPr>
              <a:t>лет </a:t>
            </a:r>
            <a:r>
              <a:rPr lang="ru-RU" sz="2800" b="1" dirty="0">
                <a:solidFill>
                  <a:schemeClr val="bg1"/>
                </a:solidFill>
              </a:rPr>
              <a:t>назад </a:t>
            </a:r>
            <a:r>
              <a:rPr lang="ru-RU" sz="2800" b="1" dirty="0" smtClean="0">
                <a:solidFill>
                  <a:schemeClr val="bg1"/>
                </a:solidFill>
              </a:rPr>
              <a:t>создан институт судебной </a:t>
            </a:r>
            <a:r>
              <a:rPr lang="ru-RU" sz="2800" b="1" dirty="0">
                <a:solidFill>
                  <a:schemeClr val="bg1"/>
                </a:solidFill>
              </a:rPr>
              <a:t>экспертизы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  <p:pic>
        <p:nvPicPr>
          <p:cNvPr id="10242" name="Picture 2" descr="C:\Users\Admin\Desktop\cropped-LSDC_TraceEvidence_03-1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269" y="3645024"/>
            <a:ext cx="5964974" cy="253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2807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36712"/>
            <a:ext cx="47525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В России</a:t>
            </a:r>
          </a:p>
          <a:p>
            <a:pPr algn="ctr"/>
            <a:endParaRPr lang="ru-RU" sz="4400" b="1" dirty="0" smtClean="0">
              <a:solidFill>
                <a:schemeClr val="bg1"/>
              </a:solidFill>
            </a:endParaRPr>
          </a:p>
          <a:p>
            <a:r>
              <a:rPr lang="ru-RU" sz="4400" b="1" dirty="0" smtClean="0">
                <a:solidFill>
                  <a:schemeClr val="bg1"/>
                </a:solidFill>
              </a:rPr>
              <a:t>95 </a:t>
            </a:r>
            <a:r>
              <a:rPr lang="ru-RU" sz="4400" b="1" dirty="0">
                <a:solidFill>
                  <a:schemeClr val="bg1"/>
                </a:solidFill>
              </a:rPr>
              <a:t>лет </a:t>
            </a:r>
            <a:r>
              <a:rPr lang="ru-RU" sz="2800" b="1" dirty="0">
                <a:solidFill>
                  <a:schemeClr val="bg1"/>
                </a:solidFill>
              </a:rPr>
              <a:t>назад принята первая Конституция </a:t>
            </a:r>
            <a:r>
              <a:rPr lang="ru-RU" sz="2800" b="1" dirty="0" smtClean="0">
                <a:solidFill>
                  <a:schemeClr val="bg1"/>
                </a:solidFill>
              </a:rPr>
              <a:t>Союза </a:t>
            </a:r>
            <a:r>
              <a:rPr lang="ru-RU" sz="2800" b="1" dirty="0">
                <a:solidFill>
                  <a:schemeClr val="bg1"/>
                </a:solidFill>
              </a:rPr>
              <a:t>Советских Социалистических </a:t>
            </a:r>
            <a:r>
              <a:rPr lang="ru-RU" sz="2800" b="1" dirty="0" smtClean="0">
                <a:solidFill>
                  <a:schemeClr val="bg1"/>
                </a:solidFill>
              </a:rPr>
              <a:t>Республик (1924 г.)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858" y="1916832"/>
            <a:ext cx="3930422" cy="2440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0779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36712"/>
            <a:ext cx="4752528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В России</a:t>
            </a:r>
          </a:p>
          <a:p>
            <a:pPr algn="ctr"/>
            <a:endParaRPr lang="ru-RU" sz="4400" b="1" dirty="0" smtClean="0">
              <a:solidFill>
                <a:schemeClr val="bg1"/>
              </a:solidFill>
            </a:endParaRPr>
          </a:p>
          <a:p>
            <a:r>
              <a:rPr lang="ru-RU" sz="4400" b="1" dirty="0" smtClean="0">
                <a:solidFill>
                  <a:schemeClr val="bg1"/>
                </a:solidFill>
              </a:rPr>
              <a:t>85 </a:t>
            </a:r>
            <a:r>
              <a:rPr lang="ru-RU" sz="4400" b="1" dirty="0">
                <a:solidFill>
                  <a:schemeClr val="bg1"/>
                </a:solidFill>
              </a:rPr>
              <a:t>лет </a:t>
            </a:r>
            <a:r>
              <a:rPr lang="ru-RU" sz="2800" b="1" dirty="0">
                <a:solidFill>
                  <a:schemeClr val="bg1"/>
                </a:solidFill>
              </a:rPr>
              <a:t>назад учреждено </a:t>
            </a:r>
            <a:r>
              <a:rPr lang="ru-RU" sz="2800" b="1" dirty="0" smtClean="0">
                <a:solidFill>
                  <a:schemeClr val="bg1"/>
                </a:solidFill>
              </a:rPr>
              <a:t> высшее звание СССР, </a:t>
            </a:r>
            <a:r>
              <a:rPr lang="ru-RU" sz="2800" b="1" dirty="0">
                <a:solidFill>
                  <a:schemeClr val="bg1"/>
                </a:solidFill>
              </a:rPr>
              <a:t>которого удостаивали за совершение подвига или </a:t>
            </a:r>
            <a:r>
              <a:rPr lang="ru-RU" sz="2800" b="1" dirty="0" smtClean="0">
                <a:solidFill>
                  <a:schemeClr val="bg1"/>
                </a:solidFill>
              </a:rPr>
              <a:t>выдающиеся заслуги </a:t>
            </a:r>
            <a:r>
              <a:rPr lang="ru-RU" sz="2800" b="1" dirty="0">
                <a:solidFill>
                  <a:schemeClr val="bg1"/>
                </a:solidFill>
              </a:rPr>
              <a:t>во время боевых действий, а также </a:t>
            </a:r>
            <a:r>
              <a:rPr lang="ru-RU" sz="2800" b="1" dirty="0" smtClean="0">
                <a:solidFill>
                  <a:schemeClr val="bg1"/>
                </a:solidFill>
              </a:rPr>
              <a:t>в </a:t>
            </a:r>
            <a:r>
              <a:rPr lang="ru-RU" sz="2800" b="1" dirty="0">
                <a:solidFill>
                  <a:schemeClr val="bg1"/>
                </a:solidFill>
              </a:rPr>
              <a:t>мирное время -звание </a:t>
            </a:r>
            <a:r>
              <a:rPr lang="ru-RU" sz="3600" b="1" dirty="0">
                <a:solidFill>
                  <a:schemeClr val="bg1"/>
                </a:solidFill>
              </a:rPr>
              <a:t>Героя Советского Союза</a:t>
            </a:r>
            <a:r>
              <a:rPr lang="ru-RU" sz="2800" b="1" dirty="0">
                <a:solidFill>
                  <a:schemeClr val="bg1"/>
                </a:solidFill>
              </a:rPr>
              <a:t> (1934</a:t>
            </a:r>
            <a:r>
              <a:rPr lang="ru-RU" sz="2800" b="1" dirty="0" smtClean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089" y="1268760"/>
            <a:ext cx="1612018" cy="3028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61993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65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36712"/>
            <a:ext cx="525658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В России</a:t>
            </a:r>
          </a:p>
          <a:p>
            <a:pPr algn="ctr"/>
            <a:endParaRPr lang="ru-RU" sz="4400" b="1" dirty="0" smtClean="0">
              <a:solidFill>
                <a:schemeClr val="bg1"/>
              </a:solidFill>
            </a:endParaRPr>
          </a:p>
          <a:p>
            <a:r>
              <a:rPr lang="ru-RU" sz="4400" b="1" dirty="0" smtClean="0">
                <a:solidFill>
                  <a:schemeClr val="bg1"/>
                </a:solidFill>
              </a:rPr>
              <a:t>75 </a:t>
            </a:r>
            <a:r>
              <a:rPr lang="ru-RU" sz="4400" b="1" dirty="0">
                <a:solidFill>
                  <a:schemeClr val="bg1"/>
                </a:solidFill>
              </a:rPr>
              <a:t>лет назад - </a:t>
            </a:r>
            <a:r>
              <a:rPr lang="ru-RU" sz="2800" b="1" dirty="0">
                <a:solidFill>
                  <a:schemeClr val="bg1"/>
                </a:solidFill>
              </a:rPr>
              <a:t>в ночь на 1 января 1944 года, впервые прозвучал государственный гимн СССР на музыку А. В. </a:t>
            </a:r>
            <a:r>
              <a:rPr lang="ru-RU" sz="2800" b="1" dirty="0" smtClean="0">
                <a:solidFill>
                  <a:schemeClr val="bg1"/>
                </a:solidFill>
              </a:rPr>
              <a:t>Александрова. Музыка </a:t>
            </a:r>
            <a:r>
              <a:rPr lang="ru-RU" sz="2800" b="1" dirty="0">
                <a:solidFill>
                  <a:schemeClr val="bg1"/>
                </a:solidFill>
              </a:rPr>
              <a:t>гимна СССР используется </a:t>
            </a:r>
            <a:r>
              <a:rPr lang="ru-RU" sz="2800" b="1" dirty="0" smtClean="0">
                <a:solidFill>
                  <a:schemeClr val="bg1"/>
                </a:solidFill>
              </a:rPr>
              <a:t>сейчас  </a:t>
            </a:r>
            <a:r>
              <a:rPr lang="ru-RU" sz="2800" b="1" dirty="0">
                <a:solidFill>
                  <a:schemeClr val="bg1"/>
                </a:solidFill>
              </a:rPr>
              <a:t>как музыка гимна России.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88840"/>
            <a:ext cx="2273300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51586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36712"/>
            <a:ext cx="525658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В России</a:t>
            </a:r>
          </a:p>
          <a:p>
            <a:pPr algn="ctr"/>
            <a:endParaRPr lang="ru-RU" sz="4400" b="1" dirty="0" smtClean="0">
              <a:solidFill>
                <a:schemeClr val="bg1"/>
              </a:solidFill>
            </a:endParaRPr>
          </a:p>
          <a:p>
            <a:r>
              <a:rPr lang="ru-RU" sz="4400" b="1" dirty="0" smtClean="0">
                <a:solidFill>
                  <a:schemeClr val="bg1"/>
                </a:solidFill>
              </a:rPr>
              <a:t>75 </a:t>
            </a:r>
            <a:r>
              <a:rPr lang="ru-RU" sz="4400" b="1" dirty="0">
                <a:solidFill>
                  <a:schemeClr val="bg1"/>
                </a:solidFill>
              </a:rPr>
              <a:t>лет </a:t>
            </a:r>
            <a:r>
              <a:rPr lang="ru-RU" sz="2800" b="1" dirty="0">
                <a:solidFill>
                  <a:schemeClr val="bg1"/>
                </a:solidFill>
              </a:rPr>
              <a:t>назад учрежден орден "Мать-героиня" (1944</a:t>
            </a:r>
            <a:r>
              <a:rPr lang="ru-RU" sz="2800" b="1" dirty="0" smtClean="0">
                <a:solidFill>
                  <a:schemeClr val="bg1"/>
                </a:solidFill>
              </a:rPr>
              <a:t>)</a:t>
            </a:r>
          </a:p>
          <a:p>
            <a:endParaRPr lang="ru-RU" sz="2800" b="1" dirty="0" smtClean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«Мать-героиня» — высшее звание, присваиваемое многодетным матерям, и название </a:t>
            </a:r>
            <a:r>
              <a:rPr lang="ru-RU" sz="2800" b="1" dirty="0" smtClean="0">
                <a:solidFill>
                  <a:schemeClr val="bg1"/>
                </a:solidFill>
              </a:rPr>
              <a:t>одноименного </a:t>
            </a:r>
            <a:r>
              <a:rPr lang="ru-RU" sz="2800" b="1" dirty="0">
                <a:solidFill>
                  <a:schemeClr val="bg1"/>
                </a:solidFill>
              </a:rPr>
              <a:t>ордена в СССР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  <p:pic>
        <p:nvPicPr>
          <p:cNvPr id="14339" name="Picture 3" descr="C:\Users\Admin\Desktop\wF3HmUt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04597"/>
            <a:ext cx="3143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00225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36712"/>
            <a:ext cx="88569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           В России</a:t>
            </a:r>
          </a:p>
          <a:p>
            <a:r>
              <a:rPr lang="ru-RU" sz="4400" b="1" dirty="0" smtClean="0">
                <a:solidFill>
                  <a:schemeClr val="bg1"/>
                </a:solidFill>
              </a:rPr>
              <a:t>25 </a:t>
            </a:r>
            <a:r>
              <a:rPr lang="ru-RU" sz="4400" b="1" dirty="0">
                <a:solidFill>
                  <a:schemeClr val="bg1"/>
                </a:solidFill>
              </a:rPr>
              <a:t>лет </a:t>
            </a:r>
            <a:r>
              <a:rPr lang="ru-RU" sz="2800" b="1" dirty="0">
                <a:solidFill>
                  <a:schemeClr val="bg1"/>
                </a:solidFill>
              </a:rPr>
              <a:t>назад учреждены - орден Мужества, орден Жукова, медаль Жукова,  медаль "За отвагу", </a:t>
            </a:r>
            <a:r>
              <a:rPr lang="ru-RU" sz="2800" b="1" dirty="0" smtClean="0">
                <a:solidFill>
                  <a:schemeClr val="bg1"/>
                </a:solidFill>
              </a:rPr>
              <a:t>орден "За </a:t>
            </a:r>
            <a:r>
              <a:rPr lang="ru-RU" sz="2800" b="1" dirty="0">
                <a:solidFill>
                  <a:schemeClr val="bg1"/>
                </a:solidFill>
              </a:rPr>
              <a:t>заслуги перед Отечеством" (4 степени) (1994)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  <p:pic>
        <p:nvPicPr>
          <p:cNvPr id="15362" name="Picture 2" descr="C:\Users\Admin\Desktop\Орден_Жукова_(РФ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05064"/>
            <a:ext cx="1393102" cy="266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Admin\Desktop\календарь 2019\орден мужества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5064"/>
            <a:ext cx="1359076" cy="266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Admin\Desktop\календарь 2019\Медаль_Жукова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062" y="3994550"/>
            <a:ext cx="1463883" cy="269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C:\Users\Admin\Desktop\календарь 2019\Медаль_«За_отвагу»_(РФ)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43536"/>
            <a:ext cx="1394717" cy="2630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C:\Users\Admin\Desktop\Орден_«За_заслуги_перед_Отечеством»_4_степени_с_мечами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024300"/>
            <a:ext cx="1264318" cy="2630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0413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Январь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12 января - День работника прокуратуры Российской Федерации</a:t>
            </a:r>
          </a:p>
          <a:p>
            <a:endParaRPr lang="ru-RU" sz="2400" b="1" dirty="0">
              <a:solidFill>
                <a:schemeClr val="bg1"/>
              </a:solidFill>
            </a:endParaRPr>
          </a:p>
          <a:p>
            <a:r>
              <a:rPr lang="ru-RU" sz="2400" b="1" dirty="0">
                <a:solidFill>
                  <a:schemeClr val="bg1"/>
                </a:solidFill>
              </a:rPr>
              <a:t>15 января - День образования Следственного комитета РФ</a:t>
            </a:r>
          </a:p>
          <a:p>
            <a:endParaRPr lang="ru-RU" sz="2400" b="1" dirty="0">
              <a:solidFill>
                <a:schemeClr val="bg1"/>
              </a:solidFill>
            </a:endParaRPr>
          </a:p>
          <a:p>
            <a:r>
              <a:rPr lang="ru-RU" sz="2400" b="1" dirty="0">
                <a:solidFill>
                  <a:schemeClr val="bg1"/>
                </a:solidFill>
              </a:rPr>
              <a:t>20 января – День специальных подразделений уголовно-исполнительной системы по конвоированию</a:t>
            </a:r>
          </a:p>
          <a:p>
            <a:endParaRPr lang="ru-RU" sz="2400" b="1" dirty="0">
              <a:solidFill>
                <a:schemeClr val="bg1"/>
              </a:solidFill>
            </a:endParaRPr>
          </a:p>
          <a:p>
            <a:r>
              <a:rPr lang="ru-RU" sz="2400" b="1" dirty="0">
                <a:solidFill>
                  <a:schemeClr val="bg1"/>
                </a:solidFill>
              </a:rPr>
              <a:t>26 января – Международный день таможенника</a:t>
            </a:r>
          </a:p>
          <a:p>
            <a:endParaRPr lang="ru-RU" sz="2400" b="1" dirty="0">
              <a:solidFill>
                <a:schemeClr val="bg1"/>
              </a:solidFill>
            </a:endParaRPr>
          </a:p>
          <a:p>
            <a:r>
              <a:rPr lang="ru-RU" sz="2400" b="1" dirty="0">
                <a:solidFill>
                  <a:schemeClr val="bg1"/>
                </a:solidFill>
              </a:rPr>
              <a:t>28 января – Международный день защиты персональных данных (Международный день конфиденциальности) </a:t>
            </a:r>
            <a:endParaRPr lang="ru-RU" sz="2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9212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5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Февраль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18 </a:t>
            </a:r>
            <a:r>
              <a:rPr lang="ru-RU" sz="2400" b="1" dirty="0">
                <a:solidFill>
                  <a:schemeClr val="bg1"/>
                </a:solidFill>
              </a:rPr>
              <a:t>февраля – День транспортной </a:t>
            </a:r>
            <a:r>
              <a:rPr lang="ru-RU" sz="2400" b="1" dirty="0" smtClean="0">
                <a:solidFill>
                  <a:schemeClr val="bg1"/>
                </a:solidFill>
              </a:rPr>
              <a:t>полиции</a:t>
            </a:r>
          </a:p>
          <a:p>
            <a:endParaRPr lang="ru-RU" sz="2400" b="1" dirty="0">
              <a:solidFill>
                <a:schemeClr val="bg1"/>
              </a:solidFill>
            </a:endParaRPr>
          </a:p>
          <a:p>
            <a:r>
              <a:rPr lang="ru-RU" sz="2400" b="1" dirty="0">
                <a:solidFill>
                  <a:schemeClr val="bg1"/>
                </a:solidFill>
              </a:rPr>
              <a:t>19 февраля - Манифест 1861 г. об освобождении крестьян от крепостной </a:t>
            </a:r>
            <a:r>
              <a:rPr lang="ru-RU" sz="2400" b="1" dirty="0" smtClean="0">
                <a:solidFill>
                  <a:schemeClr val="bg1"/>
                </a:solidFill>
              </a:rPr>
              <a:t>зависимости</a:t>
            </a:r>
            <a:endParaRPr lang="ru-RU" sz="2400" b="1" dirty="0">
              <a:solidFill>
                <a:schemeClr val="bg1"/>
              </a:solidFill>
            </a:endParaRPr>
          </a:p>
          <a:p>
            <a:endParaRPr lang="ru-RU" sz="2400" b="1" dirty="0">
              <a:solidFill>
                <a:schemeClr val="bg1"/>
              </a:solidFill>
            </a:endParaRPr>
          </a:p>
          <a:p>
            <a:r>
              <a:rPr lang="ru-RU" sz="2400" b="1" dirty="0">
                <a:solidFill>
                  <a:schemeClr val="bg1"/>
                </a:solidFill>
              </a:rPr>
              <a:t>22 февраля - Международный день поддержки жертв </a:t>
            </a:r>
            <a:r>
              <a:rPr lang="ru-RU" sz="2400" b="1" dirty="0" smtClean="0">
                <a:solidFill>
                  <a:schemeClr val="bg1"/>
                </a:solidFill>
              </a:rPr>
              <a:t>преступлений</a:t>
            </a:r>
          </a:p>
        </p:txBody>
      </p:sp>
    </p:spTree>
    <p:extLst>
      <p:ext uri="{BB962C8B-B14F-4D97-AF65-F5344CB8AC3E}">
        <p14:creationId xmlns:p14="http://schemas.microsoft.com/office/powerpoint/2010/main" val="25356755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76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Март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1 </a:t>
            </a:r>
            <a:r>
              <a:rPr lang="ru-RU" sz="2000" b="1" dirty="0">
                <a:solidFill>
                  <a:schemeClr val="bg1"/>
                </a:solidFill>
              </a:rPr>
              <a:t>марта – День эксперта-криминалиста МВД России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 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3 марта – День морских частей внутренних войск МВД России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 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11 марта - День работника органов </a:t>
            </a:r>
            <a:r>
              <a:rPr lang="ru-RU" sz="2000" b="1" dirty="0" err="1">
                <a:solidFill>
                  <a:schemeClr val="bg1"/>
                </a:solidFill>
              </a:rPr>
              <a:t>наркоконтроля</a:t>
            </a:r>
            <a:endParaRPr lang="ru-RU" sz="2000" b="1" dirty="0">
              <a:solidFill>
                <a:schemeClr val="bg1"/>
              </a:solidFill>
            </a:endParaRPr>
          </a:p>
          <a:p>
            <a:endParaRPr lang="ru-RU" sz="2000" b="1" dirty="0">
              <a:solidFill>
                <a:schemeClr val="bg1"/>
              </a:solidFill>
            </a:endParaRPr>
          </a:p>
          <a:p>
            <a:r>
              <a:rPr lang="ru-RU" sz="2000" b="1" dirty="0">
                <a:solidFill>
                  <a:schemeClr val="bg1"/>
                </a:solidFill>
              </a:rPr>
              <a:t>12 марта – День работника уголовно-исполнительной системы</a:t>
            </a:r>
          </a:p>
          <a:p>
            <a:endParaRPr lang="ru-RU" sz="2000" b="1" dirty="0">
              <a:solidFill>
                <a:schemeClr val="bg1"/>
              </a:solidFill>
            </a:endParaRPr>
          </a:p>
          <a:p>
            <a:r>
              <a:rPr lang="ru-RU" sz="2000" b="1" dirty="0">
                <a:solidFill>
                  <a:schemeClr val="bg1"/>
                </a:solidFill>
              </a:rPr>
              <a:t>15 марта - Всемирный день защиты прав потребителей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 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16 марта – День службы по борьбе с экономическими преступлениями </a:t>
            </a:r>
          </a:p>
          <a:p>
            <a:endParaRPr lang="ru-RU" sz="2000" b="1" dirty="0">
              <a:solidFill>
                <a:schemeClr val="bg1"/>
              </a:solidFill>
            </a:endParaRPr>
          </a:p>
          <a:p>
            <a:r>
              <a:rPr lang="ru-RU" sz="2000" b="1" dirty="0">
                <a:solidFill>
                  <a:schemeClr val="bg1"/>
                </a:solidFill>
              </a:rPr>
              <a:t>27 марта - День внутренних войск МВД Российской Федерации </a:t>
            </a:r>
          </a:p>
          <a:p>
            <a:endParaRPr lang="ru-RU" sz="2000" b="1" dirty="0">
              <a:solidFill>
                <a:schemeClr val="bg1"/>
              </a:solidFill>
            </a:endParaRPr>
          </a:p>
          <a:p>
            <a:r>
              <a:rPr lang="ru-RU" sz="2000" b="1" dirty="0">
                <a:solidFill>
                  <a:schemeClr val="bg1"/>
                </a:solidFill>
              </a:rPr>
              <a:t>29 марта - День специалиста юридической службы в Вооруженных Силах Российской Федерации</a:t>
            </a:r>
            <a:r>
              <a:rPr lang="ru-RU" sz="2000" b="1" dirty="0" smtClean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22565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76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Апрель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b="1" dirty="0" smtClean="0">
                <a:solidFill>
                  <a:schemeClr val="bg1"/>
                </a:solidFill>
              </a:rPr>
              <a:t>6 </a:t>
            </a:r>
            <a:r>
              <a:rPr lang="ru-RU" sz="2300" b="1" dirty="0">
                <a:solidFill>
                  <a:schemeClr val="bg1"/>
                </a:solidFill>
              </a:rPr>
              <a:t>апреля – День работников следственных органов</a:t>
            </a:r>
          </a:p>
          <a:p>
            <a:endParaRPr lang="ru-RU" sz="2300" b="1" dirty="0">
              <a:solidFill>
                <a:schemeClr val="bg1"/>
              </a:solidFill>
            </a:endParaRPr>
          </a:p>
          <a:p>
            <a:r>
              <a:rPr lang="ru-RU" sz="2300" b="1" dirty="0">
                <a:solidFill>
                  <a:schemeClr val="bg1"/>
                </a:solidFill>
              </a:rPr>
              <a:t>20 апреля – День мобилизационных подразделений МВД России</a:t>
            </a:r>
          </a:p>
          <a:p>
            <a:r>
              <a:rPr lang="ru-RU" sz="2300" b="1" dirty="0">
                <a:solidFill>
                  <a:schemeClr val="bg1"/>
                </a:solidFill>
              </a:rPr>
              <a:t> </a:t>
            </a:r>
          </a:p>
          <a:p>
            <a:r>
              <a:rPr lang="ru-RU" sz="2300" b="1" dirty="0">
                <a:solidFill>
                  <a:schemeClr val="bg1"/>
                </a:solidFill>
              </a:rPr>
              <a:t>21 апреля – День местного самоуправления </a:t>
            </a:r>
          </a:p>
          <a:p>
            <a:endParaRPr lang="ru-RU" sz="2300" b="1" dirty="0">
              <a:solidFill>
                <a:schemeClr val="bg1"/>
              </a:solidFill>
            </a:endParaRPr>
          </a:p>
          <a:p>
            <a:r>
              <a:rPr lang="ru-RU" sz="2300" b="1" dirty="0">
                <a:solidFill>
                  <a:schemeClr val="bg1"/>
                </a:solidFill>
              </a:rPr>
              <a:t>23 апреля – Всемирный день книг и авторского права</a:t>
            </a:r>
          </a:p>
          <a:p>
            <a:endParaRPr lang="ru-RU" sz="2300" b="1" dirty="0">
              <a:solidFill>
                <a:schemeClr val="bg1"/>
              </a:solidFill>
            </a:endParaRPr>
          </a:p>
          <a:p>
            <a:r>
              <a:rPr lang="ru-RU" sz="2300" b="1" dirty="0">
                <a:solidFill>
                  <a:schemeClr val="bg1"/>
                </a:solidFill>
              </a:rPr>
              <a:t>26 апреля – Международный день интеллектуальной собственности</a:t>
            </a:r>
          </a:p>
          <a:p>
            <a:endParaRPr lang="ru-RU" sz="2300" b="1" dirty="0">
              <a:solidFill>
                <a:schemeClr val="bg1"/>
              </a:solidFill>
            </a:endParaRPr>
          </a:p>
          <a:p>
            <a:r>
              <a:rPr lang="ru-RU" sz="2300" b="1" dirty="0">
                <a:solidFill>
                  <a:schemeClr val="bg1"/>
                </a:solidFill>
              </a:rPr>
              <a:t>27 апреля – День нотариата (День нотариуса)</a:t>
            </a:r>
          </a:p>
          <a:p>
            <a:endParaRPr lang="ru-RU" sz="2300" b="1" dirty="0">
              <a:solidFill>
                <a:schemeClr val="bg1"/>
              </a:solidFill>
            </a:endParaRPr>
          </a:p>
          <a:p>
            <a:r>
              <a:rPr lang="ru-RU" sz="2300" b="1" dirty="0">
                <a:solidFill>
                  <a:schemeClr val="bg1"/>
                </a:solidFill>
              </a:rPr>
              <a:t>27 апреля – День российского </a:t>
            </a:r>
            <a:r>
              <a:rPr lang="ru-RU" sz="2300" b="1" dirty="0" smtClean="0">
                <a:solidFill>
                  <a:schemeClr val="bg1"/>
                </a:solidFill>
              </a:rPr>
              <a:t>парламентаризма</a:t>
            </a:r>
          </a:p>
        </p:txBody>
      </p:sp>
    </p:spTree>
    <p:extLst>
      <p:ext uri="{BB962C8B-B14F-4D97-AF65-F5344CB8AC3E}">
        <p14:creationId xmlns:p14="http://schemas.microsoft.com/office/powerpoint/2010/main" val="23210884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76" y="-32896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Май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3 </a:t>
            </a:r>
            <a:r>
              <a:rPr lang="ru-RU" sz="2800" b="1" dirty="0">
                <a:solidFill>
                  <a:schemeClr val="bg1"/>
                </a:solidFill>
              </a:rPr>
              <a:t>мая - Всемирный день свободы печати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25 мая - Международный день пропавших детей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29 мая – День ветеранов таможенной службы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31 мая - День российской </a:t>
            </a:r>
            <a:r>
              <a:rPr lang="ru-RU" sz="2800" b="1" dirty="0" smtClean="0">
                <a:solidFill>
                  <a:schemeClr val="bg1"/>
                </a:solidFill>
              </a:rPr>
              <a:t>адвокатуры</a:t>
            </a:r>
          </a:p>
        </p:txBody>
      </p:sp>
    </p:spTree>
    <p:extLst>
      <p:ext uri="{BB962C8B-B14F-4D97-AF65-F5344CB8AC3E}">
        <p14:creationId xmlns:p14="http://schemas.microsoft.com/office/powerpoint/2010/main" val="40700704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76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Июнь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3 </a:t>
            </a:r>
            <a:r>
              <a:rPr lang="ru-RU" sz="2800" b="1" dirty="0">
                <a:solidFill>
                  <a:schemeClr val="bg1"/>
                </a:solidFill>
              </a:rPr>
              <a:t>июня - День государственной службы ООН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12 июня - День России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21 июня – День кинологических подразделений МВД России 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26 июня – Международный день борьбы со злоупотреблением наркотическими средствами и их незаконным оборотом</a:t>
            </a:r>
          </a:p>
          <a:p>
            <a:endParaRPr lang="ru-RU" sz="28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1607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76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Июль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3 </a:t>
            </a:r>
            <a:r>
              <a:rPr lang="ru-RU" sz="2800" b="1" dirty="0">
                <a:solidFill>
                  <a:schemeClr val="bg1"/>
                </a:solidFill>
              </a:rPr>
              <a:t>июля – День ГАИ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17 июля – День международного правосудия (Всемирный день международного уголовного правосудия)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19 июля – День юридической службы системы МВД РФ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25 июля - День сотрудника органов следствия Российской Федерации</a:t>
            </a:r>
          </a:p>
          <a:p>
            <a:endParaRPr lang="ru-RU" sz="28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4363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41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Август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22 августа – День государственного флага России</a:t>
            </a:r>
          </a:p>
        </p:txBody>
      </p:sp>
      <p:pic>
        <p:nvPicPr>
          <p:cNvPr id="1026" name="Picture 2" descr="C:\Users\Admin\Desktop\8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430" y="1916832"/>
            <a:ext cx="326707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5477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080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Сентябрь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3 </a:t>
            </a:r>
            <a:r>
              <a:rPr lang="ru-RU" sz="2800" b="1" dirty="0">
                <a:solidFill>
                  <a:schemeClr val="bg1"/>
                </a:solidFill>
              </a:rPr>
              <a:t>сентября – День солидарности в борьбе с </a:t>
            </a:r>
            <a:r>
              <a:rPr lang="ru-RU" sz="2800" b="1" dirty="0" smtClean="0">
                <a:solidFill>
                  <a:schemeClr val="bg1"/>
                </a:solidFill>
              </a:rPr>
              <a:t>терроризмом</a:t>
            </a:r>
            <a:endParaRPr lang="ru-RU" sz="2800" b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7 сентября – День создания Международной организации уголовной полиции - Интерпола</a:t>
            </a:r>
          </a:p>
          <a:p>
            <a:endParaRPr lang="ru-RU" sz="28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3501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76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Октябрь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2 </a:t>
            </a:r>
            <a:r>
              <a:rPr lang="ru-RU" sz="2800" b="1" dirty="0">
                <a:solidFill>
                  <a:schemeClr val="bg1"/>
                </a:solidFill>
              </a:rPr>
              <a:t>октября - Международный день ненасилия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5 октября - День работников уголовного розыска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25 октября - День таможенника в России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29 октября - День работников службы вневедомственной охраны МВД России</a:t>
            </a:r>
          </a:p>
          <a:p>
            <a:endParaRPr lang="ru-RU" sz="2800" b="1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</a:rPr>
              <a:t>31 октября – День работников СИЗО и </a:t>
            </a:r>
            <a:r>
              <a:rPr lang="ru-RU" sz="2800" b="1" dirty="0" smtClean="0">
                <a:solidFill>
                  <a:schemeClr val="bg1"/>
                </a:solidFill>
              </a:rPr>
              <a:t>тюрем</a:t>
            </a:r>
          </a:p>
        </p:txBody>
      </p:sp>
    </p:spTree>
    <p:extLst>
      <p:ext uri="{BB962C8B-B14F-4D97-AF65-F5344CB8AC3E}">
        <p14:creationId xmlns:p14="http://schemas.microsoft.com/office/powerpoint/2010/main" val="6003960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76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Ноябрь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</a:rPr>
              <a:t>1 </a:t>
            </a:r>
            <a:r>
              <a:rPr lang="ru-RU" sz="1600" b="1" dirty="0">
                <a:solidFill>
                  <a:schemeClr val="bg1"/>
                </a:solidFill>
              </a:rPr>
              <a:t>ноября – День судебного пристава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4 ноября – День народного </a:t>
            </a:r>
            <a:r>
              <a:rPr lang="ru-RU" sz="1600" b="1" dirty="0" smtClean="0">
                <a:solidFill>
                  <a:schemeClr val="bg1"/>
                </a:solidFill>
              </a:rPr>
              <a:t>единства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8 ноября – День памяти погибших при исполнении служебных обязанностей (обязанностей военной службы) сотрудников органов внутренних дел Российской Федерации и военнослужащих внутренних войск МВД России 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10 ноября - День сотрудника органов внутренних дел  Российской Федерации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17 ноября - День участковых уполномоченных полиции (День участкового</a:t>
            </a:r>
            <a:r>
              <a:rPr lang="ru-RU" sz="1600" b="1" dirty="0" smtClean="0">
                <a:solidFill>
                  <a:schemeClr val="bg1"/>
                </a:solidFill>
              </a:rPr>
              <a:t>)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19 ноября – Всемирный День памяти жертв </a:t>
            </a:r>
            <a:r>
              <a:rPr lang="ru-RU" sz="1600" b="1" dirty="0" smtClean="0">
                <a:solidFill>
                  <a:schemeClr val="bg1"/>
                </a:solidFill>
              </a:rPr>
              <a:t>ДТП</a:t>
            </a:r>
            <a:endParaRPr lang="ru-RU" sz="1600" b="1" dirty="0">
              <a:solidFill>
                <a:schemeClr val="bg1"/>
              </a:solidFill>
            </a:endParaRP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20 ноября - Всемирный день прав </a:t>
            </a:r>
            <a:r>
              <a:rPr lang="ru-RU" sz="1600" b="1" dirty="0" smtClean="0">
                <a:solidFill>
                  <a:schemeClr val="bg1"/>
                </a:solidFill>
              </a:rPr>
              <a:t>ребенка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20 ноября - начало Нюрнбергского процесса (1945 г.)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21 ноября - День государственной налоговой службы Российской Федерации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25 ноября – Международный день борьбы за ликвидацию насилия в отношении </a:t>
            </a:r>
            <a:r>
              <a:rPr lang="ru-RU" b="1" dirty="0" smtClean="0">
                <a:solidFill>
                  <a:schemeClr val="bg1"/>
                </a:solidFill>
              </a:rPr>
              <a:t>женщин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9068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76" y="-20758"/>
            <a:ext cx="9192976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7265" y="6727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Декабрь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6843"/>
            <a:ext cx="87849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</a:rPr>
              <a:t>3 декабря - День юриста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9 декабря – День Героев Отечества (День Героев России</a:t>
            </a:r>
            <a:r>
              <a:rPr lang="ru-RU" sz="1600" b="1" dirty="0" smtClean="0">
                <a:solidFill>
                  <a:schemeClr val="bg1"/>
                </a:solidFill>
              </a:rPr>
              <a:t>)</a:t>
            </a:r>
            <a:endParaRPr lang="ru-RU" sz="1600" b="1" dirty="0">
              <a:solidFill>
                <a:schemeClr val="bg1"/>
              </a:solidFill>
            </a:endParaRP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9 декабря – Международный день борьбы с коррупцией 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10 декабря – День прав человека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12 декабря – День Конституции Российской Федерации 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17 декабря – День сотрудников Государственной фельдъегерской службы</a:t>
            </a:r>
          </a:p>
          <a:p>
            <a:r>
              <a:rPr lang="ru-RU" sz="1600" b="1" dirty="0">
                <a:solidFill>
                  <a:schemeClr val="bg1"/>
                </a:solidFill>
              </a:rPr>
              <a:t> </a:t>
            </a:r>
          </a:p>
          <a:p>
            <a:r>
              <a:rPr lang="ru-RU" sz="1600" b="1" dirty="0">
                <a:solidFill>
                  <a:schemeClr val="bg1"/>
                </a:solidFill>
              </a:rPr>
              <a:t>18 декабря – День подразделений собственной безопасности органов внутренних дел РФ</a:t>
            </a:r>
          </a:p>
          <a:p>
            <a:endParaRPr lang="ru-RU" sz="1600" b="1" dirty="0">
              <a:solidFill>
                <a:schemeClr val="bg1"/>
              </a:solidFill>
            </a:endParaRPr>
          </a:p>
          <a:p>
            <a:r>
              <a:rPr lang="ru-RU" sz="1600" b="1" dirty="0">
                <a:solidFill>
                  <a:schemeClr val="bg1"/>
                </a:solidFill>
              </a:rPr>
              <a:t>20 декабря – День работника органов государственной безопасности </a:t>
            </a:r>
            <a:r>
              <a:rPr lang="ru-RU" sz="1600" b="1" dirty="0" smtClean="0">
                <a:solidFill>
                  <a:schemeClr val="bg1"/>
                </a:solidFill>
              </a:rPr>
              <a:t>РФ</a:t>
            </a:r>
            <a:endParaRPr lang="ru-RU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9588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84" y="0"/>
            <a:ext cx="9193213" cy="688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7624" y="620688"/>
            <a:ext cx="61926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КРАЕВАЯ ЦЕЛЕВАЯ ПРОГРАММА РАЗВИТИЯ ПОЛИТИЧЕСКОЙ КУЛЬТУРЫ И ГРАЖДАНСКОГО ОБРАЗОВАНИЯ НАСЕЛЕНИЯ ПЕРМСКОГО КРАЯ НА 2018-2023 ГОДЫ</a:t>
            </a:r>
          </a:p>
          <a:p>
            <a:endParaRPr lang="ru-RU" sz="2400" dirty="0" smtClean="0"/>
          </a:p>
          <a:p>
            <a:endParaRPr lang="ru-RU" sz="2400" dirty="0"/>
          </a:p>
        </p:txBody>
      </p:sp>
      <p:pic>
        <p:nvPicPr>
          <p:cNvPr id="1028" name="Picture 4" descr="https://s.ura.news/760/images/news/upload/news/210/790/1052210790/42327_Permy_Klipart__pravitelystvo_permskogo_kraya_5710.3816.0.0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661" y="2200834"/>
            <a:ext cx="6230659" cy="457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8301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1272</TotalTime>
  <Words>898</Words>
  <Application>Microsoft Office PowerPoint</Application>
  <PresentationFormat>Экран (4:3)</PresentationFormat>
  <Paragraphs>163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Pravo</dc:creator>
  <cp:lastModifiedBy>Библиотека-сервер</cp:lastModifiedBy>
  <cp:revision>148</cp:revision>
  <dcterms:modified xsi:type="dcterms:W3CDTF">2018-12-13T12:53:50Z</dcterms:modified>
</cp:coreProperties>
</file>