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584175"/>
          </a:xfrm>
        </p:spPr>
        <p:txBody>
          <a:bodyPr>
            <a:normAutofit fontScale="90000"/>
          </a:bodyPr>
          <a:lstStyle/>
          <a:p>
            <a:r>
              <a:rPr lang="ru-RU" sz="6000" b="1" i="1" dirty="0" smtClean="0">
                <a:solidFill>
                  <a:srgbClr val="FF0000"/>
                </a:solidFill>
                <a:latin typeface="Arial Black" pitchFamily="34" charset="0"/>
              </a:rPr>
              <a:t>«Плат узорный</a:t>
            </a:r>
            <a:r>
              <a:rPr lang="ru-RU" sz="6000" b="1" i="1" dirty="0" smtClean="0">
                <a:solidFill>
                  <a:srgbClr val="FF0000"/>
                </a:solidFill>
              </a:rPr>
              <a:t>»</a:t>
            </a:r>
            <a:br>
              <a:rPr lang="ru-RU" sz="6000" b="1" i="1" dirty="0" smtClean="0">
                <a:solidFill>
                  <a:srgbClr val="FF0000"/>
                </a:solidFill>
              </a:rPr>
            </a:br>
            <a:r>
              <a:rPr lang="ru-RU" sz="3100" b="1" i="1" dirty="0" smtClean="0">
                <a:solidFill>
                  <a:srgbClr val="C00000"/>
                </a:solidFill>
                <a:latin typeface="Arial Black" pitchFamily="34" charset="0"/>
              </a:rPr>
              <a:t>познавательная программа</a:t>
            </a:r>
            <a:r>
              <a:rPr lang="ru-RU" sz="6000" dirty="0" smtClean="0">
                <a:solidFill>
                  <a:srgbClr val="FF0000"/>
                </a:solidFill>
              </a:rPr>
              <a:t> 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Павловопосадский платок: русский бренд - знаменитый на весь мир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844824"/>
            <a:ext cx="9144000" cy="501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>
                <a:solidFill>
                  <a:srgbClr val="FF0000"/>
                </a:solidFill>
              </a:rPr>
              <a:t>«</a:t>
            </a:r>
            <a:r>
              <a:rPr lang="ru-RU" sz="2000" b="1" i="1" dirty="0" smtClean="0">
                <a:solidFill>
                  <a:srgbClr val="FF0000"/>
                </a:solidFill>
              </a:rPr>
              <a:t>Плат узорный»</a:t>
            </a:r>
            <a:r>
              <a:rPr lang="ru-RU" sz="2000" dirty="0" smtClean="0"/>
              <a:t> — </a:t>
            </a:r>
            <a:r>
              <a:rPr lang="ru-RU" sz="2000" dirty="0" smtClean="0">
                <a:solidFill>
                  <a:srgbClr val="7030A0"/>
                </a:solidFill>
              </a:rPr>
              <a:t>так ласково и поэтично назвали мы наш праздник, посвященный женскому головному убору –платку. Платок –символ национального наряда. Платок был самым желанным подарком на Руси. Ухаживал ли парень за девушкой, приезжал ли с базара крестьянин –всегда дарили своим любимым платки в знак внимания и любви. Как самое дорогое, сокровенное хранились эти платки в сундуках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" name="Содержимое 3" descr="Павлово-Посадский платок_1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2204864"/>
            <a:ext cx="9144000" cy="4653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Звучит песня </a:t>
            </a:r>
            <a:r>
              <a:rPr lang="ru-RU" b="1" i="1" dirty="0" smtClean="0"/>
              <a:t>«Синий платочек»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Головные женские платки! какие невыдуманные истории могли бы они поведать о тех, чьи головы покрывали! В укромном темном закутке, шепотком, причитала женщина над своей судьбинушкой, прикрывая рот уголком платка. Этим же уголком вытирала слезы.</a:t>
            </a:r>
          </a:p>
          <a:p>
            <a:r>
              <a:rPr lang="ru-RU" dirty="0" smtClean="0"/>
              <a:t>А самый красивый, самый нарядный платок был всегда припасен для особого случая или праздника.</a:t>
            </a:r>
          </a:p>
          <a:p>
            <a:r>
              <a:rPr lang="ru-RU" dirty="0" smtClean="0"/>
              <a:t>Девушка, вынимая из сундука платки.</a:t>
            </a:r>
          </a:p>
          <a:p>
            <a:pPr>
              <a:buNone/>
            </a:pPr>
            <a:r>
              <a:rPr lang="ru-RU" dirty="0" smtClean="0"/>
              <a:t>- Вот этот, совсем новый платок, дала мне в приданое мама…</a:t>
            </a:r>
          </a:p>
          <a:p>
            <a:pPr>
              <a:buNone/>
            </a:pPr>
            <a:r>
              <a:rPr lang="ru-RU" dirty="0" smtClean="0"/>
              <a:t>- А этот платок привез жених… Стесняясь, неумело сунул в руки…</a:t>
            </a:r>
          </a:p>
          <a:p>
            <a:pPr>
              <a:buNone/>
            </a:pPr>
            <a:r>
              <a:rPr lang="ru-RU" dirty="0" smtClean="0"/>
              <a:t>- А этот платок подарил папа, когда уходил на войну… Папа ушел и не вернулся, только синий платочек остался, как семейная реликвия.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Загадки павловопосадского платка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>
                <a:latin typeface="Arial Black" pitchFamily="34" charset="0"/>
              </a:rPr>
              <a:t/>
            </a:r>
            <a:br>
              <a:rPr lang="ru-RU" sz="2700" dirty="0" smtClean="0">
                <a:latin typeface="Arial Black" pitchFamily="34" charset="0"/>
              </a:rPr>
            </a:br>
            <a:r>
              <a:rPr lang="ru-RU" sz="2700" dirty="0" smtClean="0">
                <a:latin typeface="Arial Black" pitchFamily="34" charset="0"/>
              </a:rPr>
              <a:t/>
            </a:r>
            <a:br>
              <a:rPr lang="ru-RU" sz="2700" dirty="0" smtClean="0">
                <a:latin typeface="Arial Black" pitchFamily="34" charset="0"/>
              </a:rPr>
            </a:br>
            <a:r>
              <a:rPr lang="ru-RU" sz="2700" dirty="0" smtClean="0">
                <a:latin typeface="Arial Black" pitchFamily="34" charset="0"/>
              </a:rPr>
              <a:t/>
            </a:r>
            <a:br>
              <a:rPr lang="ru-RU" sz="2700" dirty="0" smtClean="0">
                <a:latin typeface="Arial Black" pitchFamily="34" charset="0"/>
              </a:rPr>
            </a:br>
            <a:r>
              <a:rPr lang="ru-RU" sz="2700" dirty="0" smtClean="0">
                <a:latin typeface="Arial Black" pitchFamily="34" charset="0"/>
              </a:rPr>
              <a:t/>
            </a:r>
            <a:br>
              <a:rPr lang="ru-RU" sz="2700" dirty="0" smtClean="0">
                <a:latin typeface="Arial Black" pitchFamily="34" charset="0"/>
              </a:rPr>
            </a:br>
            <a:r>
              <a:rPr lang="ru-RU" sz="2700" dirty="0" smtClean="0">
                <a:latin typeface="Arial Black" pitchFamily="34" charset="0"/>
              </a:rPr>
              <a:t/>
            </a:r>
            <a:br>
              <a:rPr lang="ru-RU" sz="2700" dirty="0" smtClean="0">
                <a:latin typeface="Arial Black" pitchFamily="34" charset="0"/>
              </a:rPr>
            </a:br>
            <a:r>
              <a:rPr lang="ru-RU" sz="2700" dirty="0" smtClean="0">
                <a:latin typeface="Arial Black" pitchFamily="34" charset="0"/>
              </a:rPr>
              <a:t>Платки </a:t>
            </a:r>
            <a:r>
              <a:rPr lang="ru-RU" sz="2700" dirty="0" smtClean="0">
                <a:latin typeface="Arial Black" pitchFamily="34" charset="0"/>
              </a:rPr>
              <a:t>носили не только крестьянки в деревне, но и городские женщины. Только в городе предпочитали разноцветные шали и стоили они очень дорого. В России начали выпускать шали в 18 веке. Больше всего славились Павлово – Посадские шали.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Павлово-Посадский платок_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2492896"/>
            <a:ext cx="9144000" cy="43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Arial Black" pitchFamily="34" charset="0"/>
              </a:rPr>
              <a:t>Самым знаменитым является платок с рисунком «Русская красавица»: этот узор придумала в 1985 </a:t>
            </a:r>
            <a:r>
              <a:rPr lang="ru-RU" sz="2800" dirty="0" smtClean="0">
                <a:latin typeface="Arial Black" pitchFamily="34" charset="0"/>
              </a:rPr>
              <a:t>году </a:t>
            </a:r>
            <a:r>
              <a:rPr lang="ru-RU" sz="2800" dirty="0" smtClean="0">
                <a:latin typeface="Arial Black" pitchFamily="34" charset="0"/>
              </a:rPr>
              <a:t>художница Ирина Дадонова</a:t>
            </a:r>
            <a:endParaRPr lang="ru-RU" sz="2800" dirty="0">
              <a:latin typeface="Arial Black" pitchFamily="34" charset="0"/>
            </a:endParaRPr>
          </a:p>
        </p:txBody>
      </p:sp>
      <p:pic>
        <p:nvPicPr>
          <p:cNvPr id="4" name="Содержимое 3" descr="Павловопосадский платок: русский бренд - знаменитый на весь мир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83156" y="1600200"/>
            <a:ext cx="59776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Arial Black" pitchFamily="34" charset="0"/>
              </a:rPr>
              <a:t>На павлопосадской </a:t>
            </a:r>
            <a:r>
              <a:rPr lang="ru-RU" sz="2400" dirty="0" smtClean="0">
                <a:latin typeface="Arial Black" pitchFamily="34" charset="0"/>
              </a:rPr>
              <a:t>фабрике создавались также платки ограниченных серий, например, посвящённых знаменательным событиям в России</a:t>
            </a:r>
            <a:endParaRPr lang="ru-RU" sz="2400" dirty="0">
              <a:latin typeface="Arial Black" pitchFamily="34" charset="0"/>
            </a:endParaRPr>
          </a:p>
        </p:txBody>
      </p:sp>
      <p:pic>
        <p:nvPicPr>
          <p:cNvPr id="4" name="Содержимое 3" descr="Павловопосадский платок: русский бренд - знаменитый на весь мир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1844824"/>
            <a:ext cx="9144000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>
                <a:latin typeface="Arial Black" pitchFamily="34" charset="0"/>
              </a:rPr>
              <a:t/>
            </a:r>
            <a:br>
              <a:rPr lang="ru-RU" sz="2700" dirty="0" smtClean="0">
                <a:latin typeface="Arial Black" pitchFamily="34" charset="0"/>
              </a:rPr>
            </a:br>
            <a:r>
              <a:rPr lang="ru-RU" sz="2700" dirty="0" smtClean="0">
                <a:latin typeface="Arial Black" pitchFamily="34" charset="0"/>
              </a:rPr>
              <a:t/>
            </a:r>
            <a:br>
              <a:rPr lang="ru-RU" sz="2700" dirty="0" smtClean="0">
                <a:latin typeface="Arial Black" pitchFamily="34" charset="0"/>
              </a:rPr>
            </a:br>
            <a:r>
              <a:rPr lang="ru-RU" sz="2700" dirty="0" smtClean="0">
                <a:latin typeface="Arial Black" pitchFamily="34" charset="0"/>
              </a:rPr>
              <a:t>Георгин </a:t>
            </a:r>
            <a:r>
              <a:rPr lang="ru-RU" sz="2700" dirty="0" smtClean="0">
                <a:latin typeface="Arial Black" pitchFamily="34" charset="0"/>
              </a:rPr>
              <a:t>также часто изображали на платках, причём цвет его мог быть совершенно разным.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Павловопосадский платок: русский бренд - знаменитый на весь мир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>
                <a:latin typeface="Arial Black" pitchFamily="34" charset="0"/>
              </a:rPr>
              <a:t/>
            </a:r>
            <a:br>
              <a:rPr lang="ru-RU" sz="3100" dirty="0" smtClean="0">
                <a:latin typeface="Arial Black" pitchFamily="34" charset="0"/>
              </a:rPr>
            </a:br>
            <a:r>
              <a:rPr lang="ru-RU" sz="3100" dirty="0" smtClean="0">
                <a:latin typeface="Arial Black" pitchFamily="34" charset="0"/>
              </a:rPr>
              <a:t>Платок </a:t>
            </a:r>
            <a:r>
              <a:rPr lang="ru-RU" sz="3100" dirty="0" smtClean="0">
                <a:latin typeface="Arial Black" pitchFamily="34" charset="0"/>
              </a:rPr>
              <a:t>с изображением основателя платочной мануфактуры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Павловопосадский платок: русский бренд - знаменитый на весь мир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46740" y="1600200"/>
            <a:ext cx="805052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44824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Arial Black" pitchFamily="34" charset="0"/>
              </a:rPr>
              <a:t/>
            </a:r>
            <a:br>
              <a:rPr lang="ru-RU" sz="2700" dirty="0" smtClean="0">
                <a:latin typeface="Arial Black" pitchFamily="34" charset="0"/>
              </a:rPr>
            </a:br>
            <a:r>
              <a:rPr lang="ru-RU" sz="2700" dirty="0" smtClean="0">
                <a:latin typeface="Arial Black" pitchFamily="34" charset="0"/>
              </a:rPr>
              <a:t/>
            </a:r>
            <a:br>
              <a:rPr lang="ru-RU" sz="2700" dirty="0" smtClean="0">
                <a:latin typeface="Arial Black" pitchFamily="34" charset="0"/>
              </a:rPr>
            </a:br>
            <a:r>
              <a:rPr lang="ru-RU" sz="2700" dirty="0" smtClean="0">
                <a:latin typeface="Arial Black" pitchFamily="34" charset="0"/>
              </a:rPr>
              <a:t/>
            </a:r>
            <a:br>
              <a:rPr lang="ru-RU" sz="2700" dirty="0" smtClean="0">
                <a:latin typeface="Arial Black" pitchFamily="34" charset="0"/>
              </a:rPr>
            </a:br>
            <a:r>
              <a:rPr lang="ru-RU" sz="2700" dirty="0" smtClean="0">
                <a:latin typeface="Arial Black" pitchFamily="34" charset="0"/>
              </a:rPr>
              <a:t>Сегодня </a:t>
            </a:r>
            <a:r>
              <a:rPr lang="ru-RU" sz="2700" dirty="0" smtClean="0">
                <a:latin typeface="Arial Black" pitchFamily="34" charset="0"/>
              </a:rPr>
              <a:t>в Павловском Посаде работает музей, посвященный истории русского платка и шали, и там собраны самые уникальные и интересные образцы этого яркого искусства.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Павловопосадский платок: русский бренд - знаменитый на весь мир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16047" y="1600200"/>
            <a:ext cx="611190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Песня </a:t>
            </a:r>
            <a:r>
              <a:rPr lang="ru-RU" b="1" i="1" dirty="0" smtClean="0">
                <a:solidFill>
                  <a:srgbClr val="7030A0"/>
                </a:solidFill>
              </a:rPr>
              <a:t>«Подари мне платок»</a:t>
            </a:r>
            <a:r>
              <a:rPr lang="ru-RU" dirty="0" smtClean="0">
                <a:solidFill>
                  <a:srgbClr val="7030A0"/>
                </a:solidFill>
              </a:rPr>
              <a:t>.</a:t>
            </a:r>
            <a:br>
              <a:rPr lang="ru-RU" dirty="0" smtClean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Нарядные платки стали в наши дни деталью одежды. Какие бы ветры не царили в мире моды, они не смогли унести </a:t>
            </a:r>
            <a:r>
              <a:rPr lang="ru-RU" b="1" dirty="0" smtClean="0">
                <a:solidFill>
                  <a:srgbClr val="0070C0"/>
                </a:solidFill>
              </a:rPr>
              <a:t>обыкновенный  </a:t>
            </a:r>
            <a:r>
              <a:rPr lang="ru-RU" b="1" dirty="0" smtClean="0">
                <a:solidFill>
                  <a:srgbClr val="0070C0"/>
                </a:solidFill>
              </a:rPr>
              <a:t>привычный нам всем платок.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И всегда считалось, что если мамам, сестрам и любимым дарили русские шали, расписные платки, это значит. что им дарили радость и любовь!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 smtClean="0">
                <a:latin typeface="Arial Black" pitchFamily="34" charset="0"/>
              </a:rPr>
              <a:t>Знаменитый </a:t>
            </a:r>
            <a:r>
              <a:rPr lang="ru-RU" sz="2000" dirty="0" smtClean="0">
                <a:latin typeface="Arial Black" pitchFamily="34" charset="0"/>
              </a:rPr>
              <a:t>павловопосадский платок — популярный аксессуар, украшающий женщин всего мира более 200 лет. Это отличное исконно русское дополнение к любым нарядам — как в народном стиле, так и ультрамодном. </a:t>
            </a:r>
            <a:endParaRPr lang="ru-RU" sz="2000" dirty="0">
              <a:latin typeface="Arial Black" pitchFamily="34" charset="0"/>
            </a:endParaRPr>
          </a:p>
        </p:txBody>
      </p:sp>
      <p:pic>
        <p:nvPicPr>
          <p:cNvPr id="4" name="Содержимое 3" descr="https://b1.culture.ru/c/252562.800xp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64715" y="1600200"/>
            <a:ext cx="601456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Стихи </a:t>
            </a:r>
            <a:r>
              <a:rPr lang="ru-RU" b="1" i="1" dirty="0" smtClean="0"/>
              <a:t>о Павлово- Посадском пл</a:t>
            </a:r>
            <a:r>
              <a:rPr lang="ru-RU" b="1" dirty="0" smtClean="0"/>
              <a:t>атке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Что за чудо – узор</a:t>
            </a:r>
            <a:r>
              <a:rPr lang="ru-RU" sz="2400" dirty="0" smtClean="0">
                <a:solidFill>
                  <a:srgbClr val="002060"/>
                </a:solidFill>
              </a:rPr>
              <a:t>,           Что </a:t>
            </a:r>
            <a:r>
              <a:rPr lang="ru-RU" sz="2400" dirty="0" smtClean="0">
                <a:solidFill>
                  <a:srgbClr val="002060"/>
                </a:solidFill>
              </a:rPr>
              <a:t>за краски вокруг?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   Это </a:t>
            </a:r>
            <a:r>
              <a:rPr lang="ru-RU" sz="2400" dirty="0" smtClean="0">
                <a:solidFill>
                  <a:srgbClr val="002060"/>
                </a:solidFill>
              </a:rPr>
              <a:t>поле, </a:t>
            </a:r>
            <a:r>
              <a:rPr lang="ru-RU" sz="2400" dirty="0" smtClean="0">
                <a:solidFill>
                  <a:srgbClr val="002060"/>
                </a:solidFill>
              </a:rPr>
              <a:t>цветы,              Словно </a:t>
            </a:r>
            <a:r>
              <a:rPr lang="ru-RU" sz="2400" dirty="0" smtClean="0">
                <a:solidFill>
                  <a:srgbClr val="002060"/>
                </a:solidFill>
              </a:rPr>
              <a:t>солнечный луг!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   На </a:t>
            </a:r>
            <a:r>
              <a:rPr lang="ru-RU" sz="2400" dirty="0" smtClean="0">
                <a:solidFill>
                  <a:srgbClr val="002060"/>
                </a:solidFill>
              </a:rPr>
              <a:t>Посадском </a:t>
            </a:r>
            <a:r>
              <a:rPr lang="ru-RU" sz="2400" dirty="0" smtClean="0">
                <a:solidFill>
                  <a:srgbClr val="002060"/>
                </a:solidFill>
              </a:rPr>
              <a:t>платке      Россыпь </a:t>
            </a:r>
            <a:r>
              <a:rPr lang="ru-RU" sz="2400" dirty="0" smtClean="0">
                <a:solidFill>
                  <a:srgbClr val="002060"/>
                </a:solidFill>
              </a:rPr>
              <a:t>разных </a:t>
            </a:r>
            <a:r>
              <a:rPr lang="ru-RU" sz="2400" dirty="0" smtClean="0">
                <a:solidFill>
                  <a:srgbClr val="002060"/>
                </a:solidFill>
              </a:rPr>
              <a:t>цветов   Ароматы весны,                Дуновенье </a:t>
            </a:r>
            <a:r>
              <a:rPr lang="ru-RU" sz="2400" dirty="0" smtClean="0">
                <a:solidFill>
                  <a:srgbClr val="002060"/>
                </a:solidFill>
              </a:rPr>
              <a:t>ветров!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   Эту </a:t>
            </a:r>
            <a:r>
              <a:rPr lang="ru-RU" sz="2400" dirty="0" smtClean="0">
                <a:solidFill>
                  <a:srgbClr val="002060"/>
                </a:solidFill>
              </a:rPr>
              <a:t>русскую </a:t>
            </a:r>
            <a:r>
              <a:rPr lang="ru-RU" sz="2400" dirty="0" smtClean="0">
                <a:solidFill>
                  <a:srgbClr val="002060"/>
                </a:solidFill>
              </a:rPr>
              <a:t>сказку            Каждый </a:t>
            </a:r>
            <a:r>
              <a:rPr lang="ru-RU" sz="2400" dirty="0" smtClean="0">
                <a:solidFill>
                  <a:srgbClr val="002060"/>
                </a:solidFill>
              </a:rPr>
              <a:t>видеть здесь </a:t>
            </a:r>
            <a:r>
              <a:rPr lang="ru-RU" sz="2400" dirty="0" smtClean="0">
                <a:solidFill>
                  <a:srgbClr val="002060"/>
                </a:solidFill>
              </a:rPr>
              <a:t>рад.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Эта </a:t>
            </a:r>
            <a:r>
              <a:rPr lang="ru-RU" sz="2400" dirty="0" smtClean="0">
                <a:solidFill>
                  <a:srgbClr val="002060"/>
                </a:solidFill>
              </a:rPr>
              <a:t>сказка с </a:t>
            </a:r>
            <a:r>
              <a:rPr lang="ru-RU" sz="2400" dirty="0" smtClean="0">
                <a:solidFill>
                  <a:srgbClr val="002060"/>
                </a:solidFill>
              </a:rPr>
              <a:t>названием                Павлов-Посад</a:t>
            </a:r>
            <a:r>
              <a:rPr lang="ru-RU" sz="2400" dirty="0" smtClean="0">
                <a:solidFill>
                  <a:srgbClr val="002060"/>
                </a:solidFill>
              </a:rPr>
              <a:t>!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   Словно </a:t>
            </a:r>
            <a:r>
              <a:rPr lang="ru-RU" sz="2400" dirty="0" smtClean="0">
                <a:solidFill>
                  <a:srgbClr val="002060"/>
                </a:solidFill>
              </a:rPr>
              <a:t>счастья </a:t>
            </a:r>
            <a:r>
              <a:rPr lang="ru-RU" sz="2400" dirty="0" smtClean="0">
                <a:solidFill>
                  <a:srgbClr val="002060"/>
                </a:solidFill>
              </a:rPr>
              <a:t>букеты            На </a:t>
            </a:r>
            <a:r>
              <a:rPr lang="ru-RU" sz="2400" dirty="0" smtClean="0">
                <a:solidFill>
                  <a:srgbClr val="002060"/>
                </a:solidFill>
              </a:rPr>
              <a:t>Посадском платке.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    Их </a:t>
            </a:r>
            <a:r>
              <a:rPr lang="ru-RU" sz="2400" dirty="0" smtClean="0">
                <a:solidFill>
                  <a:srgbClr val="002060"/>
                </a:solidFill>
              </a:rPr>
              <a:t>теплей и </a:t>
            </a:r>
            <a:r>
              <a:rPr lang="ru-RU" sz="2400" dirty="0" smtClean="0">
                <a:solidFill>
                  <a:srgbClr val="002060"/>
                </a:solidFill>
              </a:rPr>
              <a:t>роднее                 Не </a:t>
            </a:r>
            <a:r>
              <a:rPr lang="ru-RU" sz="2400" dirty="0" smtClean="0">
                <a:solidFill>
                  <a:srgbClr val="002060"/>
                </a:solidFill>
              </a:rPr>
              <a:t>найти нам нигде!</a:t>
            </a:r>
          </a:p>
          <a:p>
            <a:pPr>
              <a:buNone/>
            </a:pPr>
            <a:endParaRPr lang="ru-RU" sz="2000" dirty="0" smtClean="0"/>
          </a:p>
          <a:p>
            <a:endParaRPr lang="ru-RU" sz="2000" dirty="0" smtClean="0"/>
          </a:p>
          <a:p>
            <a:endParaRPr lang="ru-RU" sz="2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Павловопосадский платок: русский бренд - знаменитый на весь мир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459432"/>
            <a:ext cx="8229600" cy="2376264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b="1" dirty="0" smtClean="0">
                <a:solidFill>
                  <a:srgbClr val="FF0000"/>
                </a:solidFill>
              </a:rPr>
              <a:t>Красивый </a:t>
            </a:r>
            <a:r>
              <a:rPr lang="ru-RU" sz="2700" b="1" dirty="0" smtClean="0">
                <a:solidFill>
                  <a:srgbClr val="FF0000"/>
                </a:solidFill>
              </a:rPr>
              <a:t>яркий платок носила и царица, и крестьянка. Сейчас нет уголка России, где бы не носили такие красивые платки. Платок хранит тепло, дарит здоровье и хорошее настроение. Надеюсь. что у нас с вами сегодня тоже хорошее настроение.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Павловопосадский платок: русский бренд - знаменитый на весь мир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1600200"/>
            <a:ext cx="9143999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293</Words>
  <Application>Microsoft Office PowerPoint</Application>
  <PresentationFormat>Экран (4:3)</PresentationFormat>
  <Paragraphs>29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«Плат узорный» познавательная программа </vt:lpstr>
      <vt:lpstr>   «Плат узорный» — так ласково и поэтично назвали мы наш праздник, посвященный женскому головному убору –платку. Платок –символ национального наряда. Платок был самым желанным подарком на Руси. Ухаживал ли парень за девушкой, приезжал ли с базара крестьянин –всегда дарили своим любимым платки в знак внимания и любви. Как самое дорогое, сокровенное хранились эти платки в сундуках. </vt:lpstr>
      <vt:lpstr>Звучит песня «Синий платочек». </vt:lpstr>
      <vt:lpstr>Слайд 4</vt:lpstr>
      <vt:lpstr>     Платки носили не только крестьянки в деревне, но и городские женщины. Только в городе предпочитали разноцветные шали и стоили они очень дорого. В России начали выпускать шали в 18 веке. Больше всего славились Павлово – Посадские шали. </vt:lpstr>
      <vt:lpstr>Самым знаменитым является платок с рисунком «Русская красавица»: этот узор придумала в 1985 году художница Ирина Дадонова</vt:lpstr>
      <vt:lpstr>На павлопосадской фабрике создавались также платки ограниченных серий, например, посвящённых знаменательным событиям в России</vt:lpstr>
      <vt:lpstr>  Георгин также часто изображали на платках, причём цвет его мог быть совершенно разным. </vt:lpstr>
      <vt:lpstr> Платок с изображением основателя платочной мануфактуры </vt:lpstr>
      <vt:lpstr>   Сегодня в Павловском Посаде работает музей, посвященный истории русского платка и шали, и там собраны самые уникальные и интересные образцы этого яркого искусства. </vt:lpstr>
      <vt:lpstr>Песня «Подари мне платок». </vt:lpstr>
      <vt:lpstr>Знаменитый павловопосадский платок — популярный аксессуар, украшающий женщин всего мира более 200 лет. Это отличное исконно русское дополнение к любым нарядам — как в народном стиле, так и ультрамодном. </vt:lpstr>
      <vt:lpstr>Стихи о Павлово- Посадском платке</vt:lpstr>
      <vt:lpstr>Слайд 14</vt:lpstr>
      <vt:lpstr>   Красивый яркий платок носила и царица, и крестьянка. Сейчас нет уголка России, где бы не носили такие красивые платки. Платок хранит тепло, дарит здоровье и хорошее настроение. Надеюсь. что у нас с вами сегодня тоже хорошее настроение.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«Плат узорный» познавательная программа </dc:title>
  <dc:creator>1</dc:creator>
  <cp:lastModifiedBy>1</cp:lastModifiedBy>
  <cp:revision>10</cp:revision>
  <dcterms:created xsi:type="dcterms:W3CDTF">2020-11-11T16:06:42Z</dcterms:created>
  <dcterms:modified xsi:type="dcterms:W3CDTF">2020-11-11T17:37:15Z</dcterms:modified>
</cp:coreProperties>
</file>