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 id="277" r:id="rId23"/>
    <p:sldId id="279"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11.11.2020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4" name="Рисунок 3" descr="https://cdn.humoraf.ru/wp-content/uploads/2019/10/krasivye-kartinki-sinichkin-den-humoraf-ru-36.jpg"/>
          <p:cNvPicPr/>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r1.nubex.ru/s5020-f3e/f8972_2e/da95d9377e722e89e33792786b4ad53f.jpg"/>
          <p:cNvPicPr>
            <a:picLocks noGrp="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92D050"/>
          </a:solidFill>
        </p:spPr>
        <p:txBody>
          <a:bodyPr>
            <a:normAutofit fontScale="90000"/>
          </a:bodyPr>
          <a:lstStyle/>
          <a:p>
            <a:r>
              <a:rPr lang="ru-RU" dirty="0" smtClean="0"/>
              <a:t>12 ноября – </a:t>
            </a:r>
            <a:r>
              <a:rPr lang="ru-RU" b="1" dirty="0" smtClean="0"/>
              <a:t>Синичкин</a:t>
            </a:r>
            <a:r>
              <a:rPr lang="ru-RU" dirty="0" smtClean="0"/>
              <a:t> </a:t>
            </a:r>
            <a:r>
              <a:rPr lang="ru-RU" b="1" dirty="0" smtClean="0"/>
              <a:t>день</a:t>
            </a:r>
            <a:r>
              <a:rPr lang="ru-RU" dirty="0" smtClean="0"/>
              <a:t> </a:t>
            </a:r>
            <a:r>
              <a:rPr lang="ru-RU" dirty="0" smtClean="0"/>
              <a:t/>
            </a:r>
            <a:br>
              <a:rPr lang="ru-RU" dirty="0" smtClean="0"/>
            </a:br>
            <a:r>
              <a:rPr lang="ru-RU" dirty="0" smtClean="0"/>
              <a:t>(</a:t>
            </a:r>
            <a:r>
              <a:rPr lang="ru-RU" dirty="0" smtClean="0"/>
              <a:t>или </a:t>
            </a:r>
            <a:r>
              <a:rPr lang="ru-RU" dirty="0" err="1" smtClean="0"/>
              <a:t>Зиновий-синичник</a:t>
            </a:r>
            <a:r>
              <a:rPr lang="ru-RU" dirty="0" smtClean="0"/>
              <a:t>). </a:t>
            </a:r>
            <a:endParaRPr lang="ru-RU" dirty="0"/>
          </a:p>
        </p:txBody>
      </p:sp>
      <p:sp>
        <p:nvSpPr>
          <p:cNvPr id="3" name="Содержимое 2"/>
          <p:cNvSpPr>
            <a:spLocks noGrp="1"/>
          </p:cNvSpPr>
          <p:nvPr>
            <p:ph idx="1"/>
          </p:nvPr>
        </p:nvSpPr>
        <p:spPr>
          <a:solidFill>
            <a:srgbClr val="FFFF00"/>
          </a:solidFill>
        </p:spPr>
        <p:txBody>
          <a:bodyPr/>
          <a:lstStyle/>
          <a:p>
            <a:pPr algn="ctr"/>
            <a:r>
              <a:rPr lang="ru-RU" dirty="0" smtClean="0"/>
              <a:t>Этот </a:t>
            </a:r>
            <a:r>
              <a:rPr lang="ru-RU" b="1" dirty="0" smtClean="0"/>
              <a:t>день</a:t>
            </a:r>
            <a:r>
              <a:rPr lang="ru-RU" dirty="0" smtClean="0"/>
              <a:t> считается в народе </a:t>
            </a:r>
            <a:r>
              <a:rPr lang="ru-RU" b="1" dirty="0" smtClean="0"/>
              <a:t>Синичкиным</a:t>
            </a:r>
            <a:r>
              <a:rPr lang="ru-RU" dirty="0" smtClean="0"/>
              <a:t> </a:t>
            </a:r>
            <a:r>
              <a:rPr lang="ru-RU" b="1" dirty="0" smtClean="0"/>
              <a:t>праздником</a:t>
            </a:r>
            <a:r>
              <a:rPr lang="ru-RU" dirty="0" smtClean="0"/>
              <a:t>: по приметам к этому сроку прилетают </a:t>
            </a:r>
            <a:r>
              <a:rPr lang="ru-RU" b="1" dirty="0" smtClean="0"/>
              <a:t>зимующие</a:t>
            </a:r>
            <a:r>
              <a:rPr lang="ru-RU" dirty="0" smtClean="0"/>
              <a:t> </a:t>
            </a:r>
            <a:r>
              <a:rPr lang="ru-RU" b="1" dirty="0" smtClean="0"/>
              <a:t>птицы</a:t>
            </a:r>
            <a:r>
              <a:rPr lang="ru-RU" dirty="0" smtClean="0"/>
              <a:t>, которые подбираются ближе к жилью, где больше корма. С давних пор на Руси в ноябре 12 числа отмечается </a:t>
            </a:r>
            <a:r>
              <a:rPr lang="ru-RU" b="1" dirty="0" smtClean="0"/>
              <a:t>Синичкин</a:t>
            </a:r>
            <a:r>
              <a:rPr lang="ru-RU" dirty="0" smtClean="0"/>
              <a:t> </a:t>
            </a:r>
            <a:r>
              <a:rPr lang="ru-RU" b="1" dirty="0" smtClean="0"/>
              <a:t>день</a:t>
            </a:r>
            <a:r>
              <a:rPr lang="ru-RU" dirty="0" smtClean="0"/>
              <a:t>, т.е. </a:t>
            </a:r>
            <a:r>
              <a:rPr lang="ru-RU" b="1" dirty="0" smtClean="0"/>
              <a:t>день</a:t>
            </a:r>
            <a:r>
              <a:rPr lang="ru-RU" dirty="0" smtClean="0"/>
              <a:t> </a:t>
            </a:r>
            <a:r>
              <a:rPr lang="ru-RU" b="1" dirty="0" smtClean="0"/>
              <a:t>встречи</a:t>
            </a:r>
            <a:r>
              <a:rPr lang="ru-RU" dirty="0" smtClean="0"/>
              <a:t> </a:t>
            </a:r>
            <a:r>
              <a:rPr lang="ru-RU" b="1" dirty="0" smtClean="0"/>
              <a:t>зимующих</a:t>
            </a:r>
            <a:r>
              <a:rPr lang="ru-RU" dirty="0" smtClean="0"/>
              <a:t> </a:t>
            </a:r>
            <a:r>
              <a:rPr lang="ru-RU" b="1" dirty="0" smtClean="0"/>
              <a:t>птиц</a:t>
            </a: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457200" y="0"/>
            <a:ext cx="8229600" cy="274638"/>
          </a:xfrm>
        </p:spPr>
        <p:txBody>
          <a:bodyPr>
            <a:normAutofit fontScale="90000"/>
          </a:bodyPr>
          <a:lstStyle/>
          <a:p>
            <a:endParaRPr lang="ru-RU" dirty="0"/>
          </a:p>
        </p:txBody>
      </p:sp>
      <p:pic>
        <p:nvPicPr>
          <p:cNvPr id="4" name="Содержимое 3" descr="https://fb.ru/media/i/2/0/5/4/7/7/3/i/2054773.jpg"/>
          <p:cNvPicPr>
            <a:picLocks noGrp="1"/>
          </p:cNvPicPr>
          <p:nvPr>
            <p:ph idx="1"/>
          </p:nvPr>
        </p:nvPicPr>
        <p:blipFill>
          <a:blip r:embed="rId2" cstate="print"/>
          <a:srcRect/>
          <a:stretch>
            <a:fillRect/>
          </a:stretch>
        </p:blipFill>
        <p:spPr bwMode="auto">
          <a:xfrm>
            <a:off x="0" y="-171400"/>
            <a:ext cx="9144000" cy="702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Немного истории </a:t>
            </a:r>
          </a:p>
        </p:txBody>
      </p:sp>
      <p:sp>
        <p:nvSpPr>
          <p:cNvPr id="3" name="Содержимое 2"/>
          <p:cNvSpPr>
            <a:spLocks noGrp="1"/>
          </p:cNvSpPr>
          <p:nvPr>
            <p:ph idx="1"/>
          </p:nvPr>
        </p:nvSpPr>
        <p:spPr>
          <a:xfrm>
            <a:off x="0" y="1412776"/>
            <a:ext cx="9144000" cy="5445224"/>
          </a:xfrm>
        </p:spPr>
        <p:txBody>
          <a:bodyPr>
            <a:normAutofit fontScale="85000" lnSpcReduction="20000"/>
          </a:bodyPr>
          <a:lstStyle/>
          <a:p>
            <a:pPr>
              <a:buNone/>
            </a:pPr>
            <a:r>
              <a:rPr lang="ru-RU" dirty="0" smtClean="0"/>
              <a:t>           Официальным </a:t>
            </a:r>
            <a:r>
              <a:rPr lang="ru-RU" dirty="0"/>
              <a:t>праздником Синичкин день стал не так давно. Несколько лет назад праздновать его предложил член Союза охраны птиц РФ. Однако сама традиция появилась довольно давно. На Руси издревле старались привечать птичек, угощая их различными лакомствами. Наши предки считали, что 12 ноября к дому слетаются пернатые, среди которых присутствуют не только синицы, но и снегири, щеглы, клесты и свиристели. При этом никто и никогда их не прогонял. Напротив, все старались подкормить птиц зерном и хлебными крошками. Таким образом люди благодарили их за то, что весной и летом они истребляют насекомых, которые уничтожают урожай. Помимо этого славяне верили, что синицы приносят счастье и радость в дом, поэтому с ними всегда старались жить в дружбе. К 12 ноября делали скворечники и кормушки, которые развешивали неподалеку от жилища</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smtClean="0">
                <a:solidFill>
                  <a:srgbClr val="7030A0"/>
                </a:solidFill>
              </a:rPr>
              <a:t>Название </a:t>
            </a:r>
            <a:r>
              <a:rPr lang="ru-RU" sz="2000" dirty="0">
                <a:solidFill>
                  <a:srgbClr val="7030A0"/>
                </a:solidFill>
              </a:rPr>
              <a:t>«синица» произошло вовсе не от синего оперения этих птиц, как многие могут подумать. Свое имя они получили за звонкие песни, напоминающие перезвон колокольчика: «</a:t>
            </a:r>
            <a:r>
              <a:rPr lang="ru-RU" sz="2000" dirty="0" err="1">
                <a:solidFill>
                  <a:srgbClr val="7030A0"/>
                </a:solidFill>
              </a:rPr>
              <a:t>Зинь-зинь</a:t>
            </a:r>
            <a:r>
              <a:rPr lang="ru-RU" sz="2000" dirty="0">
                <a:solidFill>
                  <a:srgbClr val="7030A0"/>
                </a:solidFill>
              </a:rPr>
              <a:t>!».</a:t>
            </a:r>
          </a:p>
        </p:txBody>
      </p:sp>
      <p:pic>
        <p:nvPicPr>
          <p:cNvPr id="4" name="Содержимое 3" descr="% name% title"/>
          <p:cNvPicPr>
            <a:picLocks noGrp="1"/>
          </p:cNvPicPr>
          <p:nvPr>
            <p:ph idx="1"/>
          </p:nvPr>
        </p:nvPicPr>
        <p:blipFill>
          <a:blip r:embed="rId2" cstate="print"/>
          <a:srcRect/>
          <a:stretch>
            <a:fillRect/>
          </a:stretch>
        </p:blipFill>
        <p:spPr bwMode="auto">
          <a:xfrm>
            <a:off x="0" y="1484784"/>
            <a:ext cx="9143999" cy="53732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200" dirty="0" smtClean="0">
                <a:latin typeface="Arial Black" pitchFamily="34" charset="0"/>
              </a:rPr>
              <a:t/>
            </a:r>
            <a:br>
              <a:rPr lang="ru-RU" sz="2200" dirty="0" smtClean="0">
                <a:latin typeface="Arial Black" pitchFamily="34" charset="0"/>
              </a:rPr>
            </a:br>
            <a:r>
              <a:rPr lang="ru-RU" sz="2200" dirty="0" smtClean="0">
                <a:latin typeface="Arial Black" pitchFamily="34" charset="0"/>
              </a:rPr>
              <a:t>Еще </a:t>
            </a:r>
            <a:r>
              <a:rPr lang="ru-RU" sz="2200" dirty="0">
                <a:latin typeface="Arial Black" pitchFamily="34" charset="0"/>
              </a:rPr>
              <a:t>Зиновий </a:t>
            </a:r>
            <a:r>
              <a:rPr lang="ru-RU" sz="2200" dirty="0" err="1">
                <a:latin typeface="Arial Black" pitchFamily="34" charset="0"/>
              </a:rPr>
              <a:t>Синичник</a:t>
            </a:r>
            <a:r>
              <a:rPr lang="ru-RU" sz="2200" dirty="0">
                <a:latin typeface="Arial Black" pitchFamily="34" charset="0"/>
              </a:rPr>
              <a:t> считался праздником охотников и рыбаков. Как правило, с 12 ноября открывался пушной сезон и сезон зимней рыбалки.</a:t>
            </a:r>
            <a:r>
              <a:rPr lang="ru-RU" dirty="0">
                <a:latin typeface="Arial Black" pitchFamily="34" charset="0"/>
              </a:rPr>
              <a:t/>
            </a:r>
            <a:br>
              <a:rPr lang="ru-RU" dirty="0">
                <a:latin typeface="Arial Black" pitchFamily="34" charset="0"/>
              </a:rPr>
            </a:br>
            <a:endParaRPr lang="ru-RU" dirty="0">
              <a:latin typeface="Arial Black" pitchFamily="34" charset="0"/>
            </a:endParaRPr>
          </a:p>
        </p:txBody>
      </p:sp>
      <p:pic>
        <p:nvPicPr>
          <p:cNvPr id="4" name="Содержимое 3" descr="Лазоревка. Фото: Владилен Зубарев"/>
          <p:cNvPicPr>
            <a:picLocks noGrp="1"/>
          </p:cNvPicPr>
          <p:nvPr>
            <p:ph idx="1"/>
          </p:nvPr>
        </p:nvPicPr>
        <p:blipFill>
          <a:blip r:embed="rId2" cstate="print"/>
          <a:srcRect/>
          <a:stretch>
            <a:fillRect/>
          </a:stretch>
        </p:blipFill>
        <p:spPr bwMode="auto">
          <a:xfrm>
            <a:off x="0" y="1484784"/>
            <a:ext cx="9144000" cy="53732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ds02.infourok.ru/uploads/ex/088a/0003eca1-76ce9969/img7.jpg"/>
          <p:cNvPicPr>
            <a:picLocks noGrp="1"/>
          </p:cNvPicPr>
          <p:nvPr>
            <p:ph idx="1"/>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www.maam.ru/upload/blogs/detsad-392090-1479142808.jpg"/>
          <p:cNvPicPr>
            <a:picLocks noGrp="1"/>
          </p:cNvPicPr>
          <p:nvPr>
            <p:ph idx="1"/>
          </p:nvPr>
        </p:nvPicPr>
        <p:blipFill>
          <a:blip r:embed="rId2" cstate="print"/>
          <a:srcRect/>
          <a:stretch>
            <a:fillRect/>
          </a:stretch>
        </p:blipFill>
        <p:spPr bwMode="auto">
          <a:xfrm>
            <a:off x="0" y="0"/>
            <a:ext cx="932452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Интересные факты о синицах:</a:t>
            </a:r>
            <a:r>
              <a:rPr lang="ru-RU" dirty="0"/>
              <a:t/>
            </a:r>
            <a:br>
              <a:rPr lang="ru-RU" dirty="0"/>
            </a:br>
            <a:endParaRPr lang="ru-RU" dirty="0"/>
          </a:p>
        </p:txBody>
      </p:sp>
      <p:sp>
        <p:nvSpPr>
          <p:cNvPr id="3" name="Содержимое 2"/>
          <p:cNvSpPr>
            <a:spLocks noGrp="1"/>
          </p:cNvSpPr>
          <p:nvPr>
            <p:ph idx="1"/>
          </p:nvPr>
        </p:nvSpPr>
        <p:spPr/>
        <p:txBody>
          <a:bodyPr>
            <a:normAutofit fontScale="70000" lnSpcReduction="20000"/>
          </a:bodyPr>
          <a:lstStyle/>
          <a:p>
            <a:pPr lvl="0"/>
            <a:r>
              <a:rPr lang="ru-RU" dirty="0">
                <a:solidFill>
                  <a:srgbClr val="00B050"/>
                </a:solidFill>
              </a:rPr>
              <a:t>Семейство синицевые включает много разных видов синиц, но самые привычные россиянам — так называемые большие синицы. В России живут в основном они.</a:t>
            </a:r>
          </a:p>
          <a:p>
            <a:pPr lvl="0"/>
            <a:r>
              <a:rPr lang="ru-RU" dirty="0">
                <a:solidFill>
                  <a:srgbClr val="00B050"/>
                </a:solidFill>
              </a:rPr>
              <a:t>Вопреки своему названию, синего цвета в оперении синиц почти нет. Точнее, есть, но совсем чуть-чуть, и только у лазоревок, которые также относятся к этому виду.</a:t>
            </a:r>
          </a:p>
          <a:p>
            <a:pPr lvl="0"/>
            <a:r>
              <a:rPr lang="ru-RU" dirty="0">
                <a:solidFill>
                  <a:srgbClr val="00B050"/>
                </a:solidFill>
              </a:rPr>
              <a:t>Почти все виды синиц не умеют самостоятельно выдалбливать себе дупла в старых деревьях, поэтому предпочитают занимать дупла других птиц, покинутые прежними хозяевами.</a:t>
            </a:r>
          </a:p>
          <a:p>
            <a:pPr lvl="0"/>
            <a:r>
              <a:rPr lang="ru-RU" dirty="0">
                <a:solidFill>
                  <a:srgbClr val="00B050"/>
                </a:solidFill>
              </a:rPr>
              <a:t>Синицы – очень доверчивые птицы, которые легко поддаются приручению. Если повезёт, то их удастся покормить в лесу или парке прямо с ладони.</a:t>
            </a:r>
          </a:p>
          <a:p>
            <a:pPr lvl="0"/>
            <a:r>
              <a:rPr lang="ru-RU" dirty="0">
                <a:solidFill>
                  <a:srgbClr val="00B050"/>
                </a:solidFill>
              </a:rPr>
              <a:t>Синицы способны развивать скорость до 35 км/ч, хотя во время полёта они редко машут крыльями.</a:t>
            </a:r>
          </a:p>
          <a:p>
            <a:endParaRPr lang="ru-RU" dirty="0"/>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200" dirty="0" smtClean="0"/>
              <a:t/>
            </a:r>
            <a:br>
              <a:rPr lang="ru-RU" sz="2200" dirty="0" smtClean="0"/>
            </a:br>
            <a:r>
              <a:rPr lang="ru-RU" sz="2200" dirty="0"/>
              <a:t/>
            </a:r>
            <a:br>
              <a:rPr lang="ru-RU" sz="2200" dirty="0"/>
            </a:br>
            <a:r>
              <a:rPr lang="ru-RU" sz="2200" b="1" dirty="0" smtClean="0">
                <a:solidFill>
                  <a:srgbClr val="FF0000"/>
                </a:solidFill>
              </a:rPr>
              <a:t>Важно </a:t>
            </a:r>
            <a:r>
              <a:rPr lang="ru-RU" sz="2200" b="1" dirty="0">
                <a:solidFill>
                  <a:srgbClr val="FF0000"/>
                </a:solidFill>
              </a:rPr>
              <a:t>помнить: если вы начали кормить птиц, повесили кормушку, не прекращайте этот процесс, потому что птица очень быстро привыкает к месту кормления</a:t>
            </a:r>
            <a:r>
              <a:rPr lang="ru-RU" sz="2200" dirty="0"/>
              <a:t>.</a:t>
            </a:r>
            <a:r>
              <a:rPr lang="ru-RU" dirty="0"/>
              <a:t/>
            </a:r>
            <a:br>
              <a:rPr lang="ru-RU" dirty="0"/>
            </a:br>
            <a:endParaRPr lang="ru-RU" dirty="0"/>
          </a:p>
        </p:txBody>
      </p:sp>
      <p:pic>
        <p:nvPicPr>
          <p:cNvPr id="4" name="Содержимое 3" descr="https://ds03.infourok.ru/uploads/ex/06ca/000536e9-d78d659c/img27.jpg"/>
          <p:cNvPicPr>
            <a:picLocks noGrp="1"/>
          </p:cNvPicPr>
          <p:nvPr>
            <p:ph idx="1"/>
          </p:nvPr>
        </p:nvPicPr>
        <p:blipFill>
          <a:blip r:embed="rId2" cstate="print"/>
          <a:srcRect/>
          <a:stretch>
            <a:fillRect/>
          </a:stretch>
        </p:blipFill>
        <p:spPr bwMode="auto">
          <a:xfrm>
            <a:off x="0" y="1484784"/>
            <a:ext cx="9144000" cy="53732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Синица и воробей у кормушки. Фото: Ариф Нариманов"/>
          <p:cNvPicPr>
            <a:picLocks noGrp="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Фото: Борис Конанов"/>
          <p:cNvPicPr>
            <a:picLocks noGrp="1"/>
          </p:cNvPicPr>
          <p:nvPr>
            <p:ph idx="1"/>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ds02.infourok.ru/uploads/ex/088a/0003eca1-76ce9969/img14.jpg"/>
          <p:cNvPicPr>
            <a:picLocks noGrp="1"/>
          </p:cNvPicPr>
          <p:nvPr>
            <p:ph idx="1"/>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im0-tub-ru.yandex.net/i?id=9c90544027b5a8de70741971dc4ac6a9&amp;n=13&amp;exp=1"/>
          <p:cNvPicPr>
            <a:picLocks noGrp="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fc.vseosvita.ua/000r81-7d9b/003.jpg"/>
          <p:cNvPicPr>
            <a:picLocks noGrp="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Фото: Игорь Зубков"/>
          <p:cNvPicPr>
            <a:picLocks noGrp="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1" dirty="0">
                <a:solidFill>
                  <a:srgbClr val="FF0000"/>
                </a:solidFill>
              </a:rPr>
              <a:t>Синицу люди любят не только за ее помощь в возделывании земли, но и наделяют ее разными чертами характера. Об этом можно судить по поговоркам:</a:t>
            </a:r>
          </a:p>
        </p:txBody>
      </p:sp>
      <p:pic>
        <p:nvPicPr>
          <p:cNvPr id="4" name="Содержимое 3" descr="Пословицы о синичках"/>
          <p:cNvPicPr>
            <a:picLocks noGrp="1"/>
          </p:cNvPicPr>
          <p:nvPr>
            <p:ph idx="1"/>
          </p:nvPr>
        </p:nvPicPr>
        <p:blipFill>
          <a:blip r:embed="rId2" cstate="print"/>
          <a:srcRect/>
          <a:stretch>
            <a:fillRect/>
          </a:stretch>
        </p:blipFill>
        <p:spPr bwMode="auto">
          <a:xfrm>
            <a:off x="467544" y="1700808"/>
            <a:ext cx="8424936" cy="446449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1" dirty="0" smtClean="0"/>
              <a:t/>
            </a:r>
            <a:br>
              <a:rPr lang="ru-RU" sz="2400" b="1" dirty="0" smtClean="0"/>
            </a:br>
            <a:r>
              <a:rPr lang="ru-RU" sz="2400" b="1" dirty="0"/>
              <a:t/>
            </a:r>
            <a:br>
              <a:rPr lang="ru-RU" sz="2400" b="1" dirty="0"/>
            </a:br>
            <a:r>
              <a:rPr lang="ru-RU" sz="2400" dirty="0" smtClean="0">
                <a:solidFill>
                  <a:srgbClr val="FF0000"/>
                </a:solidFill>
              </a:rPr>
              <a:t>А </a:t>
            </a:r>
            <a:r>
              <a:rPr lang="ru-RU" sz="2400" dirty="0">
                <a:solidFill>
                  <a:srgbClr val="FF0000"/>
                </a:solidFill>
              </a:rPr>
              <a:t>помните известную поговорку: «Лучше синица в руке, чем журавль в небе»? Считается, что если вам удалось покормить синицу с руки 12 ноября, то загаданное желание обязательно сбудется. А если увидите птицу во сне – преодолеете все преграды</a:t>
            </a:r>
          </a:p>
        </p:txBody>
      </p:sp>
      <p:sp>
        <p:nvSpPr>
          <p:cNvPr id="3" name="Содержимое 2"/>
          <p:cNvSpPr>
            <a:spLocks noGrp="1"/>
          </p:cNvSpPr>
          <p:nvPr>
            <p:ph idx="1"/>
          </p:nvPr>
        </p:nvSpPr>
        <p:spPr>
          <a:xfrm>
            <a:off x="457200" y="2348880"/>
            <a:ext cx="8229600" cy="3777283"/>
          </a:xfrm>
        </p:spPr>
        <p:txBody>
          <a:bodyPr/>
          <a:lstStyle/>
          <a:p>
            <a:pPr algn="ctr">
              <a:buNone/>
            </a:pPr>
            <a:r>
              <a:rPr lang="ru-RU" dirty="0" smtClean="0"/>
              <a:t>  </a:t>
            </a:r>
            <a:r>
              <a:rPr lang="ru-RU" dirty="0"/>
              <a:t> </a:t>
            </a:r>
            <a:r>
              <a:rPr lang="ru-RU" b="1" i="1" dirty="0"/>
              <a:t>«Невелика синица, голосок востер»</a:t>
            </a:r>
            <a:r>
              <a:rPr lang="ru-RU" dirty="0"/>
              <a:t>, </a:t>
            </a:r>
            <a:endParaRPr lang="ru-RU" b="1" i="1" dirty="0" smtClean="0"/>
          </a:p>
          <a:p>
            <a:pPr algn="ctr">
              <a:buNone/>
            </a:pPr>
            <a:r>
              <a:rPr lang="ru-RU" b="1" i="1" dirty="0" smtClean="0"/>
              <a:t>Хвалилась </a:t>
            </a:r>
            <a:r>
              <a:rPr lang="ru-RU" b="1" i="1" dirty="0"/>
              <a:t>синица хвостом море зажечь», «Синичка – воробью сестричка</a:t>
            </a:r>
            <a:r>
              <a:rPr lang="ru-RU" b="1" i="1" dirty="0" smtClean="0"/>
              <a:t>»,</a:t>
            </a:r>
          </a:p>
          <a:p>
            <a:pPr algn="ctr">
              <a:buNone/>
            </a:pPr>
            <a:r>
              <a:rPr lang="ru-RU" b="1" i="1" dirty="0" smtClean="0"/>
              <a:t>«</a:t>
            </a:r>
            <a:r>
              <a:rPr lang="ru-RU" b="1" i="1" dirty="0"/>
              <a:t>Не велика птичка-синичка, и та свой праздник помнит».</a:t>
            </a: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myslide.ru/documents_2/063ac102aeb3b021e8192c664aa7a136/img4.jpg"/>
          <p:cNvPicPr>
            <a:picLocks noGrp="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642194"/>
          </a:xfrm>
        </p:spPr>
        <p:txBody>
          <a:bodyPr>
            <a:normAutofit fontScale="90000"/>
          </a:bodyPr>
          <a:lstStyle/>
          <a:p>
            <a:r>
              <a:rPr lang="ru-RU" sz="2000" dirty="0" smtClean="0"/>
              <a:t/>
            </a:r>
            <a:br>
              <a:rPr lang="ru-RU" sz="2000" dirty="0" smtClean="0"/>
            </a:br>
            <a:r>
              <a:rPr lang="ru-RU" sz="2000" dirty="0"/>
              <a:t/>
            </a:r>
            <a:br>
              <a:rPr lang="ru-RU" sz="2000" dirty="0"/>
            </a:br>
            <a:r>
              <a:rPr lang="ru-RU" sz="2200" b="1" dirty="0" smtClean="0">
                <a:solidFill>
                  <a:srgbClr val="7030A0"/>
                </a:solidFill>
              </a:rPr>
              <a:t>Верить </a:t>
            </a:r>
            <a:r>
              <a:rPr lang="ru-RU" sz="2200" b="1" dirty="0">
                <a:solidFill>
                  <a:srgbClr val="7030A0"/>
                </a:solidFill>
              </a:rPr>
              <a:t>или не верить в древние приметы </a:t>
            </a:r>
            <a:r>
              <a:rPr lang="ru-RU" sz="2200" b="1" dirty="0" err="1">
                <a:solidFill>
                  <a:srgbClr val="7030A0"/>
                </a:solidFill>
              </a:rPr>
              <a:t>Синичкиного</a:t>
            </a:r>
            <a:r>
              <a:rPr lang="ru-RU" sz="2200" b="1" dirty="0">
                <a:solidFill>
                  <a:srgbClr val="7030A0"/>
                </a:solidFill>
              </a:rPr>
              <a:t> дня – дело личное, но сегодня позаботиться о неперелетных птицах зимой довольно просто. Ничего не стоит сделать (или купить) кормушку и подкармливать пернатых, помня, что они, как и мы – часть большой Природы, в которой все мы связаны друг с другом.</a:t>
            </a:r>
            <a:r>
              <a:rPr lang="ru-RU" dirty="0"/>
              <a:t/>
            </a:r>
            <a:br>
              <a:rPr lang="ru-RU" dirty="0"/>
            </a:br>
            <a:endParaRPr lang="ru-RU" dirty="0"/>
          </a:p>
        </p:txBody>
      </p:sp>
      <p:pic>
        <p:nvPicPr>
          <p:cNvPr id="5" name="Содержимое 4" descr="https://im0-tub-ru.yandex.net/i?id=0216cf5dca6ee46790548e620188751c&amp;n=13&amp;exp=1"/>
          <p:cNvPicPr>
            <a:picLocks noGrp="1"/>
          </p:cNvPicPr>
          <p:nvPr>
            <p:ph idx="1"/>
          </p:nvPr>
        </p:nvPicPr>
        <p:blipFill>
          <a:blip r:embed="rId2" cstate="print"/>
          <a:srcRect/>
          <a:stretch>
            <a:fillRect/>
          </a:stretch>
        </p:blipFill>
        <p:spPr bwMode="auto">
          <a:xfrm>
            <a:off x="0" y="2060848"/>
            <a:ext cx="9144000" cy="47971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cdn.humoraf.ru/wp-content/uploads/2019/10/krasivye-kartinki-sinichkin-den-humoraf-ru-34.jpg"/>
          <p:cNvPicPr>
            <a:picLocks noGrp="1"/>
          </p:cNvPicPr>
          <p:nvPr>
            <p:ph idx="1"/>
          </p:nvPr>
        </p:nvPicPr>
        <p:blipFill>
          <a:blip r:embed="rId2" cstate="print"/>
          <a:srcRect/>
          <a:stretch>
            <a:fillRect/>
          </a:stretch>
        </p:blipFill>
        <p:spPr bwMode="auto">
          <a:xfrm>
            <a:off x="0" y="0"/>
            <a:ext cx="9396536" cy="6858000"/>
          </a:xfrm>
          <a:prstGeom prst="rect">
            <a:avLst/>
          </a:prstGeom>
          <a:noFill/>
          <a:ln w="9525">
            <a:noFill/>
            <a:miter lim="800000"/>
            <a:headEnd/>
            <a:tailEnd/>
          </a:ln>
        </p:spPr>
      </p:pic>
      <p:sp>
        <p:nvSpPr>
          <p:cNvPr id="5" name="TextBox 4"/>
          <p:cNvSpPr txBox="1"/>
          <p:nvPr/>
        </p:nvSpPr>
        <p:spPr>
          <a:xfrm>
            <a:off x="467544" y="4437112"/>
            <a:ext cx="184731" cy="369332"/>
          </a:xfrm>
          <a:prstGeom prst="rect">
            <a:avLst/>
          </a:prstGeom>
          <a:noFill/>
        </p:spPr>
        <p:txBody>
          <a:bodyPr wrap="none" rtlCol="0">
            <a:spAutoFit/>
          </a:bodyPr>
          <a:lstStyle/>
          <a:p>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Фото: Владилен Зубарев"/>
          <p:cNvPicPr>
            <a:picLocks noGrp="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0" name="TextBox 9"/>
          <p:cNvSpPr txBox="1"/>
          <p:nvPr/>
        </p:nvSpPr>
        <p:spPr>
          <a:xfrm>
            <a:off x="5580112" y="3356992"/>
            <a:ext cx="3563888" cy="1323439"/>
          </a:xfrm>
          <a:prstGeom prst="rect">
            <a:avLst/>
          </a:prstGeom>
          <a:noFill/>
        </p:spPr>
        <p:txBody>
          <a:bodyPr wrap="square" rtlCol="0">
            <a:spAutoFit/>
          </a:bodyPr>
          <a:lstStyle/>
          <a:p>
            <a:r>
              <a:rPr lang="ru-RU" sz="4000" b="1" dirty="0" smtClean="0">
                <a:solidFill>
                  <a:srgbClr val="7030A0"/>
                </a:solidFill>
              </a:rPr>
              <a:t>СПАСИБО ЗА ВНИМАНИЕ</a:t>
            </a:r>
            <a:endParaRPr lang="ru-RU" sz="4000" dirty="0">
              <a:solidFill>
                <a:srgbClr val="7030A0"/>
              </a:solidFill>
            </a:endParaRPr>
          </a:p>
        </p:txBody>
      </p:sp>
      <p:sp>
        <p:nvSpPr>
          <p:cNvPr id="11" name="TextBox 10"/>
          <p:cNvSpPr txBox="1"/>
          <p:nvPr/>
        </p:nvSpPr>
        <p:spPr>
          <a:xfrm>
            <a:off x="395536" y="5085184"/>
            <a:ext cx="3744416" cy="1477328"/>
          </a:xfrm>
          <a:prstGeom prst="rect">
            <a:avLst/>
          </a:prstGeom>
          <a:noFill/>
        </p:spPr>
        <p:txBody>
          <a:bodyPr wrap="square" rtlCol="0">
            <a:spAutoFit/>
          </a:bodyPr>
          <a:lstStyle/>
          <a:p>
            <a:pPr algn="ctr"/>
            <a:r>
              <a:rPr lang="ru-RU" b="1" dirty="0" smtClean="0">
                <a:solidFill>
                  <a:srgbClr val="002060"/>
                </a:solidFill>
              </a:rPr>
              <a:t>Автор презентации:</a:t>
            </a:r>
          </a:p>
          <a:p>
            <a:pPr algn="ctr"/>
            <a:r>
              <a:rPr lang="ru-RU" b="1" dirty="0" smtClean="0">
                <a:solidFill>
                  <a:srgbClr val="002060"/>
                </a:solidFill>
              </a:rPr>
              <a:t> </a:t>
            </a:r>
            <a:r>
              <a:rPr lang="ru-RU" b="1" dirty="0" err="1" smtClean="0">
                <a:solidFill>
                  <a:srgbClr val="002060"/>
                </a:solidFill>
              </a:rPr>
              <a:t>Баланина</a:t>
            </a:r>
            <a:r>
              <a:rPr lang="ru-RU" b="1" dirty="0" smtClean="0">
                <a:solidFill>
                  <a:srgbClr val="002060"/>
                </a:solidFill>
              </a:rPr>
              <a:t> Надежда Геннадьевна, заведующая библиотекой-филиалом п.Сараны</a:t>
            </a:r>
          </a:p>
          <a:p>
            <a:pPr algn="ctr"/>
            <a:r>
              <a:rPr lang="ru-RU" b="1" dirty="0" smtClean="0">
                <a:solidFill>
                  <a:srgbClr val="002060"/>
                </a:solidFill>
              </a:rPr>
              <a:t>2020 год</a:t>
            </a: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51</TotalTime>
  <Words>359</Words>
  <Application>Microsoft Office PowerPoint</Application>
  <PresentationFormat>Экран (4:3)</PresentationFormat>
  <Paragraphs>23</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Тема Office</vt:lpstr>
      <vt:lpstr>Слайд 1</vt:lpstr>
      <vt:lpstr>Слайд 2</vt:lpstr>
      <vt:lpstr>12 ноября – Синичкин день  (или Зиновий-синичник). </vt:lpstr>
      <vt:lpstr>Слайд 4</vt:lpstr>
      <vt:lpstr>Немного истории </vt:lpstr>
      <vt:lpstr>Название «синица» произошло вовсе не от синего оперения этих птиц, как многие могут подумать. Свое имя они получили за звонкие песни, напоминающие перезвон колокольчика: «Зинь-зинь!».</vt:lpstr>
      <vt:lpstr> Еще Зиновий Синичник считался праздником охотников и рыбаков. Как правило, с 12 ноября открывался пушной сезон и сезон зимней рыбалки. </vt:lpstr>
      <vt:lpstr>Слайд 8</vt:lpstr>
      <vt:lpstr>Слайд 9</vt:lpstr>
      <vt:lpstr>Интересные факты о синицах: </vt:lpstr>
      <vt:lpstr>  Важно помнить: если вы начали кормить птиц, повесили кормушку, не прекращайте этот процесс, потому что птица очень быстро привыкает к месту кормления. </vt:lpstr>
      <vt:lpstr>Слайд 12</vt:lpstr>
      <vt:lpstr>Слайд 13</vt:lpstr>
      <vt:lpstr>Слайд 14</vt:lpstr>
      <vt:lpstr>Слайд 15</vt:lpstr>
      <vt:lpstr>Слайд 16</vt:lpstr>
      <vt:lpstr>Слайд 17</vt:lpstr>
      <vt:lpstr>Синицу люди любят не только за ее помощь в возделывании земли, но и наделяют ее разными чертами характера. Об этом можно судить по поговоркам:</vt:lpstr>
      <vt:lpstr>  А помните известную поговорку: «Лучше синица в руке, чем журавль в небе»? Считается, что если вам удалось покормить синицу с руки 12 ноября, то загаданное желание обязательно сбудется. А если увидите птицу во сне – преодолеете все преграды</vt:lpstr>
      <vt:lpstr>Слайд 20</vt:lpstr>
      <vt:lpstr>  Верить или не верить в древние приметы Синичкиного дня – дело личное, но сегодня позаботиться о неперелетных птицах зимой довольно просто. Ничего не стоит сделать (или купить) кормушку и подкармливать пернатых, помня, что они, как и мы – часть большой Природы, в которой все мы связаны друг с другом. </vt:lpstr>
      <vt:lpstr>Слайд 22</vt:lpstr>
      <vt:lpstr>Слайд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Библиотека</dc:creator>
  <cp:lastModifiedBy>Алена</cp:lastModifiedBy>
  <cp:revision>7</cp:revision>
  <dcterms:created xsi:type="dcterms:W3CDTF">2020-11-11T08:55:29Z</dcterms:created>
  <dcterms:modified xsi:type="dcterms:W3CDTF">2020-11-11T09:57:14Z</dcterms:modified>
</cp:coreProperties>
</file>