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301" r:id="rId2"/>
    <p:sldId id="300" r:id="rId3"/>
    <p:sldId id="279" r:id="rId4"/>
    <p:sldId id="269" r:id="rId5"/>
    <p:sldId id="291" r:id="rId6"/>
    <p:sldId id="281" r:id="rId7"/>
    <p:sldId id="258" r:id="rId8"/>
    <p:sldId id="282" r:id="rId9"/>
    <p:sldId id="292" r:id="rId10"/>
    <p:sldId id="283" r:id="rId11"/>
    <p:sldId id="293" r:id="rId12"/>
    <p:sldId id="284" r:id="rId13"/>
    <p:sldId id="294" r:id="rId14"/>
    <p:sldId id="285" r:id="rId15"/>
    <p:sldId id="295" r:id="rId16"/>
    <p:sldId id="280" r:id="rId17"/>
    <p:sldId id="296" r:id="rId18"/>
    <p:sldId id="286" r:id="rId19"/>
    <p:sldId id="270" r:id="rId20"/>
    <p:sldId id="271" r:id="rId21"/>
    <p:sldId id="287" r:id="rId22"/>
    <p:sldId id="272" r:id="rId23"/>
    <p:sldId id="288" r:id="rId24"/>
    <p:sldId id="273" r:id="rId25"/>
    <p:sldId id="289" r:id="rId26"/>
    <p:sldId id="274" r:id="rId27"/>
    <p:sldId id="290" r:id="rId28"/>
    <p:sldId id="297" r:id="rId29"/>
    <p:sldId id="298" r:id="rId30"/>
    <p:sldId id="278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70" autoAdjust="0"/>
    <p:restoredTop sz="94660"/>
  </p:normalViewPr>
  <p:slideViewPr>
    <p:cSldViewPr>
      <p:cViewPr varScale="1">
        <p:scale>
          <a:sx n="64" d="100"/>
          <a:sy n="64" d="100"/>
        </p:scale>
        <p:origin x="944" y="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B34E8-92BE-484D-8298-1F175868BA6A}" type="datetimeFigureOut">
              <a:rPr lang="ru-RU" smtClean="0"/>
              <a:pPr/>
              <a:t>26.04.2023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0C96-4493-49F9-80FF-E42F8F2262C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8746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B34E8-92BE-484D-8298-1F175868BA6A}" type="datetimeFigureOut">
              <a:rPr lang="ru-RU" smtClean="0"/>
              <a:pPr/>
              <a:t>26.04.2023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0C96-4493-49F9-80FF-E42F8F2262C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529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B34E8-92BE-484D-8298-1F175868BA6A}" type="datetimeFigureOut">
              <a:rPr lang="ru-RU" smtClean="0"/>
              <a:pPr/>
              <a:t>26.04.2023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0C96-4493-49F9-80FF-E42F8F2262C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2974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B34E8-92BE-484D-8298-1F175868BA6A}" type="datetimeFigureOut">
              <a:rPr lang="ru-RU" smtClean="0"/>
              <a:pPr/>
              <a:t>26.04.2023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0C96-4493-49F9-80FF-E42F8F2262C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6585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B34E8-92BE-484D-8298-1F175868BA6A}" type="datetimeFigureOut">
              <a:rPr lang="ru-RU" smtClean="0"/>
              <a:pPr/>
              <a:t>26.04.2023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0C96-4493-49F9-80FF-E42F8F2262C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2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B34E8-92BE-484D-8298-1F175868BA6A}" type="datetimeFigureOut">
              <a:rPr lang="ru-RU" smtClean="0"/>
              <a:pPr/>
              <a:t>26.04.2023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0C96-4493-49F9-80FF-E42F8F2262C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7906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B34E8-92BE-484D-8298-1F175868BA6A}" type="datetimeFigureOut">
              <a:rPr lang="ru-RU" smtClean="0"/>
              <a:pPr/>
              <a:t>26.04.2023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0C96-4493-49F9-80FF-E42F8F2262C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033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B34E8-92BE-484D-8298-1F175868BA6A}" type="datetimeFigureOut">
              <a:rPr lang="ru-RU" smtClean="0"/>
              <a:pPr/>
              <a:t>26.04.2023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0C96-4493-49F9-80FF-E42F8F2262C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176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B34E8-92BE-484D-8298-1F175868BA6A}" type="datetimeFigureOut">
              <a:rPr lang="ru-RU" smtClean="0"/>
              <a:pPr/>
              <a:t>26.04.2023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0C96-4493-49F9-80FF-E42F8F2262C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5500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B34E8-92BE-484D-8298-1F175868BA6A}" type="datetimeFigureOut">
              <a:rPr lang="ru-RU" smtClean="0"/>
              <a:pPr/>
              <a:t>26.04.2023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0C96-4493-49F9-80FF-E42F8F2262C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110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B34E8-92BE-484D-8298-1F175868BA6A}" type="datetimeFigureOut">
              <a:rPr lang="ru-RU" smtClean="0"/>
              <a:pPr/>
              <a:t>26.04.2023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0C96-4493-49F9-80FF-E42F8F2262C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1024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EB34E8-92BE-484D-8298-1F175868BA6A}" type="datetimeFigureOut">
              <a:rPr lang="ru-RU" smtClean="0"/>
              <a:pPr/>
              <a:t>26.04.2023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220C96-4493-49F9-80FF-E42F8F2262C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602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11" Type="http://schemas.openxmlformats.org/officeDocument/2006/relationships/slide" Target="slide2.xml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slide" Target="slide2.xml"/><Relationship Id="rId4" Type="http://schemas.openxmlformats.org/officeDocument/2006/relationships/slide" Target="slide19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image" Target="../media/image4.png"/><Relationship Id="rId7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slide" Target="slide2.xml"/><Relationship Id="rId4" Type="http://schemas.openxmlformats.org/officeDocument/2006/relationships/image" Target="../media/image2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slide" Target="slide6.xml"/><Relationship Id="rId7" Type="http://schemas.openxmlformats.org/officeDocument/2006/relationships/image" Target="../media/image18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slide" Target="slide2.xml"/><Relationship Id="rId4" Type="http://schemas.openxmlformats.org/officeDocument/2006/relationships/image" Target="../media/image11.png"/><Relationship Id="rId9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" Target="slide5.xml"/><Relationship Id="rId7" Type="http://schemas.openxmlformats.org/officeDocument/2006/relationships/slide" Target="slide7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slide" Target="slide2.xml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slide" Target="slide8.xml"/><Relationship Id="rId7" Type="http://schemas.openxmlformats.org/officeDocument/2006/relationships/image" Target="../media/image2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slide" Target="slide2.xml"/><Relationship Id="rId4" Type="http://schemas.openxmlformats.org/officeDocument/2006/relationships/image" Target="../media/image11.png"/><Relationship Id="rId9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" Target="slide7.xml"/><Relationship Id="rId7" Type="http://schemas.openxmlformats.org/officeDocument/2006/relationships/slide" Target="slide2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slide" Target="slide9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slide" Target="slide10.xml"/><Relationship Id="rId7" Type="http://schemas.openxmlformats.org/officeDocument/2006/relationships/image" Target="../media/image2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slide" Target="slide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" Target="slide9.xml"/><Relationship Id="rId7" Type="http://schemas.openxmlformats.org/officeDocument/2006/relationships/slide" Target="slide11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slide" Target="slide2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slide" Target="slide12.xml"/><Relationship Id="rId7" Type="http://schemas.openxmlformats.org/officeDocument/2006/relationships/image" Target="../media/image2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slide" Target="slide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" Target="slide11.xml"/><Relationship Id="rId7" Type="http://schemas.openxmlformats.org/officeDocument/2006/relationships/slide" Target="slide13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slide" Target="slide2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slide" Target="slide14.xml"/><Relationship Id="rId7" Type="http://schemas.openxmlformats.org/officeDocument/2006/relationships/image" Target="../media/image2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slide" Target="slide2.xml"/><Relationship Id="rId4" Type="http://schemas.openxmlformats.org/officeDocument/2006/relationships/image" Target="../media/image11.png"/><Relationship Id="rId9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7" Type="http://schemas.openxmlformats.org/officeDocument/2006/relationships/image" Target="../media/image1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slide" Target="slide2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slide" Target="slide16.xml"/><Relationship Id="rId7" Type="http://schemas.openxmlformats.org/officeDocument/2006/relationships/image" Target="../media/image3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slide" Target="slide2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" Target="slide15.xml"/><Relationship Id="rId7" Type="http://schemas.openxmlformats.org/officeDocument/2006/relationships/slide" Target="slide17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slide" Target="slide2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slide" Target="slide18.xml"/><Relationship Id="rId7" Type="http://schemas.openxmlformats.org/officeDocument/2006/relationships/image" Target="../media/image3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slide" Target="slide2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" Target="slide17.xml"/><Relationship Id="rId7" Type="http://schemas.openxmlformats.org/officeDocument/2006/relationships/slide" Target="slide19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slide" Target="slide2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" Target="slide20.xml"/><Relationship Id="rId3" Type="http://schemas.openxmlformats.org/officeDocument/2006/relationships/image" Target="../media/image4.png"/><Relationship Id="rId7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35.png"/><Relationship Id="rId4" Type="http://schemas.openxmlformats.org/officeDocument/2006/relationships/image" Target="../media/image2.png"/><Relationship Id="rId9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slide" Target="slide21.xml"/><Relationship Id="rId7" Type="http://schemas.openxmlformats.org/officeDocument/2006/relationships/image" Target="../media/image3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16.png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" Target="slide20.xml"/><Relationship Id="rId7" Type="http://schemas.openxmlformats.org/officeDocument/2006/relationships/slide" Target="slide22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slide" Target="slide2.xml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slide" Target="slide23.xml"/><Relationship Id="rId7" Type="http://schemas.openxmlformats.org/officeDocument/2006/relationships/image" Target="../media/image38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slide" Target="slide2.xml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" Target="slide22.xml"/><Relationship Id="rId7" Type="http://schemas.openxmlformats.org/officeDocument/2006/relationships/slide" Target="slide24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slide" Target="slide2.xml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slide" Target="slide25.xml"/><Relationship Id="rId7" Type="http://schemas.openxmlformats.org/officeDocument/2006/relationships/image" Target="../media/image40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slide" Target="slide2.xml"/><Relationship Id="rId10" Type="http://schemas.openxmlformats.org/officeDocument/2006/relationships/image" Target="../media/image42.png"/><Relationship Id="rId4" Type="http://schemas.openxmlformats.org/officeDocument/2006/relationships/image" Target="../media/image11.png"/><Relationship Id="rId9" Type="http://schemas.openxmlformats.org/officeDocument/2006/relationships/image" Target="../media/image41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" Target="slide24.xml"/><Relationship Id="rId7" Type="http://schemas.openxmlformats.org/officeDocument/2006/relationships/slide" Target="slide26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slide" Target="slide2.xml"/><Relationship Id="rId4" Type="http://schemas.openxmlformats.org/officeDocument/2006/relationships/image" Target="../media/image22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slide" Target="slide27.xml"/><Relationship Id="rId7" Type="http://schemas.openxmlformats.org/officeDocument/2006/relationships/image" Target="../media/image4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slide" Target="slide2.xml"/><Relationship Id="rId4" Type="http://schemas.openxmlformats.org/officeDocument/2006/relationships/image" Target="../media/image11.png"/><Relationship Id="rId9" Type="http://schemas.openxmlformats.org/officeDocument/2006/relationships/image" Target="../media/image45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" Target="slide26.xml"/><Relationship Id="rId7" Type="http://schemas.openxmlformats.org/officeDocument/2006/relationships/slide" Target="slide28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slide" Target="slide2.xml"/><Relationship Id="rId4" Type="http://schemas.openxmlformats.org/officeDocument/2006/relationships/image" Target="../media/image22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slide" Target="slide29.xml"/><Relationship Id="rId7" Type="http://schemas.openxmlformats.org/officeDocument/2006/relationships/image" Target="../media/image4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slide" Target="slide2.xml"/><Relationship Id="rId4" Type="http://schemas.openxmlformats.org/officeDocument/2006/relationships/image" Target="../media/image11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" Target="slide28.xml"/><Relationship Id="rId7" Type="http://schemas.openxmlformats.org/officeDocument/2006/relationships/slide" Target="slide30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slide" Target="slide2.xml"/><Relationship Id="rId4" Type="http://schemas.openxmlformats.org/officeDocument/2006/relationships/image" Target="../media/image2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33207F2F-9B63-42F8-B641-05D6F124CE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37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10192" y="158888"/>
            <a:ext cx="82868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 </a:t>
            </a:r>
            <a:r>
              <a:rPr lang="ru-RU" sz="1400" b="1" dirty="0">
                <a:latin typeface="Bookman Old Style" pitchFamily="18" charset="0"/>
              </a:rPr>
              <a:t>Структурное подразделение «</a:t>
            </a:r>
            <a:r>
              <a:rPr lang="ru-RU" sz="1400" b="1" dirty="0" err="1">
                <a:latin typeface="Bookman Old Style" pitchFamily="18" charset="0"/>
              </a:rPr>
              <a:t>Пашийская</a:t>
            </a:r>
            <a:r>
              <a:rPr lang="ru-RU" sz="1400" b="1" dirty="0">
                <a:latin typeface="Bookman Old Style" pitchFamily="18" charset="0"/>
              </a:rPr>
              <a:t> библиотека»</a:t>
            </a:r>
          </a:p>
          <a:p>
            <a:pPr algn="ctr"/>
            <a:r>
              <a:rPr lang="ru-RU" sz="1400" b="1" dirty="0">
                <a:latin typeface="Bookman Old Style" pitchFamily="18" charset="0"/>
              </a:rPr>
              <a:t>МБУК «ГЦГБ»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341311" y="2312603"/>
            <a:ext cx="45720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>
                <a:latin typeface="Bookman Old Style" pitchFamily="18" charset="0"/>
              </a:rPr>
              <a:t>Подготовила:</a:t>
            </a:r>
          </a:p>
          <a:p>
            <a:pPr algn="r"/>
            <a:r>
              <a:rPr lang="ru-RU" sz="1600" dirty="0">
                <a:latin typeface="Bookman Old Style" pitchFamily="18" charset="0"/>
              </a:rPr>
              <a:t>Главный библиотекарь </a:t>
            </a:r>
          </a:p>
          <a:p>
            <a:pPr algn="r"/>
            <a:r>
              <a:rPr lang="ru-RU" sz="1600" dirty="0">
                <a:latin typeface="Bookman Old Style" pitchFamily="18" charset="0"/>
              </a:rPr>
              <a:t>Рудакова О.М.</a:t>
            </a:r>
            <a:r>
              <a:rPr lang="ru-RU" sz="2400" dirty="0">
                <a:latin typeface="Bookman Old Style" pitchFamily="18" charset="0"/>
              </a:rPr>
              <a:t> 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B9C7BBC2-2A3C-4F95-95F0-572C8E80536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6927"/>
          <a:stretch/>
        </p:blipFill>
        <p:spPr>
          <a:xfrm>
            <a:off x="2041610" y="6116384"/>
            <a:ext cx="1800200" cy="77489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-627842" y="6514970"/>
            <a:ext cx="68407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>
                <a:latin typeface="Bookman Old Style" pitchFamily="18" charset="0"/>
              </a:rPr>
              <a:t>р.п. Пашия, 2023 год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17657" y="1104496"/>
            <a:ext cx="830868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«Проводники по школьному пути»</a:t>
            </a:r>
            <a:endParaRPr lang="ru-RU" sz="3600" b="1" cap="none" spc="0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rgbClr val="FFFF00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37702" y="1817382"/>
            <a:ext cx="48577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Bookman Old Style" pitchFamily="18" charset="0"/>
              </a:rPr>
              <a:t>Виртуальная выставка</a:t>
            </a:r>
          </a:p>
        </p:txBody>
      </p:sp>
      <p:pic>
        <p:nvPicPr>
          <p:cNvPr id="2" name="detskaa_muzyka_veselaa_myska_(5music.onlin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1691680" y="2183591"/>
            <a:ext cx="487363" cy="48736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562D28DE-1038-4F86-A3F2-2B697272DB0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9551" y="2747417"/>
            <a:ext cx="6374306" cy="369109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34C0F87A-AC9F-47ED-8B4C-7AB2B4E2445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54897" y="5174521"/>
            <a:ext cx="1195146" cy="1340449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CE90BA54-8320-41A5-A8A0-942AABBA91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3560494" y="4920263"/>
            <a:ext cx="744087" cy="1725326"/>
          </a:xfrm>
          <a:prstGeom prst="rect">
            <a:avLst/>
          </a:prstGeom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xmlns="" id="{B1D884E3-CC33-40D3-AC1C-C2BB9A8031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2918" y="5844745"/>
            <a:ext cx="2730550" cy="1046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7B42FDAB-D4BE-427A-9675-4D52C90751B2}"/>
              </a:ext>
            </a:extLst>
          </p:cNvPr>
          <p:cNvSpPr/>
          <p:nvPr/>
        </p:nvSpPr>
        <p:spPr>
          <a:xfrm>
            <a:off x="6123490" y="5858975"/>
            <a:ext cx="2909407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600" cap="none" spc="0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Нажми</a:t>
            </a:r>
          </a:p>
        </p:txBody>
      </p:sp>
      <p:sp>
        <p:nvSpPr>
          <p:cNvPr id="23" name="TextBox 22">
            <a:hlinkClick r:id="rId11" action="ppaction://hlinksldjump"/>
            <a:extLst>
              <a:ext uri="{FF2B5EF4-FFF2-40B4-BE49-F238E27FC236}">
                <a16:creationId xmlns:a16="http://schemas.microsoft.com/office/drawing/2014/main" xmlns="" id="{71B81FE6-4EAF-42FB-BB04-2667363BC08C}"/>
              </a:ext>
            </a:extLst>
          </p:cNvPr>
          <p:cNvSpPr txBox="1"/>
          <p:nvPr/>
        </p:nvSpPr>
        <p:spPr>
          <a:xfrm>
            <a:off x="5174060" y="5937745"/>
            <a:ext cx="489373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start</a:t>
            </a:r>
            <a:endParaRPr lang="ru-RU" sz="36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5693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2">
            <a:extLst>
              <a:ext uri="{FF2B5EF4-FFF2-40B4-BE49-F238E27FC236}">
                <a16:creationId xmlns:a16="http://schemas.microsoft.com/office/drawing/2014/main" xmlns="" id="{E77B56A9-D7C3-4EFE-8487-F40536B76D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34039" y="-1151961"/>
            <a:ext cx="6858000" cy="9161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79137" y="263275"/>
            <a:ext cx="8174712" cy="4533877"/>
          </a:xfrm>
          <a:prstGeom prst="wedgeRoundRectCallout">
            <a:avLst>
              <a:gd name="adj1" fmla="val -5865"/>
              <a:gd name="adj2" fmla="val 54061"/>
              <a:gd name="adj3" fmla="val 16667"/>
            </a:avLst>
          </a:prstGeom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20" y="289099"/>
            <a:ext cx="81747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Здравствуйте, дорогие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ребята и уважаемые родители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2023 год объявлен годом педагога и наставника. 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этого события предлагаем вашему вниманию </a:t>
            </a:r>
          </a:p>
          <a:p>
            <a:pPr algn="ctr"/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книжную выставку </a:t>
            </a:r>
            <a:r>
              <a:rPr lang="ru-RU" sz="24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«Проводники по школьному пути» </a:t>
            </a:r>
          </a:p>
          <a:p>
            <a:pPr algn="ctr"/>
            <a:r>
              <a:rPr lang="ru-RU" sz="1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 просмотром, ознакомьтесь с правилами пользования выставкой</a:t>
            </a:r>
            <a:r>
              <a:rPr lang="ru-RU" sz="1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544505"/>
            <a:ext cx="1692202" cy="2374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552" y="2395029"/>
            <a:ext cx="504056" cy="49599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6088D5A5-CDD6-4DDD-8D4A-3C2A4A4959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7788" y="3117613"/>
            <a:ext cx="495820" cy="491606"/>
          </a:xfrm>
          <a:prstGeom prst="rect">
            <a:avLst/>
          </a:prstGeom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xmlns="" id="{18AA74F1-BD60-4818-AF57-A753AC87E1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9" y="3886280"/>
            <a:ext cx="666125" cy="260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>
            <a:extLst>
              <a:ext uri="{FF2B5EF4-FFF2-40B4-BE49-F238E27FC236}">
                <a16:creationId xmlns:a16="http://schemas.microsoft.com/office/drawing/2014/main" xmlns="" id="{D34D0A96-2638-4888-8608-2A6A2F202E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317272"/>
            <a:ext cx="767914" cy="299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>
            <a:hlinkClick r:id="rId8" action="ppaction://hlinksldjump"/>
            <a:extLst>
              <a:ext uri="{FF2B5EF4-FFF2-40B4-BE49-F238E27FC236}">
                <a16:creationId xmlns:a16="http://schemas.microsoft.com/office/drawing/2014/main" xmlns="" id="{262193C1-70C6-44E5-BB52-42FCF9418F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302" y="6021288"/>
            <a:ext cx="1807698" cy="70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87624" y="2474313"/>
            <a:ext cx="7066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нажатии на символ, вы возвращаетесь на текущую страницу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09626" y="3143265"/>
            <a:ext cx="7066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нажатии на символ, открывается краткое описание книги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171695" y="3831716"/>
            <a:ext cx="7066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нажатии на символ, вы возвращаетесь на предыдущую страницу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47545" y="4273866"/>
            <a:ext cx="7066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нажатии на символ, вы переходите на следующую страницу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1909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23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Блок-схема: альтернативный процесс 1">
            <a:hlinkClick r:id="rId3" action="ppaction://hlinksldjump"/>
          </p:cNvPr>
          <p:cNvSpPr/>
          <p:nvPr/>
        </p:nvSpPr>
        <p:spPr>
          <a:xfrm>
            <a:off x="2214546" y="2071678"/>
            <a:ext cx="5040560" cy="93610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Блок-схема: альтернативный процесс 2"/>
          <p:cNvSpPr/>
          <p:nvPr/>
        </p:nvSpPr>
        <p:spPr>
          <a:xfrm>
            <a:off x="2228497" y="3295814"/>
            <a:ext cx="5040560" cy="93610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215020" y="2084452"/>
            <a:ext cx="500066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hlinkClick r:id="rId3" action="ppaction://hlinksldjump"/>
              </a:rPr>
              <a:t>Раздел 1</a:t>
            </a:r>
            <a:r>
              <a:rPr lang="ru-RU" sz="54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215020" y="3295814"/>
            <a:ext cx="500066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hlinkClick r:id="rId4" action="ppaction://hlinksldjump"/>
              </a:rPr>
              <a:t>Раздел 2. 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7" name="Рисунок 6">
            <a:hlinkClick r:id="rId5" action="ppaction://hlinksldjump"/>
            <a:extLst>
              <a:ext uri="{FF2B5EF4-FFF2-40B4-BE49-F238E27FC236}">
                <a16:creationId xmlns:a16="http://schemas.microsoft.com/office/drawing/2014/main" xmlns="" id="{26F7F914-0D55-4DDF-B309-6C2DDD4942D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739" y="178368"/>
            <a:ext cx="766438" cy="750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673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5C0713B5-4793-4796-83A5-C128940552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37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61575" y="1059034"/>
            <a:ext cx="860203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rgbClr val="002060"/>
                </a:solidFill>
                <a:effectLst/>
                <a:latin typeface="Comic Sans MS" pitchFamily="66" charset="0"/>
              </a:rPr>
              <a:t>«</a:t>
            </a:r>
            <a:r>
              <a:rPr lang="ru-RU" sz="4400" b="1" dirty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rgbClr val="002060"/>
                </a:solidFill>
                <a:latin typeface="Comic Sans MS" pitchFamily="66" charset="0"/>
              </a:rPr>
              <a:t>Звенит звонок на перемену</a:t>
            </a:r>
            <a:r>
              <a:rPr lang="ru-RU" sz="4400" b="1" cap="none" spc="0" dirty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rgbClr val="002060"/>
                </a:solidFill>
                <a:effectLst/>
                <a:latin typeface="Comic Sans MS" pitchFamily="66" charset="0"/>
              </a:rPr>
              <a:t>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55444" y="155361"/>
            <a:ext cx="287610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rgbClr val="002060"/>
                </a:solidFill>
                <a:effectLst/>
                <a:latin typeface="Comic Sans MS" pitchFamily="66" charset="0"/>
              </a:rPr>
              <a:t>Раздел 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4666" y="1886269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Comic Sans MS" pitchFamily="66" charset="0"/>
              </a:rPr>
              <a:t>Художественные произведения детских писателей о школе, дружбе, весёлых историях, забавных проделках, и о многом другом…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0F99CAD1-FA95-4BE5-A1AD-2AA43E8E1D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551" y="2747417"/>
            <a:ext cx="6374306" cy="369109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4DBD2ADE-A6C2-4CBF-A114-BCED708C5B0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6927"/>
          <a:stretch/>
        </p:blipFill>
        <p:spPr>
          <a:xfrm>
            <a:off x="2041610" y="6116384"/>
            <a:ext cx="1800200" cy="774893"/>
          </a:xfrm>
          <a:prstGeom prst="rect">
            <a:avLst/>
          </a:prstGeom>
        </p:spPr>
      </p:pic>
      <p:pic>
        <p:nvPicPr>
          <p:cNvPr id="8" name="Рисунок 7">
            <a:hlinkClick r:id="rId5" action="ppaction://hlinksldjump"/>
            <a:extLst>
              <a:ext uri="{FF2B5EF4-FFF2-40B4-BE49-F238E27FC236}">
                <a16:creationId xmlns:a16="http://schemas.microsoft.com/office/drawing/2014/main" xmlns="" id="{741A2115-B827-49A4-ACA9-8C59B9CD1C8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504" y="188640"/>
            <a:ext cx="766438" cy="75030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0D85A1E-2A18-47D0-8846-9499F91C488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603" t="-76" r="592" b="2263"/>
          <a:stretch/>
        </p:blipFill>
        <p:spPr>
          <a:xfrm>
            <a:off x="1689614" y="5040419"/>
            <a:ext cx="2504192" cy="1850858"/>
          </a:xfrm>
          <a:prstGeom prst="rect">
            <a:avLst/>
          </a:prstGeom>
        </p:spPr>
      </p:pic>
      <p:pic>
        <p:nvPicPr>
          <p:cNvPr id="14" name="Picture 6">
            <a:hlinkClick r:id="rId8" action="ppaction://hlinksldjump"/>
            <a:extLst>
              <a:ext uri="{FF2B5EF4-FFF2-40B4-BE49-F238E27FC236}">
                <a16:creationId xmlns:a16="http://schemas.microsoft.com/office/drawing/2014/main" xmlns="" id="{C64610E6-5826-406E-8E5E-6002888C7A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302" y="6021288"/>
            <a:ext cx="1807698" cy="70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5941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00" name="Picture 12">
            <a:extLst>
              <a:ext uri="{FF2B5EF4-FFF2-40B4-BE49-F238E27FC236}">
                <a16:creationId xmlns:a16="http://schemas.microsoft.com/office/drawing/2014/main" xmlns="" id="{7EAA4485-4343-4D59-93F4-14DE014A03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34039" y="-1151961"/>
            <a:ext cx="6858000" cy="9161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hlinkClick r:id="rId3" action="ppaction://hlinksldjump"/>
            <a:extLst>
              <a:ext uri="{FF2B5EF4-FFF2-40B4-BE49-F238E27FC236}">
                <a16:creationId xmlns:a16="http://schemas.microsoft.com/office/drawing/2014/main" xmlns="" id="{6088D5A5-CDD6-4DDD-8D4A-3C2A4A4959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7074" y="5619829"/>
            <a:ext cx="1154140" cy="1144330"/>
          </a:xfrm>
          <a:prstGeom prst="rect">
            <a:avLst/>
          </a:prstGeom>
        </p:spPr>
      </p:pic>
      <p:pic>
        <p:nvPicPr>
          <p:cNvPr id="11" name="Рисунок 10">
            <a:hlinkClick r:id="rId5" action="ppaction://hlinksldjump"/>
            <a:extLst>
              <a:ext uri="{FF2B5EF4-FFF2-40B4-BE49-F238E27FC236}">
                <a16:creationId xmlns:a16="http://schemas.microsoft.com/office/drawing/2014/main" xmlns="" id="{0DEC36C4-AFF7-4421-AC4C-1E9B4A3153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739" y="178368"/>
            <a:ext cx="766438" cy="750302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3E407214-CBED-40AE-AC7C-40CE5DE96CE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436105">
            <a:off x="4881055" y="2359371"/>
            <a:ext cx="3845424" cy="3055520"/>
          </a:xfrm>
          <a:prstGeom prst="rect">
            <a:avLst/>
          </a:prstGeom>
        </p:spPr>
      </p:pic>
      <p:pic>
        <p:nvPicPr>
          <p:cNvPr id="12302" name="Picture 14">
            <a:extLst>
              <a:ext uri="{FF2B5EF4-FFF2-40B4-BE49-F238E27FC236}">
                <a16:creationId xmlns:a16="http://schemas.microsoft.com/office/drawing/2014/main" xmlns="" id="{FCC3681A-72E8-4BB4-8A2D-B133CA8F9D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4995" y="978209"/>
            <a:ext cx="3631488" cy="54795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06" name="Picture 18">
            <a:extLst>
              <a:ext uri="{FF2B5EF4-FFF2-40B4-BE49-F238E27FC236}">
                <a16:creationId xmlns:a16="http://schemas.microsoft.com/office/drawing/2014/main" xmlns="" id="{08D83141-1E63-4C90-850C-DF25C14D18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125739" y="5482964"/>
            <a:ext cx="2411760" cy="1196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A7CAC6C9-FAA3-4870-A5CA-D106E91DB3EC}"/>
              </a:ext>
            </a:extLst>
          </p:cNvPr>
          <p:cNvSpPr/>
          <p:nvPr/>
        </p:nvSpPr>
        <p:spPr>
          <a:xfrm>
            <a:off x="1115616" y="34378"/>
            <a:ext cx="7902645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cap="none" spc="0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ookman Old Style" panose="02050604050505020204" pitchFamily="18" charset="0"/>
              </a:rPr>
              <a:t>Ирина Пивоварова</a:t>
            </a:r>
          </a:p>
          <a:p>
            <a:pPr algn="ctr"/>
            <a:r>
              <a:rPr lang="ru-RU" sz="2000" b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ookman Old Style" panose="02050604050505020204" pitchFamily="18" charset="0"/>
              </a:rPr>
              <a:t>«Рассказ Люси Синицыной, ученицы третьего класса»</a:t>
            </a:r>
            <a:endParaRPr lang="ru-RU" sz="2000" b="1" cap="none" spc="0" dirty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4466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ttps://phonoteka.org/uploads/posts/2021-04/1619302770_27-phonoteka_org-p-fon-dlya-prezentatsii-prava-rebenka-3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0"/>
            <a:ext cx="8627413" cy="6672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42910" y="3271239"/>
            <a:ext cx="779586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latin typeface="Comic Sans MS" pitchFamily="66" charset="0"/>
                <a:cs typeface="Times New Roman" pitchFamily="18" charset="0"/>
              </a:rPr>
              <a:t>   </a:t>
            </a:r>
            <a:r>
              <a:rPr lang="ru-RU" dirty="0">
                <a:latin typeface="Comic Sans MS" pitchFamily="66" charset="0"/>
                <a:cs typeface="Times New Roman" pitchFamily="18" charset="0"/>
              </a:rPr>
              <a:t>Люся Синицына – непоседа и озорная девчонка, которую на каждом шагу поджидают приключения.</a:t>
            </a:r>
          </a:p>
          <a:p>
            <a:pPr algn="just"/>
            <a:r>
              <a:rPr lang="ru-RU" dirty="0">
                <a:latin typeface="Comic Sans MS" pitchFamily="66" charset="0"/>
                <a:cs typeface="Times New Roman" pitchFamily="18" charset="0"/>
              </a:rPr>
              <a:t>   Учится она в третьем классе, на носу у неё веснушки, словно маленькие солнышки, а в голове кружится вихрь мыслей и самых необычных идей. С верной собакой Ураном и лучшей подругой Люся находит себе занятие по душе: помогает кровельщику чинить крышу, устраивает большую стирку, мечтает о красном самокате… А между делом Люся сочиняет стихи о друзьях, о счастье, и просто о том, как весело жить!</a:t>
            </a:r>
          </a:p>
        </p:txBody>
      </p:sp>
      <p:pic>
        <p:nvPicPr>
          <p:cNvPr id="1028" name="Picture 4">
            <a:hlinkClick r:id="rId3" action="ppaction://hlinksldjump"/>
            <a:extLst>
              <a:ext uri="{FF2B5EF4-FFF2-40B4-BE49-F238E27FC236}">
                <a16:creationId xmlns:a16="http://schemas.microsoft.com/office/drawing/2014/main" xmlns="" id="{18AA74F1-BD60-4818-AF57-A753AC87E1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471" y="6093504"/>
            <a:ext cx="1806894" cy="70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hlinkClick r:id="rId5" action="ppaction://hlinksldjump"/>
            <a:extLst>
              <a:ext uri="{FF2B5EF4-FFF2-40B4-BE49-F238E27FC236}">
                <a16:creationId xmlns:a16="http://schemas.microsoft.com/office/drawing/2014/main" xmlns="" id="{787916CD-393C-4791-A4BB-8D21CF8BFE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6207" y="6085638"/>
            <a:ext cx="766438" cy="750302"/>
          </a:xfrm>
          <a:prstGeom prst="rect">
            <a:avLst/>
          </a:prstGeom>
        </p:spPr>
      </p:pic>
      <p:pic>
        <p:nvPicPr>
          <p:cNvPr id="1030" name="Picture 6">
            <a:hlinkClick r:id="rId7" action="ppaction://hlinksldjump"/>
            <a:extLst>
              <a:ext uri="{FF2B5EF4-FFF2-40B4-BE49-F238E27FC236}">
                <a16:creationId xmlns:a16="http://schemas.microsoft.com/office/drawing/2014/main" xmlns="" id="{D34D0A96-2638-4888-8608-2A6A2F202E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7192" y="6080054"/>
            <a:ext cx="1807698" cy="70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5C08D437-DF3F-45DC-94E8-09D229C43A8B}"/>
              </a:ext>
            </a:extLst>
          </p:cNvPr>
          <p:cNvSpPr txBox="1"/>
          <p:nvPr/>
        </p:nvSpPr>
        <p:spPr>
          <a:xfrm>
            <a:off x="755576" y="2420888"/>
            <a:ext cx="74168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Пивоварова, </a:t>
            </a:r>
            <a:r>
              <a:rPr lang="ru-RU" sz="1200" b="1" i="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И.М.</a:t>
            </a:r>
            <a:endParaRPr lang="ru-RU" sz="1200" b="1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12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ассказы Люси Синицыной, ученицы третьего класса : для мл. </a:t>
            </a:r>
            <a:r>
              <a:rPr lang="ru-RU" sz="1200" b="0" i="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шк</a:t>
            </a:r>
            <a:r>
              <a:rPr lang="ru-RU" sz="12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возраста / Ирина Пивоварова ; </a:t>
            </a:r>
            <a:r>
              <a:rPr lang="ru-RU" sz="1200" b="0" i="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худож</a:t>
            </a:r>
            <a:r>
              <a:rPr lang="ru-RU" sz="12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М. Ф. Петров. - Москва : Дрофа-Плюс, 2005 (</a:t>
            </a:r>
            <a:r>
              <a:rPr lang="ru-RU" sz="1200" b="0" i="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Тул</a:t>
            </a:r>
            <a:r>
              <a:rPr lang="ru-RU" sz="12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тип.).  - 110, [1] с. : ил.; 22 см. - (Библиотека  школьника).; ISBN 5-9555-0789-2 (в пер.)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1011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00" name="Picture 12">
            <a:extLst>
              <a:ext uri="{FF2B5EF4-FFF2-40B4-BE49-F238E27FC236}">
                <a16:creationId xmlns:a16="http://schemas.microsoft.com/office/drawing/2014/main" xmlns="" id="{7EAA4485-4343-4D59-93F4-14DE014A03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34039" y="-1151961"/>
            <a:ext cx="6858000" cy="9161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hlinkClick r:id="rId3" action="ppaction://hlinksldjump"/>
            <a:extLst>
              <a:ext uri="{FF2B5EF4-FFF2-40B4-BE49-F238E27FC236}">
                <a16:creationId xmlns:a16="http://schemas.microsoft.com/office/drawing/2014/main" xmlns="" id="{6088D5A5-CDD6-4DDD-8D4A-3C2A4A4959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7074" y="5619829"/>
            <a:ext cx="1154140" cy="1144330"/>
          </a:xfrm>
          <a:prstGeom prst="rect">
            <a:avLst/>
          </a:prstGeom>
        </p:spPr>
      </p:pic>
      <p:pic>
        <p:nvPicPr>
          <p:cNvPr id="11" name="Рисунок 10">
            <a:hlinkClick r:id="rId5" action="ppaction://hlinksldjump"/>
            <a:extLst>
              <a:ext uri="{FF2B5EF4-FFF2-40B4-BE49-F238E27FC236}">
                <a16:creationId xmlns:a16="http://schemas.microsoft.com/office/drawing/2014/main" xmlns="" id="{0DEC36C4-AFF7-4421-AC4C-1E9B4A3153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739" y="178368"/>
            <a:ext cx="766438" cy="750302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A7CAC6C9-FAA3-4870-A5CA-D106E91DB3EC}"/>
              </a:ext>
            </a:extLst>
          </p:cNvPr>
          <p:cNvSpPr/>
          <p:nvPr/>
        </p:nvSpPr>
        <p:spPr>
          <a:xfrm>
            <a:off x="1115616" y="34378"/>
            <a:ext cx="7902645" cy="8925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cap="none" spc="0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ookman Old Style" panose="02050604050505020204" pitchFamily="18" charset="0"/>
              </a:rPr>
              <a:t>Виктор </a:t>
            </a:r>
            <a:r>
              <a:rPr lang="ru-RU" sz="2400" b="1" cap="none" spc="0" dirty="0" err="1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ookman Old Style" panose="02050604050505020204" pitchFamily="18" charset="0"/>
              </a:rPr>
              <a:t>Голявкин</a:t>
            </a:r>
            <a:endParaRPr lang="ru-RU" sz="2400" b="1" cap="none" spc="0" dirty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ru-RU" sz="2800" b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ookman Old Style" panose="02050604050505020204" pitchFamily="18" charset="0"/>
              </a:rPr>
              <a:t>«Как я под партой сидел»</a:t>
            </a:r>
            <a:endParaRPr lang="ru-RU" sz="2400" b="1" cap="none" spc="0" dirty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28" name="Picture 2">
            <a:extLst>
              <a:ext uri="{FF2B5EF4-FFF2-40B4-BE49-F238E27FC236}">
                <a16:creationId xmlns:a16="http://schemas.microsoft.com/office/drawing/2014/main" xmlns="" id="{27DA6496-29C0-412F-8072-AA82F065E5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268760"/>
            <a:ext cx="3676890" cy="480982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F5BAC1AC-C6D9-40C3-A068-8883ED42F50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108519" y="3284985"/>
            <a:ext cx="4052010" cy="3751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 descr="https://phonoteka.org/uploads/posts/2021-04/1619302770_27-phonoteka_org-p-fon-dlya-prezentatsii-prava-rebenka-3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185235"/>
            <a:ext cx="8627413" cy="6672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85720" y="3408458"/>
            <a:ext cx="85150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Comic Sans MS" pitchFamily="66" charset="0"/>
              </a:rPr>
              <a:t>    </a:t>
            </a:r>
            <a:r>
              <a:rPr lang="ru-RU" sz="2000" dirty="0">
                <a:latin typeface="Comic Sans MS" pitchFamily="66" charset="0"/>
              </a:rPr>
              <a:t>В книгу вошли самые забавные, весёлые, а также поучительные истории о жизни ребят. С героями рассказов происходят такие же удивительные и необыкновенные приключения, как и с тобой и твоими одноклассниками. Кажется, что писатель чуть ли не каждый день приходил к вам в класс и наблюдал за вами, а потом взял, да и написал книгу. </a:t>
            </a:r>
          </a:p>
          <a:p>
            <a:pPr algn="just"/>
            <a:r>
              <a:rPr lang="ru-RU" sz="2000" dirty="0">
                <a:latin typeface="Comic Sans MS" pitchFamily="66" charset="0"/>
              </a:rPr>
              <a:t>     Читая эти рассказы вы получите огромное удовольствие.</a:t>
            </a:r>
          </a:p>
        </p:txBody>
      </p:sp>
      <p:pic>
        <p:nvPicPr>
          <p:cNvPr id="9" name="Picture 4">
            <a:hlinkClick r:id="rId3" action="ppaction://hlinksldjump"/>
            <a:extLst>
              <a:ext uri="{FF2B5EF4-FFF2-40B4-BE49-F238E27FC236}">
                <a16:creationId xmlns:a16="http://schemas.microsoft.com/office/drawing/2014/main" xmlns="" id="{FC86C708-537A-4135-83AA-38571B8816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471" y="6093504"/>
            <a:ext cx="1806894" cy="70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>
            <a:hlinkClick r:id="rId5" action="ppaction://hlinksldjump"/>
            <a:extLst>
              <a:ext uri="{FF2B5EF4-FFF2-40B4-BE49-F238E27FC236}">
                <a16:creationId xmlns:a16="http://schemas.microsoft.com/office/drawing/2014/main" xmlns="" id="{4347AF6B-E75D-4B73-A8C7-4AF369CF19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7192" y="6080054"/>
            <a:ext cx="1807698" cy="70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>
            <a:hlinkClick r:id="rId7" action="ppaction://hlinksldjump"/>
            <a:extLst>
              <a:ext uri="{FF2B5EF4-FFF2-40B4-BE49-F238E27FC236}">
                <a16:creationId xmlns:a16="http://schemas.microsoft.com/office/drawing/2014/main" xmlns="" id="{690E47F8-7108-4489-91F7-80142C64F44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16207" y="6085638"/>
            <a:ext cx="766438" cy="75030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08190" y="2477213"/>
            <a:ext cx="83824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Голявкин</a:t>
            </a:r>
            <a:r>
              <a:rPr lang="ru-RU" sz="12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200" b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В.В.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я под партой сидел : [Рассказы и повести : Для мл. </a:t>
            </a:r>
            <a:r>
              <a:rPr lang="ru-RU" sz="12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</a:t>
            </a: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возраста] / Виктор </a:t>
            </a:r>
            <a:r>
              <a:rPr lang="ru-RU" sz="12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Голявкин</a:t>
            </a: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12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</a:t>
            </a: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Марк </a:t>
            </a:r>
            <a:r>
              <a:rPr lang="ru-RU" sz="12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Лисогорский</a:t>
            </a: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- Москва : Дрофа, 2002. - 206, [1] с. : ил.; 22 см. - (Уроки смеха).; ISBN 5-7107-3979-0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851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00" name="Picture 12">
            <a:extLst>
              <a:ext uri="{FF2B5EF4-FFF2-40B4-BE49-F238E27FC236}">
                <a16:creationId xmlns:a16="http://schemas.microsoft.com/office/drawing/2014/main" xmlns="" id="{7EAA4485-4343-4D59-93F4-14DE014A03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34039" y="-1151961"/>
            <a:ext cx="6858000" cy="9161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hlinkClick r:id="rId3" action="ppaction://hlinksldjump"/>
            <a:extLst>
              <a:ext uri="{FF2B5EF4-FFF2-40B4-BE49-F238E27FC236}">
                <a16:creationId xmlns:a16="http://schemas.microsoft.com/office/drawing/2014/main" xmlns="" id="{6088D5A5-CDD6-4DDD-8D4A-3C2A4A4959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7074" y="5619829"/>
            <a:ext cx="1154140" cy="1144330"/>
          </a:xfrm>
          <a:prstGeom prst="rect">
            <a:avLst/>
          </a:prstGeom>
        </p:spPr>
      </p:pic>
      <p:pic>
        <p:nvPicPr>
          <p:cNvPr id="11" name="Рисунок 10">
            <a:hlinkClick r:id="rId5" action="ppaction://hlinksldjump"/>
            <a:extLst>
              <a:ext uri="{FF2B5EF4-FFF2-40B4-BE49-F238E27FC236}">
                <a16:creationId xmlns:a16="http://schemas.microsoft.com/office/drawing/2014/main" xmlns="" id="{0DEC36C4-AFF7-4421-AC4C-1E9B4A3153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739" y="178368"/>
            <a:ext cx="766438" cy="750302"/>
          </a:xfrm>
          <a:prstGeom prst="rect">
            <a:avLst/>
          </a:prstGeom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xmlns="" id="{0FAA2982-1C09-4145-8F08-3CE369E3FD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958" y="1107039"/>
            <a:ext cx="4200784" cy="54134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824BCA50-9B79-4F62-BB48-C0A9390A426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82413" y="2072633"/>
            <a:ext cx="4961587" cy="3678328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C0FF05D2-5972-4D45-9351-89C3BA9F118E}"/>
              </a:ext>
            </a:extLst>
          </p:cNvPr>
          <p:cNvSpPr/>
          <p:nvPr/>
        </p:nvSpPr>
        <p:spPr>
          <a:xfrm>
            <a:off x="1115616" y="205020"/>
            <a:ext cx="790264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ookman Old Style" panose="02050604050505020204" pitchFamily="18" charset="0"/>
              </a:rPr>
              <a:t>«Ох уж эти взрослые»</a:t>
            </a:r>
            <a:endParaRPr lang="ru-RU" sz="3600" b="1" cap="none" spc="0" dirty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4193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 descr="https://phonoteka.org/uploads/posts/2021-04/1619302770_27-phonoteka_org-p-fon-dlya-prezentatsii-prava-rebenka-3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266" y="-46242"/>
            <a:ext cx="8413131" cy="6507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88266" y="3171457"/>
            <a:ext cx="82467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latin typeface="Comic Sans MS" pitchFamily="66" charset="0"/>
              </a:rPr>
              <a:t>   Название книги полностью соответствует её содержанию! Это сборник весёлых и поучительных рассказов об отношениях взрослых и детей.  Книга понравится не только детям школьного возраста, но и их родителям – полезно взглянуть на себя и ситуации со стороны, глазами ребёнка.</a:t>
            </a:r>
          </a:p>
          <a:p>
            <a:pPr algn="just"/>
            <a:r>
              <a:rPr lang="ru-RU" sz="2000" dirty="0">
                <a:latin typeface="Comic Sans MS" pitchFamily="66" charset="0"/>
              </a:rPr>
              <a:t>   В сборник вошли истории, объединённые «вечной» темой. О взаимоотношениях детей с родителями, а также бабушками и дедушками расскажет эта книга.</a:t>
            </a:r>
            <a:endParaRPr lang="ru-RU" dirty="0"/>
          </a:p>
        </p:txBody>
      </p:sp>
      <p:pic>
        <p:nvPicPr>
          <p:cNvPr id="8" name="Picture 4">
            <a:hlinkClick r:id="rId3" action="ppaction://hlinksldjump"/>
            <a:extLst>
              <a:ext uri="{FF2B5EF4-FFF2-40B4-BE49-F238E27FC236}">
                <a16:creationId xmlns:a16="http://schemas.microsoft.com/office/drawing/2014/main" xmlns="" id="{05E60453-6616-47DA-AFA5-7C6DA5409F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471" y="6093504"/>
            <a:ext cx="1806894" cy="70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5" action="ppaction://hlinksldjump"/>
            <a:extLst>
              <a:ext uri="{FF2B5EF4-FFF2-40B4-BE49-F238E27FC236}">
                <a16:creationId xmlns:a16="http://schemas.microsoft.com/office/drawing/2014/main" xmlns="" id="{B41717E2-14F1-43C2-AC55-7ADD35E71E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6207" y="6085638"/>
            <a:ext cx="766438" cy="750302"/>
          </a:xfrm>
          <a:prstGeom prst="rect">
            <a:avLst/>
          </a:prstGeom>
        </p:spPr>
      </p:pic>
      <p:pic>
        <p:nvPicPr>
          <p:cNvPr id="12" name="Picture 6">
            <a:hlinkClick r:id="rId7" action="ppaction://hlinksldjump"/>
            <a:extLst>
              <a:ext uri="{FF2B5EF4-FFF2-40B4-BE49-F238E27FC236}">
                <a16:creationId xmlns:a16="http://schemas.microsoft.com/office/drawing/2014/main" xmlns="" id="{23A7F006-824B-480E-BB3B-DEFC944CA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7192" y="6080054"/>
            <a:ext cx="1807698" cy="70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71472" y="2274838"/>
            <a:ext cx="82467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 уж эти взрослые! [Текст] : рассказы : [для младшего школьного возраста] / [</a:t>
            </a:r>
            <a:r>
              <a:rPr lang="ru-RU" sz="12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</a:t>
            </a: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Р. Е. Данкова ; </a:t>
            </a:r>
            <a:r>
              <a:rPr lang="ru-RU" sz="12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</a:t>
            </a: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Е. Кузнецова и др.]. - Москва : Оникс-лит, 2012. - 159 с. : ил.; 22 см. - (Библиотека младшего школьника (БМШ)) (Читаем по школьной программе).; ISBN 978-5-4451-0001-0 (в пер.)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7519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00" name="Picture 12">
            <a:extLst>
              <a:ext uri="{FF2B5EF4-FFF2-40B4-BE49-F238E27FC236}">
                <a16:creationId xmlns:a16="http://schemas.microsoft.com/office/drawing/2014/main" xmlns="" id="{7EAA4485-4343-4D59-93F4-14DE014A03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34039" y="-1151961"/>
            <a:ext cx="6858000" cy="9161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hlinkClick r:id="rId3" action="ppaction://hlinksldjump"/>
            <a:extLst>
              <a:ext uri="{FF2B5EF4-FFF2-40B4-BE49-F238E27FC236}">
                <a16:creationId xmlns:a16="http://schemas.microsoft.com/office/drawing/2014/main" xmlns="" id="{6088D5A5-CDD6-4DDD-8D4A-3C2A4A4959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7074" y="5619829"/>
            <a:ext cx="1154140" cy="1144330"/>
          </a:xfrm>
          <a:prstGeom prst="rect">
            <a:avLst/>
          </a:prstGeom>
        </p:spPr>
      </p:pic>
      <p:pic>
        <p:nvPicPr>
          <p:cNvPr id="11" name="Рисунок 10">
            <a:hlinkClick r:id="rId5" action="ppaction://hlinksldjump"/>
            <a:extLst>
              <a:ext uri="{FF2B5EF4-FFF2-40B4-BE49-F238E27FC236}">
                <a16:creationId xmlns:a16="http://schemas.microsoft.com/office/drawing/2014/main" xmlns="" id="{0DEC36C4-AFF7-4421-AC4C-1E9B4A3153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739" y="178368"/>
            <a:ext cx="766438" cy="750302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C0FF05D2-5972-4D45-9351-89C3BA9F118E}"/>
              </a:ext>
            </a:extLst>
          </p:cNvPr>
          <p:cNvSpPr/>
          <p:nvPr/>
        </p:nvSpPr>
        <p:spPr>
          <a:xfrm>
            <a:off x="1115616" y="205020"/>
            <a:ext cx="7902645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ookman Old Style" panose="02050604050505020204" pitchFamily="18" charset="0"/>
              </a:rPr>
              <a:t>Виктор Драгунский</a:t>
            </a:r>
          </a:p>
          <a:p>
            <a:pPr algn="ctr"/>
            <a:r>
              <a:rPr lang="ru-RU" sz="2800" b="1" cap="none" spc="0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ookman Old Style" panose="02050604050505020204" pitchFamily="18" charset="0"/>
              </a:rPr>
              <a:t>«Дениска и его друзья»</a:t>
            </a:r>
          </a:p>
        </p:txBody>
      </p:sp>
      <p:pic>
        <p:nvPicPr>
          <p:cNvPr id="14338" name="Picture 2">
            <a:extLst>
              <a:ext uri="{FF2B5EF4-FFF2-40B4-BE49-F238E27FC236}">
                <a16:creationId xmlns:a16="http://schemas.microsoft.com/office/drawing/2014/main" xmlns="" id="{D9737ACF-AFF0-4799-9E60-CCC2B14718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958" y="1439430"/>
            <a:ext cx="3569622" cy="4759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BEB3DD2F-80F7-442B-A882-F2281807E303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5777"/>
          <a:stretch/>
        </p:blipFill>
        <p:spPr>
          <a:xfrm>
            <a:off x="4333171" y="3140968"/>
            <a:ext cx="3569622" cy="287317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5A34B8B5-EE83-453B-A578-A6CD5F1C0DA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74412"/>
          <a:stretch/>
        </p:blipFill>
        <p:spPr>
          <a:xfrm rot="258455">
            <a:off x="7140083" y="1867073"/>
            <a:ext cx="1501730" cy="3458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42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 descr="https://phonoteka.org/uploads/posts/2021-04/1619302770_27-phonoteka_org-p-fon-dlya-prezentatsii-prava-rebenka-3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0"/>
            <a:ext cx="8627413" cy="6672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03072" y="3331556"/>
            <a:ext cx="823443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Comic Sans MS" pitchFamily="66" charset="0"/>
              </a:rPr>
              <a:t>   В издание вошли произведения В. Ю. Драгунского из цикла «Денискины рассказы».</a:t>
            </a:r>
          </a:p>
          <a:p>
            <a:pPr algn="just"/>
            <a:r>
              <a:rPr lang="ru-RU" sz="2400" dirty="0">
                <a:latin typeface="Comic Sans MS" pitchFamily="66" charset="0"/>
              </a:rPr>
              <a:t>   Данная книга – хороший сборник весёлых рассказов  для старших дошкольников и младших школьников. Шрифт удобен для самостоятельного чтения, яркие красивые иллюстрации украшают страницы книги.</a:t>
            </a:r>
          </a:p>
          <a:p>
            <a:endParaRPr lang="ru-RU" dirty="0"/>
          </a:p>
        </p:txBody>
      </p:sp>
      <p:pic>
        <p:nvPicPr>
          <p:cNvPr id="8" name="Picture 4">
            <a:hlinkClick r:id="rId3" action="ppaction://hlinksldjump"/>
            <a:extLst>
              <a:ext uri="{FF2B5EF4-FFF2-40B4-BE49-F238E27FC236}">
                <a16:creationId xmlns:a16="http://schemas.microsoft.com/office/drawing/2014/main" xmlns="" id="{98A74547-9667-4388-ADCA-8FF9EF61AD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471" y="6093504"/>
            <a:ext cx="1806894" cy="70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5" action="ppaction://hlinksldjump"/>
            <a:extLst>
              <a:ext uri="{FF2B5EF4-FFF2-40B4-BE49-F238E27FC236}">
                <a16:creationId xmlns:a16="http://schemas.microsoft.com/office/drawing/2014/main" xmlns="" id="{D6A467F3-72A0-453D-9EFB-E10D6A4F19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6207" y="6085638"/>
            <a:ext cx="766438" cy="750302"/>
          </a:xfrm>
          <a:prstGeom prst="rect">
            <a:avLst/>
          </a:prstGeom>
        </p:spPr>
      </p:pic>
      <p:pic>
        <p:nvPicPr>
          <p:cNvPr id="12" name="Picture 6">
            <a:hlinkClick r:id="rId7" action="ppaction://hlinksldjump"/>
            <a:extLst>
              <a:ext uri="{FF2B5EF4-FFF2-40B4-BE49-F238E27FC236}">
                <a16:creationId xmlns:a16="http://schemas.microsoft.com/office/drawing/2014/main" xmlns="" id="{D38AD4B6-B960-4C5E-8041-0F7BA184D4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7192" y="6080054"/>
            <a:ext cx="1807698" cy="70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95566" y="2323934"/>
            <a:ext cx="866744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Драгунский, </a:t>
            </a:r>
            <a:r>
              <a:rPr lang="ru-RU" sz="1200" b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В.Ю.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Дениска и его друзья [Текст] : [для дошкольного и младшего школьного возраста] / Виктор Драгунский ; </a:t>
            </a:r>
            <a:r>
              <a:rPr lang="ru-RU" sz="12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</a:t>
            </a: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Надежда Кузнецова. - Москва : Самовар, 2014. - 44, [3] с. : </a:t>
            </a:r>
            <a:r>
              <a:rPr lang="ru-RU" sz="12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</a:t>
            </a: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ил.; 21 см. - (Любимые книги детства) (Читаем сами).; ISBN 978-5-9781-0930-6 (в пер.)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525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00" name="Picture 12">
            <a:extLst>
              <a:ext uri="{FF2B5EF4-FFF2-40B4-BE49-F238E27FC236}">
                <a16:creationId xmlns:a16="http://schemas.microsoft.com/office/drawing/2014/main" xmlns="" id="{7EAA4485-4343-4D59-93F4-14DE014A03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34039" y="-1151961"/>
            <a:ext cx="6858000" cy="9161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hlinkClick r:id="rId3" action="ppaction://hlinksldjump"/>
            <a:extLst>
              <a:ext uri="{FF2B5EF4-FFF2-40B4-BE49-F238E27FC236}">
                <a16:creationId xmlns:a16="http://schemas.microsoft.com/office/drawing/2014/main" xmlns="" id="{6088D5A5-CDD6-4DDD-8D4A-3C2A4A4959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7074" y="5619829"/>
            <a:ext cx="1154140" cy="1144330"/>
          </a:xfrm>
          <a:prstGeom prst="rect">
            <a:avLst/>
          </a:prstGeom>
        </p:spPr>
      </p:pic>
      <p:pic>
        <p:nvPicPr>
          <p:cNvPr id="11" name="Рисунок 10">
            <a:hlinkClick r:id="rId5" action="ppaction://hlinksldjump"/>
            <a:extLst>
              <a:ext uri="{FF2B5EF4-FFF2-40B4-BE49-F238E27FC236}">
                <a16:creationId xmlns:a16="http://schemas.microsoft.com/office/drawing/2014/main" xmlns="" id="{0DEC36C4-AFF7-4421-AC4C-1E9B4A3153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739" y="178368"/>
            <a:ext cx="766438" cy="750302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C0FF05D2-5972-4D45-9351-89C3BA9F118E}"/>
              </a:ext>
            </a:extLst>
          </p:cNvPr>
          <p:cNvSpPr/>
          <p:nvPr/>
        </p:nvSpPr>
        <p:spPr>
          <a:xfrm>
            <a:off x="1115616" y="205020"/>
            <a:ext cx="7902645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ookman Old Style" panose="02050604050505020204" pitchFamily="18" charset="0"/>
              </a:rPr>
              <a:t>Николай Носов</a:t>
            </a:r>
          </a:p>
          <a:p>
            <a:pPr algn="ctr"/>
            <a:r>
              <a:rPr lang="ru-RU" sz="3600" b="1" cap="none" spc="0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ookman Old Style" panose="02050604050505020204" pitchFamily="18" charset="0"/>
              </a:rPr>
              <a:t>«Весёлая семейка»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xmlns="" id="{1101402F-8BCF-40FA-A52D-A727527035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90" b="5422"/>
          <a:stretch>
            <a:fillRect/>
          </a:stretch>
        </p:blipFill>
        <p:spPr bwMode="auto">
          <a:xfrm>
            <a:off x="3635896" y="1487259"/>
            <a:ext cx="3443841" cy="44620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5D1CDA4D-9FE8-488F-BB7B-DAB21CB424B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7661" y="2638933"/>
            <a:ext cx="3569094" cy="40140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6189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7" descr="https://phonoteka.org/uploads/posts/2021-04/1619302770_27-phonoteka_org-p-fon-dlya-prezentatsii-prava-rebenka-33.png">
            <a:extLst>
              <a:ext uri="{FF2B5EF4-FFF2-40B4-BE49-F238E27FC236}">
                <a16:creationId xmlns:a16="http://schemas.microsoft.com/office/drawing/2014/main" xmlns="" id="{E2520B44-831E-494E-ADFC-D27CAB86B1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267112"/>
            <a:ext cx="8627413" cy="640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56765" y="3329922"/>
            <a:ext cx="845935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Comic Sans MS" pitchFamily="66" charset="0"/>
              </a:rPr>
              <a:t>Увлекательная повесть известного детского писателя Николая Николаевича Носова о двух приятелях, выдумщиках и фантазёрах, которые не привыкли скучать и сидеть без дела.</a:t>
            </a:r>
          </a:p>
          <a:p>
            <a:pPr algn="just"/>
            <a:r>
              <a:rPr lang="ru-RU" sz="2400" dirty="0">
                <a:latin typeface="Comic Sans MS" pitchFamily="66" charset="0"/>
              </a:rPr>
              <a:t>И вот как-то раз ребятам в рук попала книжка о разведении цыплят. Мальчишки недолго думая приступили к делу…</a:t>
            </a:r>
          </a:p>
        </p:txBody>
      </p:sp>
      <p:pic>
        <p:nvPicPr>
          <p:cNvPr id="9" name="Picture 4">
            <a:hlinkClick r:id="rId3" action="ppaction://hlinksldjump"/>
            <a:extLst>
              <a:ext uri="{FF2B5EF4-FFF2-40B4-BE49-F238E27FC236}">
                <a16:creationId xmlns:a16="http://schemas.microsoft.com/office/drawing/2014/main" xmlns="" id="{9E74D2C2-0BCB-4BD3-AAF3-27056A4191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471" y="6093504"/>
            <a:ext cx="1806894" cy="70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>
            <a:hlinkClick r:id="rId5" action="ppaction://hlinksldjump"/>
            <a:extLst>
              <a:ext uri="{FF2B5EF4-FFF2-40B4-BE49-F238E27FC236}">
                <a16:creationId xmlns:a16="http://schemas.microsoft.com/office/drawing/2014/main" xmlns="" id="{881CE87F-C184-4930-9F45-B1E31A9E91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6207" y="6085638"/>
            <a:ext cx="766438" cy="750302"/>
          </a:xfrm>
          <a:prstGeom prst="rect">
            <a:avLst/>
          </a:prstGeom>
        </p:spPr>
      </p:pic>
      <p:pic>
        <p:nvPicPr>
          <p:cNvPr id="14" name="Picture 6">
            <a:extLst>
              <a:ext uri="{FF2B5EF4-FFF2-40B4-BE49-F238E27FC236}">
                <a16:creationId xmlns:a16="http://schemas.microsoft.com/office/drawing/2014/main" xmlns="" id="{7B10C3BC-3853-40E1-854F-11D27FAD49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7192" y="6080054"/>
            <a:ext cx="1807698" cy="70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67112" y="2597665"/>
            <a:ext cx="84386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Носов, </a:t>
            </a:r>
            <a:r>
              <a:rPr lang="ru-RU" sz="1200" b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Н.Н.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Весёлая семейка [Текст] : повесть / Николай Носов ; </a:t>
            </a:r>
            <a:r>
              <a:rPr lang="ru-RU" sz="12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</a:t>
            </a: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О. </a:t>
            </a:r>
            <a:r>
              <a:rPr lang="ru-RU" sz="12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Зобнина</a:t>
            </a: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- Москва : Махаон : Изд. И. П. Носова, 2015. - 125, [2] с. : </a:t>
            </a:r>
            <a:r>
              <a:rPr lang="ru-RU" sz="12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</a:t>
            </a: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ил.; 25 см. - (Веселая компания).; ISBN 978-5-389-09875-6 : 6000 экз.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713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00" name="Picture 12">
            <a:extLst>
              <a:ext uri="{FF2B5EF4-FFF2-40B4-BE49-F238E27FC236}">
                <a16:creationId xmlns:a16="http://schemas.microsoft.com/office/drawing/2014/main" xmlns="" id="{7EAA4485-4343-4D59-93F4-14DE014A03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34039" y="-1151961"/>
            <a:ext cx="6858000" cy="9161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hlinkClick r:id="rId3" action="ppaction://hlinksldjump"/>
            <a:extLst>
              <a:ext uri="{FF2B5EF4-FFF2-40B4-BE49-F238E27FC236}">
                <a16:creationId xmlns:a16="http://schemas.microsoft.com/office/drawing/2014/main" xmlns="" id="{6088D5A5-CDD6-4DDD-8D4A-3C2A4A4959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7074" y="5619829"/>
            <a:ext cx="1154140" cy="1144330"/>
          </a:xfrm>
          <a:prstGeom prst="rect">
            <a:avLst/>
          </a:prstGeom>
        </p:spPr>
      </p:pic>
      <p:pic>
        <p:nvPicPr>
          <p:cNvPr id="11" name="Рисунок 10">
            <a:hlinkClick r:id="rId5" action="ppaction://hlinksldjump"/>
            <a:extLst>
              <a:ext uri="{FF2B5EF4-FFF2-40B4-BE49-F238E27FC236}">
                <a16:creationId xmlns:a16="http://schemas.microsoft.com/office/drawing/2014/main" xmlns="" id="{0DEC36C4-AFF7-4421-AC4C-1E9B4A3153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739" y="178368"/>
            <a:ext cx="766438" cy="750302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C0FF05D2-5972-4D45-9351-89C3BA9F118E}"/>
              </a:ext>
            </a:extLst>
          </p:cNvPr>
          <p:cNvSpPr/>
          <p:nvPr/>
        </p:nvSpPr>
        <p:spPr>
          <a:xfrm>
            <a:off x="1115616" y="205020"/>
            <a:ext cx="7902645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ookman Old Style" panose="02050604050505020204" pitchFamily="18" charset="0"/>
              </a:rPr>
              <a:t>Лия Гераскина </a:t>
            </a:r>
          </a:p>
          <a:p>
            <a:pPr algn="ctr"/>
            <a:r>
              <a:rPr lang="ru-RU" sz="2800" b="1" cap="none" spc="0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ookman Old Style" panose="02050604050505020204" pitchFamily="18" charset="0"/>
              </a:rPr>
              <a:t>«В стране невыученных уроков»</a:t>
            </a:r>
            <a:endParaRPr lang="ru-RU" sz="3600" b="1" cap="none" spc="0" dirty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A04FC826-96E9-469F-8F50-9087DC60B64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65576" y="2638901"/>
            <a:ext cx="4243345" cy="3553093"/>
          </a:xfrm>
          <a:prstGeom prst="rect">
            <a:avLst/>
          </a:prstGeom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xmlns="" id="{CA9A4EF9-9026-4DC8-8899-1FE7B03890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31" y="1464553"/>
            <a:ext cx="3456384" cy="51710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6375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 descr="https://phonoteka.org/uploads/posts/2021-04/1619302770_27-phonoteka_org-p-fon-dlya-prezentatsii-prava-rebenka-3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0"/>
            <a:ext cx="8627413" cy="6672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71474" y="3140968"/>
            <a:ext cx="83130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Comic Sans MS" pitchFamily="66" charset="0"/>
              </a:rPr>
              <a:t>Неудачный день выдался для Вити Перестукина: он получил целых пять двоек. От такой несправедливости мальчуган разобиделся на учебники – а они вдруг ожили и перенесли его в Страну невыученных уроков.</a:t>
            </a:r>
          </a:p>
          <a:p>
            <a:pPr algn="just"/>
            <a:r>
              <a:rPr lang="ru-RU" sz="2400" dirty="0">
                <a:latin typeface="Comic Sans MS" pitchFamily="66" charset="0"/>
              </a:rPr>
              <a:t>Теперь Вите придётся заново решать задачки и отвечать на вопросы, ведь от этого будет зависеть его возвращение домой…</a:t>
            </a:r>
          </a:p>
        </p:txBody>
      </p:sp>
      <p:pic>
        <p:nvPicPr>
          <p:cNvPr id="9" name="Picture 4">
            <a:hlinkClick r:id="rId3" action="ppaction://hlinksldjump"/>
            <a:extLst>
              <a:ext uri="{FF2B5EF4-FFF2-40B4-BE49-F238E27FC236}">
                <a16:creationId xmlns:a16="http://schemas.microsoft.com/office/drawing/2014/main" xmlns="" id="{6B38CBE6-471A-4AB3-8849-D62974920D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471" y="6093504"/>
            <a:ext cx="1806894" cy="70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5" action="ppaction://hlinksldjump"/>
            <a:extLst>
              <a:ext uri="{FF2B5EF4-FFF2-40B4-BE49-F238E27FC236}">
                <a16:creationId xmlns:a16="http://schemas.microsoft.com/office/drawing/2014/main" xmlns="" id="{2B1EEAEF-C975-45EC-99F6-78EEE23CAA2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6207" y="6085638"/>
            <a:ext cx="766438" cy="750302"/>
          </a:xfrm>
          <a:prstGeom prst="rect">
            <a:avLst/>
          </a:prstGeom>
        </p:spPr>
      </p:pic>
      <p:pic>
        <p:nvPicPr>
          <p:cNvPr id="12" name="Picture 6">
            <a:hlinkClick r:id="rId7" action="ppaction://hlinksldjump"/>
            <a:extLst>
              <a:ext uri="{FF2B5EF4-FFF2-40B4-BE49-F238E27FC236}">
                <a16:creationId xmlns:a16="http://schemas.microsoft.com/office/drawing/2014/main" xmlns="" id="{7C9E3861-17B7-4E3C-9D6C-A08187D9D5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7192" y="6080054"/>
            <a:ext cx="1807698" cy="70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92877" y="2240660"/>
            <a:ext cx="84702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Гераскина</a:t>
            </a:r>
            <a:r>
              <a:rPr lang="ru-RU" sz="12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200" b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Л.Б.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стране невыученных уроков [Текст] : [для детей младшего школьного возраста : 0+] / Л. </a:t>
            </a:r>
            <a:r>
              <a:rPr lang="ru-RU" sz="12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Гераскина</a:t>
            </a: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; художники Т. Сазонова, Ю. </a:t>
            </a:r>
            <a:r>
              <a:rPr lang="ru-RU" sz="12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Прытков</a:t>
            </a: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- Москва : АСТ, </a:t>
            </a:r>
            <a:r>
              <a:rPr lang="ru-RU" sz="12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cop</a:t>
            </a: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2019. - 94, [1] с. : </a:t>
            </a:r>
            <a:r>
              <a:rPr lang="ru-RU" sz="12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</a:t>
            </a: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ил.; 22 см. - (Библиотека начальной школы).; ISBN 978-5-17-083253-8 : 5000 экз.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697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00" name="Picture 12">
            <a:extLst>
              <a:ext uri="{FF2B5EF4-FFF2-40B4-BE49-F238E27FC236}">
                <a16:creationId xmlns:a16="http://schemas.microsoft.com/office/drawing/2014/main" xmlns="" id="{7EAA4485-4343-4D59-93F4-14DE014A03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16729" y="-1151961"/>
            <a:ext cx="6858000" cy="9161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hlinkClick r:id="rId3" action="ppaction://hlinksldjump"/>
            <a:extLst>
              <a:ext uri="{FF2B5EF4-FFF2-40B4-BE49-F238E27FC236}">
                <a16:creationId xmlns:a16="http://schemas.microsoft.com/office/drawing/2014/main" xmlns="" id="{6088D5A5-CDD6-4DDD-8D4A-3C2A4A4959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7074" y="5619829"/>
            <a:ext cx="1154140" cy="1144330"/>
          </a:xfrm>
          <a:prstGeom prst="rect">
            <a:avLst/>
          </a:prstGeom>
        </p:spPr>
      </p:pic>
      <p:pic>
        <p:nvPicPr>
          <p:cNvPr id="11" name="Рисунок 10">
            <a:hlinkClick r:id="rId5" action="ppaction://hlinksldjump"/>
            <a:extLst>
              <a:ext uri="{FF2B5EF4-FFF2-40B4-BE49-F238E27FC236}">
                <a16:creationId xmlns:a16="http://schemas.microsoft.com/office/drawing/2014/main" xmlns="" id="{0DEC36C4-AFF7-4421-AC4C-1E9B4A3153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739" y="178368"/>
            <a:ext cx="766438" cy="750302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C0FF05D2-5972-4D45-9351-89C3BA9F118E}"/>
              </a:ext>
            </a:extLst>
          </p:cNvPr>
          <p:cNvSpPr/>
          <p:nvPr/>
        </p:nvSpPr>
        <p:spPr>
          <a:xfrm>
            <a:off x="1115616" y="205020"/>
            <a:ext cx="7902645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ookman Old Style" panose="02050604050505020204" pitchFamily="18" charset="0"/>
              </a:rPr>
              <a:t>Валерий Медведев </a:t>
            </a:r>
          </a:p>
          <a:p>
            <a:pPr algn="ctr"/>
            <a:r>
              <a:rPr lang="ru-RU" sz="2800" b="1" cap="none" spc="0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ookman Old Style" panose="02050604050505020204" pitchFamily="18" charset="0"/>
              </a:rPr>
              <a:t>«Баранкин, будь человеком!»</a:t>
            </a:r>
            <a:endParaRPr lang="ru-RU" sz="3600" b="1" cap="none" spc="0" dirty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xmlns="" id="{58ACDB96-6BCA-4167-9622-3E5C7FAD73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957" y="1700808"/>
            <a:ext cx="3322317" cy="46748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E66947DC-19CB-45BE-B8E9-E49CFE3D697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978318">
            <a:off x="3445522" y="3239318"/>
            <a:ext cx="4723311" cy="2781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006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https://phonoteka.org/uploads/posts/2021-04/1619302770_27-phonoteka_org-p-fon-dlya-prezentatsii-prava-rebenka-3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32" y="-130482"/>
            <a:ext cx="8627413" cy="6774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8286" y="3099682"/>
            <a:ext cx="796070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latin typeface="Comic Sans MS" pitchFamily="66" charset="0"/>
              </a:rPr>
              <a:t>Самая известная повесть В. Медведева рассказывает о необыкновенных, смешных и поучительных приключениях двух друзей-школьников Юры Баранкина и Кости Малинина.</a:t>
            </a:r>
          </a:p>
          <a:p>
            <a:pPr algn="just"/>
            <a:r>
              <a:rPr lang="ru-RU" sz="2000" dirty="0">
                <a:latin typeface="Comic Sans MS" pitchFamily="66" charset="0"/>
              </a:rPr>
              <a:t>Однажды заядлые двоечники решили, что быть человеком слишком уж хлопотно: школа, уроки, строгие учителя, и все тебя поучают, и все норовят отругать за какие-то несчастные двойки по геометрии. А что, если превратиться в воробьев – вот уж у кого каждый день воскресенье!</a:t>
            </a:r>
          </a:p>
        </p:txBody>
      </p:sp>
      <p:sp>
        <p:nvSpPr>
          <p:cNvPr id="7" name="AutoShape 2" descr="https://top-fon.com/uploads/posts/2023-01/1674811772_top-fon-com-p-fon-dlya-prezentatsii-deti-igrayut-6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https://top-fon.com/uploads/posts/2023-01/1674811772_top-fon-com-p-fon-dlya-prezentatsii-deti-igrayut-65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Picture 4">
            <a:hlinkClick r:id="rId3" action="ppaction://hlinksldjump"/>
            <a:extLst>
              <a:ext uri="{FF2B5EF4-FFF2-40B4-BE49-F238E27FC236}">
                <a16:creationId xmlns:a16="http://schemas.microsoft.com/office/drawing/2014/main" xmlns="" id="{3CE71400-0525-4012-99A8-71BBDF64AF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471" y="6093504"/>
            <a:ext cx="1806894" cy="70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hlinkClick r:id="rId5" action="ppaction://hlinksldjump"/>
            <a:extLst>
              <a:ext uri="{FF2B5EF4-FFF2-40B4-BE49-F238E27FC236}">
                <a16:creationId xmlns:a16="http://schemas.microsoft.com/office/drawing/2014/main" xmlns="" id="{73463B8A-8940-45E9-BCBA-ADAF59B07A5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6207" y="6085638"/>
            <a:ext cx="766438" cy="750302"/>
          </a:xfrm>
          <a:prstGeom prst="rect">
            <a:avLst/>
          </a:prstGeom>
        </p:spPr>
      </p:pic>
      <p:pic>
        <p:nvPicPr>
          <p:cNvPr id="13" name="Picture 6">
            <a:hlinkClick r:id="rId7" action="ppaction://hlinksldjump"/>
            <a:extLst>
              <a:ext uri="{FF2B5EF4-FFF2-40B4-BE49-F238E27FC236}">
                <a16:creationId xmlns:a16="http://schemas.microsoft.com/office/drawing/2014/main" xmlns="" id="{A3CC0C2C-B3B0-4959-ABF3-9EC6CC8B12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7192" y="6080054"/>
            <a:ext cx="1807698" cy="70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02463" y="2242681"/>
            <a:ext cx="81440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Медведев, </a:t>
            </a:r>
            <a:r>
              <a:rPr lang="ru-RU" sz="1200" b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В.В.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Баранкин</a:t>
            </a: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будь человеком!: [для сред. </a:t>
            </a:r>
            <a:r>
              <a:rPr lang="ru-RU" sz="12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</a:t>
            </a: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возраста] / Валерий Медведев; </a:t>
            </a:r>
            <a:r>
              <a:rPr lang="ru-RU" sz="12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</a:t>
            </a: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В. </a:t>
            </a:r>
            <a:r>
              <a:rPr lang="ru-RU" sz="12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Назарук</a:t>
            </a: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- Москва : Самовар 1990, 2006 (Тверь : Тверской полиграфкомбинат детской литературы). - 130, [4] с., [8] л. </a:t>
            </a:r>
            <a:r>
              <a:rPr lang="ru-RU" sz="12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</a:t>
            </a: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ил.; 22 см. - (Школьная библиотека).; ISBN 5-85066-178-6 (В пер.)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0672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27B052C0-30D7-449A-AD53-FA8157CEA6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08958" y="1004482"/>
            <a:ext cx="8130686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cap="none" spc="0" dirty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rgbClr val="002060"/>
                </a:solidFill>
                <a:effectLst/>
                <a:latin typeface="Comic Sans MS" pitchFamily="66" charset="0"/>
              </a:rPr>
              <a:t>«Стихи о школе»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133946" y="346926"/>
            <a:ext cx="287610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rgbClr val="002060"/>
                </a:solidFill>
                <a:effectLst/>
                <a:latin typeface="Comic Sans MS" pitchFamily="66" charset="0"/>
              </a:rPr>
              <a:t>Раздел 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71553" y="1942711"/>
            <a:ext cx="7488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Comic Sans MS" pitchFamily="66" charset="0"/>
              </a:rPr>
              <a:t>Весёлые стихи детских поэтов о школе, дружбе, добре, взаимопомощи и многом другом…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DB08A596-0550-494E-81B3-5C4D3B36F9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551" y="2747417"/>
            <a:ext cx="6374306" cy="369109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79DA05DE-5068-4F8C-87CA-15A16F3D7C4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6927"/>
          <a:stretch/>
        </p:blipFill>
        <p:spPr>
          <a:xfrm>
            <a:off x="2041610" y="6116384"/>
            <a:ext cx="1800200" cy="774893"/>
          </a:xfrm>
          <a:prstGeom prst="rect">
            <a:avLst/>
          </a:prstGeom>
        </p:spPr>
      </p:pic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499" y="5024909"/>
            <a:ext cx="2736304" cy="1849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Рисунок 6">
            <a:hlinkClick r:id="rId6" action="ppaction://hlinksldjump"/>
            <a:extLst>
              <a:ext uri="{FF2B5EF4-FFF2-40B4-BE49-F238E27FC236}">
                <a16:creationId xmlns:a16="http://schemas.microsoft.com/office/drawing/2014/main" xmlns="" id="{AF76CD52-2AAA-4F79-915D-C3E707A5A64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5739" y="178368"/>
            <a:ext cx="766438" cy="750302"/>
          </a:xfrm>
          <a:prstGeom prst="rect">
            <a:avLst/>
          </a:prstGeom>
        </p:spPr>
      </p:pic>
      <p:pic>
        <p:nvPicPr>
          <p:cNvPr id="8" name="Picture 6">
            <a:hlinkClick r:id="rId8" action="ppaction://hlinksldjump"/>
            <a:extLst>
              <a:ext uri="{FF2B5EF4-FFF2-40B4-BE49-F238E27FC236}">
                <a16:creationId xmlns:a16="http://schemas.microsoft.com/office/drawing/2014/main" xmlns="" id="{5EFDE903-AD52-4A92-9447-1C2E65AD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7192" y="6080054"/>
            <a:ext cx="1807698" cy="70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327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2">
            <a:extLst>
              <a:ext uri="{FF2B5EF4-FFF2-40B4-BE49-F238E27FC236}">
                <a16:creationId xmlns:a16="http://schemas.microsoft.com/office/drawing/2014/main" xmlns="" id="{8C4B4CCB-3B30-48DE-87D7-37A5B57844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16729" y="-1151961"/>
            <a:ext cx="6858000" cy="9161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3567" y="159229"/>
            <a:ext cx="82868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0070C0"/>
                </a:solidFill>
                <a:latin typeface="Bookman Old Style" pitchFamily="18" charset="0"/>
              </a:rPr>
              <a:t>Песни и стихи о школе</a:t>
            </a:r>
          </a:p>
        </p:txBody>
      </p:sp>
      <p:pic>
        <p:nvPicPr>
          <p:cNvPr id="6" name="Рисунок 5">
            <a:hlinkClick r:id="rId3" action="ppaction://hlinksldjump"/>
            <a:extLst>
              <a:ext uri="{FF2B5EF4-FFF2-40B4-BE49-F238E27FC236}">
                <a16:creationId xmlns:a16="http://schemas.microsoft.com/office/drawing/2014/main" xmlns="" id="{CDEAA7C5-E978-41CA-BA87-F1F9CE7F16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6235" y="5489594"/>
            <a:ext cx="1154140" cy="114433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AEB5CC15-77EA-4703-9B01-E9A6B5D1EC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739" y="178368"/>
            <a:ext cx="766438" cy="750302"/>
          </a:xfrm>
          <a:prstGeom prst="rect">
            <a:avLst/>
          </a:prstGeom>
        </p:spPr>
      </p:pic>
      <p:pic>
        <p:nvPicPr>
          <p:cNvPr id="1026" name="Picture 2" descr="https://avatars.mds.yandex.net/get-mpic/5257755/img_id5122687873903629905.jpeg/ori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072484"/>
            <a:ext cx="3388549" cy="49892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i.pinimg.com/originals/f2/19/07/f2190763a1870b7b2fdf8d0cd3b9dd4c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777" y="3877148"/>
            <a:ext cx="3311767" cy="2848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hlinkClick r:id="rId8" action="ppaction://hlinksldjump"/>
          </p:cNvPr>
          <p:cNvSpPr txBox="1"/>
          <p:nvPr/>
        </p:nvSpPr>
        <p:spPr>
          <a:xfrm>
            <a:off x="683568" y="159229"/>
            <a:ext cx="82868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0070C0"/>
                </a:solidFill>
                <a:latin typeface="Bookman Old Style" pitchFamily="18" charset="0"/>
              </a:rPr>
              <a:t>Песни и стихи о школе</a:t>
            </a:r>
          </a:p>
        </p:txBody>
      </p:sp>
    </p:spTree>
    <p:extLst>
      <p:ext uri="{BB962C8B-B14F-4D97-AF65-F5344CB8AC3E}">
        <p14:creationId xmlns:p14="http://schemas.microsoft.com/office/powerpoint/2010/main" val="3817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7" descr="https://phonoteka.org/uploads/posts/2021-04/1619302770_27-phonoteka_org-p-fon-dlya-prezentatsii-prava-rebenka-33.png">
            <a:extLst>
              <a:ext uri="{FF2B5EF4-FFF2-40B4-BE49-F238E27FC236}">
                <a16:creationId xmlns:a16="http://schemas.microsoft.com/office/drawing/2014/main" xmlns="" id="{A43A0A53-A8A0-49D5-9F7D-57DE53C349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0"/>
            <a:ext cx="8627413" cy="6672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>
            <a:hlinkClick r:id="rId3" action="ppaction://hlinksldjump"/>
            <a:extLst>
              <a:ext uri="{FF2B5EF4-FFF2-40B4-BE49-F238E27FC236}">
                <a16:creationId xmlns:a16="http://schemas.microsoft.com/office/drawing/2014/main" xmlns="" id="{ECF3DAC7-0440-40A0-A53A-B82F15CD87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471" y="6093504"/>
            <a:ext cx="1806894" cy="70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5" action="ppaction://hlinksldjump"/>
            <a:extLst>
              <a:ext uri="{FF2B5EF4-FFF2-40B4-BE49-F238E27FC236}">
                <a16:creationId xmlns:a16="http://schemas.microsoft.com/office/drawing/2014/main" xmlns="" id="{1AB4D46A-83A5-4CB5-B289-883293959B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6207" y="6085638"/>
            <a:ext cx="766438" cy="750302"/>
          </a:xfrm>
          <a:prstGeom prst="rect">
            <a:avLst/>
          </a:prstGeom>
        </p:spPr>
      </p:pic>
      <p:pic>
        <p:nvPicPr>
          <p:cNvPr id="10" name="Picture 6">
            <a:hlinkClick r:id="rId7" action="ppaction://hlinksldjump"/>
            <a:extLst>
              <a:ext uri="{FF2B5EF4-FFF2-40B4-BE49-F238E27FC236}">
                <a16:creationId xmlns:a16="http://schemas.microsoft.com/office/drawing/2014/main" xmlns="" id="{E444B0E6-EC0E-4BBF-A48D-EAB3705D19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7192" y="6080054"/>
            <a:ext cx="1807698" cy="70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3527" y="2413338"/>
            <a:ext cx="851816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Песни и стихи о школе : [сборник : для детей младшего и среднего школьного возраста] / </a:t>
            </a:r>
            <a:r>
              <a:rPr lang="ru-RU" sz="12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</a:t>
            </a: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О. Мазурина. - Москва : Омега, 2008. - 88, [7] с., [6] л. </a:t>
            </a:r>
            <a:r>
              <a:rPr lang="ru-RU" sz="12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</a:t>
            </a: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ил.; 20 см. - (Школьная библиотека).; ISBN 978-5-465-01817-3 (В пер.)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6995" y="3573016"/>
            <a:ext cx="820198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Comic Sans MS" panose="030F0702030302020204" pitchFamily="66" charset="0"/>
              </a:rPr>
              <a:t>В сборник песен и стихов о школе вошли произведения Александровой З., </a:t>
            </a:r>
            <a:r>
              <a:rPr lang="ru-RU" sz="2000" dirty="0" err="1">
                <a:latin typeface="Comic Sans MS" panose="030F0702030302020204" pitchFamily="66" charset="0"/>
              </a:rPr>
              <a:t>Пляцковского</a:t>
            </a:r>
            <a:r>
              <a:rPr lang="ru-RU" sz="2000" dirty="0">
                <a:latin typeface="Comic Sans MS" panose="030F0702030302020204" pitchFamily="66" charset="0"/>
              </a:rPr>
              <a:t> М., </a:t>
            </a:r>
            <a:r>
              <a:rPr lang="ru-RU" sz="2000" dirty="0" err="1">
                <a:latin typeface="Comic Sans MS" panose="030F0702030302020204" pitchFamily="66" charset="0"/>
              </a:rPr>
              <a:t>Заходера</a:t>
            </a:r>
            <a:r>
              <a:rPr lang="ru-RU" sz="2000" dirty="0">
                <a:latin typeface="Comic Sans MS" panose="030F0702030302020204" pitchFamily="66" charset="0"/>
              </a:rPr>
              <a:t> Б., Барто А., Степанова В., </a:t>
            </a:r>
            <a:r>
              <a:rPr lang="ru-RU" sz="2000" dirty="0" err="1">
                <a:latin typeface="Comic Sans MS" panose="030F0702030302020204" pitchFamily="66" charset="0"/>
              </a:rPr>
              <a:t>Берестова</a:t>
            </a:r>
            <a:r>
              <a:rPr lang="ru-RU" sz="2000" dirty="0">
                <a:latin typeface="Comic Sans MS" panose="030F0702030302020204" pitchFamily="66" charset="0"/>
              </a:rPr>
              <a:t> В., Петровой З., </a:t>
            </a:r>
            <a:r>
              <a:rPr lang="ru-RU" sz="2000" dirty="0" err="1">
                <a:latin typeface="Comic Sans MS" panose="030F0702030302020204" pitchFamily="66" charset="0"/>
              </a:rPr>
              <a:t>Шаферана</a:t>
            </a:r>
            <a:r>
              <a:rPr lang="ru-RU" sz="2000" dirty="0">
                <a:latin typeface="Comic Sans MS" panose="030F0702030302020204" pitchFamily="66" charset="0"/>
              </a:rPr>
              <a:t> И. и др. Книга составлена на основе программы по литературному чтению общеобразовательной начальной школы.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99F57E4A-BBA4-47FF-81EA-142984C2D1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16729" y="-1151961"/>
            <a:ext cx="6858000" cy="9161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3" action="ppaction://hlinksldjump"/>
            <a:extLst>
              <a:ext uri="{FF2B5EF4-FFF2-40B4-BE49-F238E27FC236}">
                <a16:creationId xmlns:a16="http://schemas.microsoft.com/office/drawing/2014/main" xmlns="" id="{86AFFEB4-6A77-4B08-A707-CF454C7343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6236" y="5517232"/>
            <a:ext cx="1154140" cy="1144330"/>
          </a:xfrm>
          <a:prstGeom prst="rect">
            <a:avLst/>
          </a:prstGeom>
        </p:spPr>
      </p:pic>
      <p:pic>
        <p:nvPicPr>
          <p:cNvPr id="9" name="Рисунок 8">
            <a:hlinkClick r:id="rId5" action="ppaction://hlinksldjump"/>
            <a:extLst>
              <a:ext uri="{FF2B5EF4-FFF2-40B4-BE49-F238E27FC236}">
                <a16:creationId xmlns:a16="http://schemas.microsoft.com/office/drawing/2014/main" xmlns="" id="{F2297B71-CAF2-4905-A877-EBC1C1FB3C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739" y="178368"/>
            <a:ext cx="766438" cy="750302"/>
          </a:xfrm>
          <a:prstGeom prst="rect">
            <a:avLst/>
          </a:prstGeom>
        </p:spPr>
      </p:pic>
      <p:pic>
        <p:nvPicPr>
          <p:cNvPr id="1026" name="Picture 2" descr="https://cdn.book24.ru/v2/ASE000000000707188/COVER/cover13d__w82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957068"/>
            <a:ext cx="3549391" cy="5376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1520" y="4384688"/>
            <a:ext cx="3687439" cy="255559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83568" y="159229"/>
            <a:ext cx="82868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0070C0"/>
                </a:solidFill>
                <a:latin typeface="Bookman Old Style" pitchFamily="18" charset="0"/>
              </a:rPr>
              <a:t>Стихи о школе</a:t>
            </a:r>
          </a:p>
        </p:txBody>
      </p:sp>
    </p:spTree>
    <p:extLst>
      <p:ext uri="{BB962C8B-B14F-4D97-AF65-F5344CB8AC3E}">
        <p14:creationId xmlns:p14="http://schemas.microsoft.com/office/powerpoint/2010/main" val="3758728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7" descr="https://phonoteka.org/uploads/posts/2021-04/1619302770_27-phonoteka_org-p-fon-dlya-prezentatsii-prava-rebenka-33.png">
            <a:extLst>
              <a:ext uri="{FF2B5EF4-FFF2-40B4-BE49-F238E27FC236}">
                <a16:creationId xmlns:a16="http://schemas.microsoft.com/office/drawing/2014/main" xmlns="" id="{2DAAA4A5-5190-4763-9960-99D3E4AABD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0"/>
            <a:ext cx="8627413" cy="6672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85719" y="3538959"/>
            <a:ext cx="862741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Comic Sans MS" pitchFamily="66" charset="0"/>
              </a:rPr>
              <a:t>Любимые поэты, имена которых вы знаете с детства: С. Маршак, </a:t>
            </a:r>
            <a:r>
              <a:rPr lang="ru-RU" sz="2000" dirty="0" err="1">
                <a:latin typeface="Comic Sans MS" pitchFamily="66" charset="0"/>
              </a:rPr>
              <a:t>А.Барто</a:t>
            </a:r>
            <a:r>
              <a:rPr lang="ru-RU" sz="2000" dirty="0">
                <a:latin typeface="Comic Sans MS" pitchFamily="66" charset="0"/>
              </a:rPr>
              <a:t>, Борис </a:t>
            </a:r>
            <a:r>
              <a:rPr lang="ru-RU" sz="2000" dirty="0" err="1">
                <a:latin typeface="Comic Sans MS" pitchFamily="66" charset="0"/>
              </a:rPr>
              <a:t>Заходер</a:t>
            </a:r>
            <a:r>
              <a:rPr lang="ru-RU" sz="2000" dirty="0">
                <a:latin typeface="Comic Sans MS" pitchFamily="66" charset="0"/>
              </a:rPr>
              <a:t>, Э. Успенский и Г. Остер тоже когда-то были детьми и ходили в школу, и, возможно, даже получали двойки. У каждого из них остались свои особенные воспоминания о школе в стихах. Сегодня вы сможете прочитать их в сборнике "Стихи о школе". Все стихи включены в программы по чтению в начальной школе.</a:t>
            </a:r>
          </a:p>
          <a:p>
            <a:r>
              <a:rPr lang="ru-RU" sz="2000" dirty="0">
                <a:latin typeface="Comic Sans MS" pitchFamily="66" charset="0"/>
              </a:rPr>
              <a:t>Для младшего школьного возраста</a:t>
            </a:r>
            <a:r>
              <a:rPr lang="ru-RU" sz="2000" dirty="0" smtClean="0">
                <a:latin typeface="Comic Sans MS" pitchFamily="66" charset="0"/>
              </a:rPr>
              <a:t>.</a:t>
            </a:r>
            <a:endParaRPr lang="ru-RU" sz="2000" dirty="0">
              <a:latin typeface="Comic Sans MS" pitchFamily="66" charset="0"/>
            </a:endParaRPr>
          </a:p>
        </p:txBody>
      </p:sp>
      <p:pic>
        <p:nvPicPr>
          <p:cNvPr id="7" name="Picture 4">
            <a:hlinkClick r:id="rId3" action="ppaction://hlinksldjump"/>
            <a:extLst>
              <a:ext uri="{FF2B5EF4-FFF2-40B4-BE49-F238E27FC236}">
                <a16:creationId xmlns:a16="http://schemas.microsoft.com/office/drawing/2014/main" xmlns="" id="{7B579CEE-BA43-4242-A589-2A00CE4560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471" y="6093504"/>
            <a:ext cx="1806894" cy="70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5" action="ppaction://hlinksldjump"/>
            <a:extLst>
              <a:ext uri="{FF2B5EF4-FFF2-40B4-BE49-F238E27FC236}">
                <a16:creationId xmlns:a16="http://schemas.microsoft.com/office/drawing/2014/main" xmlns="" id="{72741362-3443-44B5-86FE-702E3E5BFB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6207" y="6085638"/>
            <a:ext cx="766438" cy="750302"/>
          </a:xfrm>
          <a:prstGeom prst="rect">
            <a:avLst/>
          </a:prstGeom>
        </p:spPr>
      </p:pic>
      <p:pic>
        <p:nvPicPr>
          <p:cNvPr id="10" name="Picture 6">
            <a:hlinkClick r:id="rId7" action="ppaction://hlinksldjump"/>
            <a:extLst>
              <a:ext uri="{FF2B5EF4-FFF2-40B4-BE49-F238E27FC236}">
                <a16:creationId xmlns:a16="http://schemas.microsoft.com/office/drawing/2014/main" xmlns="" id="{74A55AE3-C72A-41B9-9AFD-D8D4C155EA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7192" y="6080054"/>
            <a:ext cx="1807698" cy="70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74471" y="2551837"/>
            <a:ext cx="827399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Стихи о школе: </a:t>
            </a:r>
            <a:r>
              <a:rPr lang="ru-RU" sz="1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[сборник : для детей младшего </a:t>
            </a:r>
            <a:r>
              <a:rPr lang="ru-RU" sz="14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школьного возраста / </a:t>
            </a:r>
            <a:r>
              <a:rPr lang="ru-RU" sz="1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</a:t>
            </a:r>
            <a:r>
              <a:rPr lang="ru-RU" sz="1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Крысов Андрей. </a:t>
            </a:r>
            <a:r>
              <a:rPr lang="ru-RU" sz="1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4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Москва </a:t>
            </a:r>
            <a:r>
              <a:rPr lang="ru-RU" sz="1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400" dirty="0" err="1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Эксмодетство</a:t>
            </a:r>
            <a:r>
              <a:rPr lang="ru-RU" sz="14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2022. </a:t>
            </a:r>
            <a:r>
              <a:rPr lang="ru-RU" sz="1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4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74, </a:t>
            </a:r>
            <a:r>
              <a:rPr lang="ru-RU" sz="1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[7] с., [6] л. </a:t>
            </a:r>
            <a:r>
              <a:rPr lang="ru-RU" sz="1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</a:t>
            </a:r>
            <a:r>
              <a:rPr lang="ru-RU" sz="1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ил.; 20 см. - </a:t>
            </a:r>
            <a:r>
              <a:rPr lang="ru-RU" sz="14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(Книги для внеклассного чтения).; </a:t>
            </a:r>
            <a:r>
              <a:rPr lang="ru-RU" sz="1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ISBN </a:t>
            </a:r>
            <a:r>
              <a:rPr lang="ru-RU" sz="14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978-5-17-089435-8 </a:t>
            </a:r>
            <a:r>
              <a:rPr lang="ru-RU" sz="1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(В пер.)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2">
            <a:extLst>
              <a:ext uri="{FF2B5EF4-FFF2-40B4-BE49-F238E27FC236}">
                <a16:creationId xmlns:a16="http://schemas.microsoft.com/office/drawing/2014/main" xmlns="" id="{CC511986-A920-4C55-BAB3-EB0BF6B56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16729" y="-1151961"/>
            <a:ext cx="6858000" cy="9161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3" action="ppaction://hlinksldjump"/>
            <a:extLst>
              <a:ext uri="{FF2B5EF4-FFF2-40B4-BE49-F238E27FC236}">
                <a16:creationId xmlns:a16="http://schemas.microsoft.com/office/drawing/2014/main" xmlns="" id="{033F9F39-9993-42A8-8705-95CD75E319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62252" y="5589240"/>
            <a:ext cx="1154140" cy="1144330"/>
          </a:xfrm>
          <a:prstGeom prst="rect">
            <a:avLst/>
          </a:prstGeom>
        </p:spPr>
      </p:pic>
      <p:pic>
        <p:nvPicPr>
          <p:cNvPr id="9" name="Рисунок 8">
            <a:hlinkClick r:id="rId5" action="ppaction://hlinksldjump"/>
            <a:extLst>
              <a:ext uri="{FF2B5EF4-FFF2-40B4-BE49-F238E27FC236}">
                <a16:creationId xmlns:a16="http://schemas.microsoft.com/office/drawing/2014/main" xmlns="" id="{3B634621-AE6C-4AC8-A31E-7EE9061AF8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739" y="178368"/>
            <a:ext cx="766438" cy="750302"/>
          </a:xfrm>
          <a:prstGeom prst="rect">
            <a:avLst/>
          </a:prstGeom>
        </p:spPr>
      </p:pic>
      <p:pic>
        <p:nvPicPr>
          <p:cNvPr id="2050" name="Picture 2" descr="Барто, Драгунский, Берестов, Железников, Осеева - Рассказы и стихи про школу обложка книги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5640" y="1052736"/>
            <a:ext cx="3457575" cy="52006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2514" y="171538"/>
            <a:ext cx="8286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0070C0"/>
                </a:solidFill>
                <a:latin typeface="Bookman Old Style" pitchFamily="18" charset="0"/>
              </a:rPr>
              <a:t>Рассказы и стихи про школу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1252632">
            <a:off x="137500" y="2756765"/>
            <a:ext cx="3080708" cy="4048232"/>
          </a:xfrm>
          <a:prstGeom prst="rect">
            <a:avLst/>
          </a:prstGeom>
        </p:spPr>
      </p:pic>
      <p:pic>
        <p:nvPicPr>
          <p:cNvPr id="2052" name="Picture 4" descr="https://iknigi.net/books_files/online_html/173567/i_002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445" y="106189"/>
            <a:ext cx="1791890" cy="1644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7255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7" descr="https://phonoteka.org/uploads/posts/2021-04/1619302770_27-phonoteka_org-p-fon-dlya-prezentatsii-prava-rebenka-33.png">
            <a:extLst>
              <a:ext uri="{FF2B5EF4-FFF2-40B4-BE49-F238E27FC236}">
                <a16:creationId xmlns:a16="http://schemas.microsoft.com/office/drawing/2014/main" xmlns="" id="{E88D1577-5D06-40A0-B7F3-4B44A31D02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52" y="0"/>
            <a:ext cx="8627413" cy="6672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45048" y="3128194"/>
            <a:ext cx="859771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Comic Sans MS" panose="030F0702030302020204" pitchFamily="66" charset="0"/>
              </a:rPr>
              <a:t>В сборник вошли 30 рассказов и 33 стихотворения, посвящённых одному из самых важных периодов в жизни любого человека - школе. Зарождение дружбы, взаимовыручка, забота о близких, смешные ситуации на уроках и многое другое ждут вас на страницах сборника "Рассказы и стихи про школу".</a:t>
            </a:r>
          </a:p>
          <a:p>
            <a:endParaRPr lang="ru-RU" dirty="0">
              <a:latin typeface="Comic Sans MS" panose="030F0702030302020204" pitchFamily="66" charset="0"/>
            </a:endParaRPr>
          </a:p>
          <a:p>
            <a:r>
              <a:rPr lang="ru-RU" dirty="0">
                <a:latin typeface="Comic Sans MS" panose="030F0702030302020204" pitchFamily="66" charset="0"/>
              </a:rPr>
              <a:t>Серия "Книги для внеклассного чтения" - это подборка главных произведений русских и зарубежных авторов, входящих в школьную программу. Лучшие произведения детской литературы с цветными иллюстрациями помогут привить ребёнку любовь к чтению.</a:t>
            </a:r>
          </a:p>
          <a:p>
            <a:r>
              <a:rPr lang="ru-RU" dirty="0">
                <a:latin typeface="Comic Sans MS" panose="030F0702030302020204" pitchFamily="66" charset="0"/>
              </a:rPr>
              <a:t>Для среднего школьного возраста.</a:t>
            </a:r>
          </a:p>
          <a:p>
            <a:endParaRPr lang="ru-RU" dirty="0"/>
          </a:p>
        </p:txBody>
      </p:sp>
      <p:pic>
        <p:nvPicPr>
          <p:cNvPr id="7" name="Picture 4">
            <a:hlinkClick r:id="rId3" action="ppaction://hlinksldjump"/>
            <a:extLst>
              <a:ext uri="{FF2B5EF4-FFF2-40B4-BE49-F238E27FC236}">
                <a16:creationId xmlns:a16="http://schemas.microsoft.com/office/drawing/2014/main" xmlns="" id="{1AD4B3C0-96F6-4377-ADA4-1C5EE6EF10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781" y="6130122"/>
            <a:ext cx="1806894" cy="70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5" action="ppaction://hlinksldjump"/>
            <a:extLst>
              <a:ext uri="{FF2B5EF4-FFF2-40B4-BE49-F238E27FC236}">
                <a16:creationId xmlns:a16="http://schemas.microsoft.com/office/drawing/2014/main" xmlns="" id="{1685D08C-8F93-446E-939C-3CF6740EAA2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6207" y="6085638"/>
            <a:ext cx="766438" cy="750302"/>
          </a:xfrm>
          <a:prstGeom prst="rect">
            <a:avLst/>
          </a:prstGeom>
        </p:spPr>
      </p:pic>
      <p:pic>
        <p:nvPicPr>
          <p:cNvPr id="10" name="Picture 6">
            <a:hlinkClick r:id="rId7" action="ppaction://hlinksldjump"/>
            <a:extLst>
              <a:ext uri="{FF2B5EF4-FFF2-40B4-BE49-F238E27FC236}">
                <a16:creationId xmlns:a16="http://schemas.microsoft.com/office/drawing/2014/main" xmlns="" id="{75F4A92B-557D-466A-AD30-FD07F69FD1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7192" y="6080054"/>
            <a:ext cx="1807698" cy="70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73551" y="2204864"/>
            <a:ext cx="85855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Песни и стихи о школе : [сборник : для детей младшего и среднего школьного возраста] / </a:t>
            </a:r>
            <a:r>
              <a:rPr lang="ru-RU" sz="1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</a:t>
            </a:r>
            <a:r>
              <a:rPr lang="ru-RU" sz="1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О. Мазурина. - Москва : Омега, 2008. - 88, [7] с., [6] л. </a:t>
            </a:r>
            <a:r>
              <a:rPr lang="ru-RU" sz="1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</a:t>
            </a:r>
            <a:r>
              <a:rPr lang="ru-RU" sz="1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ил.; 20 см. - (Школьная библиотека).; ISBN </a:t>
            </a:r>
            <a:r>
              <a:rPr lang="ru-RU" sz="14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978-5-04-175711-3 (В </a:t>
            </a:r>
            <a:r>
              <a:rPr lang="ru-RU" sz="1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пер.)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2">
            <a:extLst>
              <a:ext uri="{FF2B5EF4-FFF2-40B4-BE49-F238E27FC236}">
                <a16:creationId xmlns:a16="http://schemas.microsoft.com/office/drawing/2014/main" xmlns="" id="{CEFB309C-4868-46BF-8DF3-E16078906C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16729" y="-1151961"/>
            <a:ext cx="6858000" cy="9161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3" action="ppaction://hlinksldjump"/>
            <a:extLst>
              <a:ext uri="{FF2B5EF4-FFF2-40B4-BE49-F238E27FC236}">
                <a16:creationId xmlns:a16="http://schemas.microsoft.com/office/drawing/2014/main" xmlns="" id="{9DBB7AF1-4314-4693-8510-F51ECD3FA5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2360" y="5589240"/>
            <a:ext cx="1154140" cy="1144330"/>
          </a:xfrm>
          <a:prstGeom prst="rect">
            <a:avLst/>
          </a:prstGeom>
        </p:spPr>
      </p:pic>
      <p:pic>
        <p:nvPicPr>
          <p:cNvPr id="9" name="Рисунок 8">
            <a:hlinkClick r:id="rId5" action="ppaction://hlinksldjump"/>
            <a:extLst>
              <a:ext uri="{FF2B5EF4-FFF2-40B4-BE49-F238E27FC236}">
                <a16:creationId xmlns:a16="http://schemas.microsoft.com/office/drawing/2014/main" xmlns="" id="{6C5BE77F-565E-4E8F-91F6-D86709775A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739" y="178368"/>
            <a:ext cx="766438" cy="750302"/>
          </a:xfrm>
          <a:prstGeom prst="rect">
            <a:avLst/>
          </a:prstGeom>
        </p:spPr>
      </p:pic>
      <p:pic>
        <p:nvPicPr>
          <p:cNvPr id="4100" name="Picture 4" descr="https://avatars.mds.yandex.net/get-mpic/4696638/img_id4831424863779794293.jpeg/ori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31" y="1160824"/>
            <a:ext cx="3652003" cy="47494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611559" y="230353"/>
            <a:ext cx="79293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0070C0"/>
                </a:solidFill>
                <a:latin typeface="Bookman Old Style" pitchFamily="18" charset="0"/>
              </a:rPr>
              <a:t>100 стихов о школе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71079" y="0"/>
            <a:ext cx="2716582" cy="140859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222649" y="3860912"/>
            <a:ext cx="2702768" cy="3073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027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7" descr="https://phonoteka.org/uploads/posts/2021-04/1619302770_27-phonoteka_org-p-fon-dlya-prezentatsii-prava-rebenka-33.png">
            <a:extLst>
              <a:ext uri="{FF2B5EF4-FFF2-40B4-BE49-F238E27FC236}">
                <a16:creationId xmlns:a16="http://schemas.microsoft.com/office/drawing/2014/main" xmlns="" id="{35260572-9CCE-4CCE-8CB7-F38F77D7DD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0"/>
            <a:ext cx="8627413" cy="6672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41966" y="3266833"/>
            <a:ext cx="801846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Comic Sans MS" pitchFamily="66" charset="0"/>
              </a:rPr>
              <a:t>Школа - это не только уроки, но и любимые учителя, одноклассники, веселые перемены, шпаргалки, курьезные случаи и для кого-то даже первая любовь. В этот сборник вошли самые яркие стихи о школе, написанные лучшими детскими поэтами: Агнией Барто, Борисом </a:t>
            </a:r>
            <a:r>
              <a:rPr lang="ru-RU" dirty="0" err="1">
                <a:latin typeface="Comic Sans MS" pitchFamily="66" charset="0"/>
              </a:rPr>
              <a:t>Заходером</a:t>
            </a:r>
            <a:r>
              <a:rPr lang="ru-RU" dirty="0">
                <a:latin typeface="Comic Sans MS" pitchFamily="66" charset="0"/>
              </a:rPr>
              <a:t>, Валентином Берестовым, Олегом Григорьевым, Марией </a:t>
            </a:r>
            <a:r>
              <a:rPr lang="ru-RU" dirty="0" err="1">
                <a:latin typeface="Comic Sans MS" pitchFamily="66" charset="0"/>
              </a:rPr>
              <a:t>Бершадской</a:t>
            </a:r>
            <a:r>
              <a:rPr lang="ru-RU" dirty="0">
                <a:latin typeface="Comic Sans MS" pitchFamily="66" charset="0"/>
              </a:rPr>
              <a:t> и многими-многими другими.</a:t>
            </a:r>
          </a:p>
          <a:p>
            <a:r>
              <a:rPr lang="ru-RU" dirty="0">
                <a:latin typeface="Comic Sans MS" pitchFamily="66" charset="0"/>
              </a:rPr>
              <a:t>А с такими мастерами заскучать точно не получится!</a:t>
            </a:r>
          </a:p>
        </p:txBody>
      </p:sp>
      <p:pic>
        <p:nvPicPr>
          <p:cNvPr id="7" name="Picture 4">
            <a:hlinkClick r:id="rId3" action="ppaction://hlinksldjump"/>
            <a:extLst>
              <a:ext uri="{FF2B5EF4-FFF2-40B4-BE49-F238E27FC236}">
                <a16:creationId xmlns:a16="http://schemas.microsoft.com/office/drawing/2014/main" xmlns="" id="{3BFAAF3E-1CBA-4858-889D-9234A49B58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471" y="6093504"/>
            <a:ext cx="1806894" cy="70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5" action="ppaction://hlinksldjump"/>
            <a:extLst>
              <a:ext uri="{FF2B5EF4-FFF2-40B4-BE49-F238E27FC236}">
                <a16:creationId xmlns:a16="http://schemas.microsoft.com/office/drawing/2014/main" xmlns="" id="{46476312-2E00-4DC9-94FD-FCFFDB5971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6207" y="6085638"/>
            <a:ext cx="766438" cy="750302"/>
          </a:xfrm>
          <a:prstGeom prst="rect">
            <a:avLst/>
          </a:prstGeom>
        </p:spPr>
      </p:pic>
      <p:pic>
        <p:nvPicPr>
          <p:cNvPr id="10" name="Picture 6">
            <a:hlinkClick r:id="rId7" action="ppaction://hlinksldjump"/>
            <a:extLst>
              <a:ext uri="{FF2B5EF4-FFF2-40B4-BE49-F238E27FC236}">
                <a16:creationId xmlns:a16="http://schemas.microsoft.com/office/drawing/2014/main" xmlns="" id="{B869C23E-2924-4F6C-B945-A750A11C49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7192" y="6080054"/>
            <a:ext cx="1807698" cy="70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74471" y="2413338"/>
            <a:ext cx="77699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 стихов о школе [Текст] : [для младшего школьного возраста] / [ответственный редактор М. А. Мельниченко ; художники: Н. </a:t>
            </a:r>
            <a:r>
              <a:rPr lang="ru-RU" sz="12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Бугославская</a:t>
            </a: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др.]. - Москва : РОСМЭН, 2017. - 123, [4] с. : </a:t>
            </a:r>
            <a:r>
              <a:rPr lang="ru-RU" sz="12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</a:t>
            </a: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ил.; 26 см. - (100 стихов).; ISBN 978-5-353-08082-4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2">
            <a:extLst>
              <a:ext uri="{FF2B5EF4-FFF2-40B4-BE49-F238E27FC236}">
                <a16:creationId xmlns:a16="http://schemas.microsoft.com/office/drawing/2014/main" xmlns="" id="{CEFB309C-4868-46BF-8DF3-E16078906C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16729" y="-1151961"/>
            <a:ext cx="6858000" cy="9161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3" action="ppaction://hlinksldjump"/>
            <a:extLst>
              <a:ext uri="{FF2B5EF4-FFF2-40B4-BE49-F238E27FC236}">
                <a16:creationId xmlns:a16="http://schemas.microsoft.com/office/drawing/2014/main" xmlns="" id="{9DBB7AF1-4314-4693-8510-F51ECD3FA5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01745" y="5463440"/>
            <a:ext cx="1154140" cy="1144330"/>
          </a:xfrm>
          <a:prstGeom prst="rect">
            <a:avLst/>
          </a:prstGeom>
        </p:spPr>
      </p:pic>
      <p:pic>
        <p:nvPicPr>
          <p:cNvPr id="9" name="Рисунок 8">
            <a:hlinkClick r:id="rId5" action="ppaction://hlinksldjump"/>
            <a:extLst>
              <a:ext uri="{FF2B5EF4-FFF2-40B4-BE49-F238E27FC236}">
                <a16:creationId xmlns:a16="http://schemas.microsoft.com/office/drawing/2014/main" xmlns="" id="{6C5BE77F-565E-4E8F-91F6-D86709775A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739" y="178368"/>
            <a:ext cx="766438" cy="750302"/>
          </a:xfrm>
          <a:prstGeom prst="rect">
            <a:avLst/>
          </a:prstGeom>
        </p:spPr>
      </p:pic>
      <p:pic>
        <p:nvPicPr>
          <p:cNvPr id="4098" name="Picture 2" descr="Тридцать шесть и пять. Стихи. Михалков С. В. сер. Библиотека начальной школы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406358"/>
            <a:ext cx="3505299" cy="52014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69077" y="24818"/>
            <a:ext cx="8286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0070C0"/>
                </a:solidFill>
                <a:latin typeface="Bookman Old Style" pitchFamily="18" charset="0"/>
              </a:rPr>
              <a:t>Сергей Михалков </a:t>
            </a:r>
          </a:p>
          <a:p>
            <a:pPr algn="ctr"/>
            <a:r>
              <a:rPr lang="ru-RU" sz="3600" b="1" dirty="0">
                <a:solidFill>
                  <a:srgbClr val="0070C0"/>
                </a:solidFill>
                <a:latin typeface="Bookman Old Style" pitchFamily="18" charset="0"/>
              </a:rPr>
              <a:t>«Тридцать шесть и пять»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5536" y="4120167"/>
            <a:ext cx="3257717" cy="3206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262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7" descr="https://phonoteka.org/uploads/posts/2021-04/1619302770_27-phonoteka_org-p-fon-dlya-prezentatsii-prava-rebenka-33.png">
            <a:extLst>
              <a:ext uri="{FF2B5EF4-FFF2-40B4-BE49-F238E27FC236}">
                <a16:creationId xmlns:a16="http://schemas.microsoft.com/office/drawing/2014/main" xmlns="" id="{35260572-9CCE-4CCE-8CB7-F38F77D7DD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0"/>
            <a:ext cx="8627413" cy="6672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74471" y="3429000"/>
            <a:ext cx="778674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Comic Sans MS" pitchFamily="66" charset="0"/>
              </a:rPr>
              <a:t>В книгу "Тридцать шесть и пять" вошли самые знаменитые стихотворения Сергея Михалкова о школе и школьной поре. Эти стихи так точно отражают мир младших школьников с его весельем, новыми друзьями, уроками и проблемами, что каждый ребёнок найдёт в них что-то близкое для себя и будет ходить в школу с ещё большим удовольствием!</a:t>
            </a:r>
          </a:p>
        </p:txBody>
      </p:sp>
      <p:pic>
        <p:nvPicPr>
          <p:cNvPr id="7" name="Picture 4">
            <a:hlinkClick r:id="rId3" action="ppaction://hlinksldjump"/>
            <a:extLst>
              <a:ext uri="{FF2B5EF4-FFF2-40B4-BE49-F238E27FC236}">
                <a16:creationId xmlns:a16="http://schemas.microsoft.com/office/drawing/2014/main" xmlns="" id="{3BFAAF3E-1CBA-4858-889D-9234A49B58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471" y="6093504"/>
            <a:ext cx="1806894" cy="70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5" action="ppaction://hlinksldjump"/>
            <a:extLst>
              <a:ext uri="{FF2B5EF4-FFF2-40B4-BE49-F238E27FC236}">
                <a16:creationId xmlns:a16="http://schemas.microsoft.com/office/drawing/2014/main" xmlns="" id="{46476312-2E00-4DC9-94FD-FCFFDB5971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6207" y="6085638"/>
            <a:ext cx="766438" cy="750302"/>
          </a:xfrm>
          <a:prstGeom prst="rect">
            <a:avLst/>
          </a:prstGeom>
        </p:spPr>
      </p:pic>
      <p:pic>
        <p:nvPicPr>
          <p:cNvPr id="10" name="Picture 6">
            <a:hlinkClick r:id="rId7" action="ppaction://hlinksldjump"/>
            <a:extLst>
              <a:ext uri="{FF2B5EF4-FFF2-40B4-BE49-F238E27FC236}">
                <a16:creationId xmlns:a16="http://schemas.microsoft.com/office/drawing/2014/main" xmlns="" id="{B869C23E-2924-4F6C-B945-A750A11C49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7192" y="6080054"/>
            <a:ext cx="1807698" cy="70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58238" y="2348626"/>
            <a:ext cx="820198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Михалков, </a:t>
            </a:r>
            <a:r>
              <a:rPr lang="ru-RU" sz="1200" b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С.В.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Тридцать шесть и пять : Стихи. [Для </a:t>
            </a:r>
            <a:r>
              <a:rPr lang="ru-RU" sz="12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</a:t>
            </a: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возраста] / Сергей Михалков; [</a:t>
            </a:r>
            <a:r>
              <a:rPr lang="ru-RU" sz="12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</a:t>
            </a: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В. Винокур]. - Москва : Дет. лит., 1984. - 16 с. : </a:t>
            </a:r>
            <a:r>
              <a:rPr lang="ru-RU" sz="12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</a:t>
            </a:r>
            <a:r>
              <a:rPr lang="ru-RU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ил.; 21 см. - (Мои первые книжки).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904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99" y="0"/>
            <a:ext cx="9177103" cy="6822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285720" y="208540"/>
            <a:ext cx="8750776" cy="3373768"/>
          </a:xfrm>
          <a:prstGeom prst="wedgeRoundRectCallout">
            <a:avLst>
              <a:gd name="adj1" fmla="val -526"/>
              <a:gd name="adj2" fmla="val 54061"/>
              <a:gd name="adj3" fmla="val 16667"/>
            </a:avLst>
          </a:prstGeom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445701" y="310374"/>
            <a:ext cx="859079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latin typeface="Bookman Old Style" pitchFamily="18" charset="0"/>
              </a:rPr>
              <a:t>Уважаемые читатели!</a:t>
            </a:r>
          </a:p>
          <a:p>
            <a:pPr algn="ctr"/>
            <a:r>
              <a:rPr lang="ru-RU" sz="2800" dirty="0">
                <a:latin typeface="Bookman Old Style" pitchFamily="18" charset="0"/>
              </a:rPr>
              <a:t>Все представленные книги вы можете найти в нашей библиотеке, </a:t>
            </a:r>
          </a:p>
          <a:p>
            <a:pPr algn="ctr"/>
            <a:r>
              <a:rPr lang="ru-RU" sz="2000" dirty="0">
                <a:latin typeface="Bookman Old Style" pitchFamily="18" charset="0"/>
              </a:rPr>
              <a:t>по адресу:</a:t>
            </a:r>
          </a:p>
          <a:p>
            <a:pPr algn="ctr"/>
            <a:r>
              <a:rPr lang="ru-RU" sz="3600" dirty="0">
                <a:latin typeface="Bookman Old Style" pitchFamily="18" charset="0"/>
              </a:rPr>
              <a:t>п. Пашия, ул. Ленина, 7.</a:t>
            </a:r>
          </a:p>
          <a:p>
            <a:pPr algn="ctr"/>
            <a:endParaRPr lang="ru-RU" sz="2000" dirty="0">
              <a:latin typeface="Bookman Old Style" pitchFamily="18" charset="0"/>
            </a:endParaRPr>
          </a:p>
          <a:p>
            <a:pPr algn="ctr"/>
            <a:endParaRPr lang="ru-RU" sz="2000" dirty="0">
              <a:latin typeface="Bookman Old Style" pitchFamily="18" charset="0"/>
            </a:endParaRPr>
          </a:p>
          <a:p>
            <a:r>
              <a:rPr lang="ru-RU" sz="2000" dirty="0">
                <a:latin typeface="Bookman Old Style" pitchFamily="18" charset="0"/>
              </a:rPr>
              <a:t>БЛАГОДАРИМ ЗА ВНИМАНИЕ!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537400"/>
            <a:ext cx="2771069" cy="3889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>
            <a:hlinkClick r:id="rId4" action="ppaction://hlinksldjump"/>
            <a:extLst>
              <a:ext uri="{FF2B5EF4-FFF2-40B4-BE49-F238E27FC236}">
                <a16:creationId xmlns:a16="http://schemas.microsoft.com/office/drawing/2014/main" xmlns="" id="{B82BF50E-EAB1-42D6-A944-38B7AFEBEB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739" y="178368"/>
            <a:ext cx="766438" cy="750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989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1210</TotalTime>
  <Words>1434</Words>
  <Application>Microsoft Office PowerPoint</Application>
  <PresentationFormat>Экран (4:3)</PresentationFormat>
  <Paragraphs>92</Paragraphs>
  <Slides>30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6" baseType="lpstr">
      <vt:lpstr>Arial</vt:lpstr>
      <vt:lpstr>Bookman Old Style</vt:lpstr>
      <vt:lpstr>Calibri</vt:lpstr>
      <vt:lpstr>Comic Sans MS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Bibl</cp:lastModifiedBy>
  <cp:revision>99</cp:revision>
  <dcterms:created xsi:type="dcterms:W3CDTF">2020-05-26T07:54:21Z</dcterms:created>
  <dcterms:modified xsi:type="dcterms:W3CDTF">2023-04-26T11:54:41Z</dcterms:modified>
</cp:coreProperties>
</file>