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6" r:id="rId4"/>
    <p:sldId id="269" r:id="rId5"/>
    <p:sldId id="264" r:id="rId6"/>
    <p:sldId id="267" r:id="rId7"/>
    <p:sldId id="257" r:id="rId8"/>
    <p:sldId id="258" r:id="rId9"/>
    <p:sldId id="260" r:id="rId10"/>
    <p:sldId id="268" r:id="rId11"/>
    <p:sldId id="265" r:id="rId12"/>
    <p:sldId id="270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FF33CC"/>
    <a:srgbClr val="B6109E"/>
    <a:srgbClr val="1E0F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21.02.23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0">
        <p:split orient="vert"/>
      </p:transition>
    </mc:Choice>
    <mc:Fallback>
      <p:transition spd="slow" advClick="0" advTm="10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21.02.23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0">
        <p:split orient="vert"/>
      </p:transition>
    </mc:Choice>
    <mc:Fallback>
      <p:transition spd="slow" advClick="0" advTm="10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21.02.23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0">
        <p:split orient="vert"/>
      </p:transition>
    </mc:Choice>
    <mc:Fallback>
      <p:transition spd="slow" advClick="0" advTm="10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21.02.23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0">
        <p:split orient="vert"/>
      </p:transition>
    </mc:Choice>
    <mc:Fallback>
      <p:transition spd="slow" advClick="0" advTm="10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21.02.23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0">
        <p:split orient="vert"/>
      </p:transition>
    </mc:Choice>
    <mc:Fallback>
      <p:transition spd="slow" advClick="0" advTm="10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21.02.23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0">
        <p:split orient="vert"/>
      </p:transition>
    </mc:Choice>
    <mc:Fallback>
      <p:transition spd="slow" advClick="0" advTm="10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21.02.23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0">
        <p:split orient="vert"/>
      </p:transition>
    </mc:Choice>
    <mc:Fallback>
      <p:transition spd="slow" advClick="0" advTm="10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21.02.23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0">
        <p:split orient="vert"/>
      </p:transition>
    </mc:Choice>
    <mc:Fallback>
      <p:transition spd="slow" advClick="0" advTm="10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21.02.23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0">
        <p:split orient="vert"/>
      </p:transition>
    </mc:Choice>
    <mc:Fallback>
      <p:transition spd="slow" advClick="0" advTm="10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21.02.23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0">
        <p:split orient="vert"/>
      </p:transition>
    </mc:Choice>
    <mc:Fallback>
      <p:transition spd="slow" advClick="0" advTm="10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21.02.23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0">
        <p:split orient="vert"/>
      </p:transition>
    </mc:Choice>
    <mc:Fallback>
      <p:transition spd="slow" advClick="0" advTm="10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вт 21.02.23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\Desktop\ума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16221"/>
            <a:ext cx="9540552" cy="6874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0"/>
            <a:ext cx="914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i="1" dirty="0" smtClean="0">
                <a:solidFill>
                  <a:schemeClr val="bg1"/>
                </a:solidFill>
              </a:rPr>
              <a:t>ФОМКА – БЕЛЫЙ МЕДВЕЖОНОК</a:t>
            </a:r>
            <a:endParaRPr lang="ru-RU" sz="4400" b="1" i="1" dirty="0">
              <a:solidFill>
                <a:schemeClr val="bg1"/>
              </a:solidFill>
            </a:endParaRPr>
          </a:p>
        </p:txBody>
      </p:sp>
      <p:pic>
        <p:nvPicPr>
          <p:cNvPr id="2" name="Неизвестен - Колыбельная песня про белого медведя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5169" y="587727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021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1\Desktop\images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724" y="0"/>
            <a:ext cx="91788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C:\Users\1\Desktop\images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54"/>
          <a:stretch/>
        </p:blipFill>
        <p:spPr bwMode="auto">
          <a:xfrm>
            <a:off x="1722739" y="332656"/>
            <a:ext cx="5292000" cy="201622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3" descr="C:\Users\1\Desktop\белый мед\мамр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124672"/>
            <a:ext cx="3685171" cy="331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364088" y="2564904"/>
            <a:ext cx="3312368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>
                <a:solidFill>
                  <a:srgbClr val="1E0F77"/>
                </a:solidFill>
              </a:rPr>
              <a:t>Основной целью проведения этого дня, является </a:t>
            </a:r>
            <a:r>
              <a:rPr lang="ru-RU" sz="2400" b="1" i="1" dirty="0" smtClean="0">
                <a:solidFill>
                  <a:srgbClr val="1E0F77"/>
                </a:solidFill>
              </a:rPr>
              <a:t>распространение </a:t>
            </a:r>
            <a:r>
              <a:rPr lang="ru-RU" sz="2400" b="1" i="1" dirty="0">
                <a:solidFill>
                  <a:srgbClr val="1E0F77"/>
                </a:solidFill>
              </a:rPr>
              <a:t>информации о полярных медведях и </a:t>
            </a:r>
            <a:r>
              <a:rPr lang="ru-RU" sz="2400" b="1" i="1" dirty="0" smtClean="0">
                <a:solidFill>
                  <a:srgbClr val="1E0F77"/>
                </a:solidFill>
              </a:rPr>
              <a:t>привлечение </a:t>
            </a:r>
            <a:r>
              <a:rPr lang="ru-RU" sz="2400" b="1" i="1" dirty="0">
                <a:solidFill>
                  <a:srgbClr val="1E0F77"/>
                </a:solidFill>
              </a:rPr>
              <a:t>внимания общества об необходимости их сохранения</a:t>
            </a:r>
            <a:r>
              <a:rPr lang="ru-RU" sz="2400" b="1" i="1" dirty="0">
                <a:solidFill>
                  <a:schemeClr val="accent1">
                    <a:lumMod val="50000"/>
                  </a:schemeClr>
                </a:solidFill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56873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1\Desktop\1616404868_31-p-fon-dlya-prezentatsii-zima-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" y="0"/>
            <a:ext cx="911345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1\Desktop\imag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8455" y="260648"/>
            <a:ext cx="4690660" cy="29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43609" y="3248648"/>
            <a:ext cx="748883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	</a:t>
            </a:r>
            <a:r>
              <a:rPr lang="ru-RU" sz="2400" b="1" i="1" dirty="0" smtClean="0">
                <a:solidFill>
                  <a:srgbClr val="002060"/>
                </a:solidFill>
              </a:rPr>
              <a:t>Белый </a:t>
            </a:r>
            <a:r>
              <a:rPr lang="ru-RU" sz="2400" b="1" i="1" dirty="0">
                <a:solidFill>
                  <a:srgbClr val="002060"/>
                </a:solidFill>
              </a:rPr>
              <a:t>медведь, или полярный медведь, северный медведь, ошкуй, нанук, умка (перевод с латинского - «медведь </a:t>
            </a:r>
            <a:r>
              <a:rPr lang="ru-RU" sz="2400" b="1" i="1" dirty="0" smtClean="0">
                <a:solidFill>
                  <a:srgbClr val="002060"/>
                </a:solidFill>
              </a:rPr>
              <a:t>морской») </a:t>
            </a:r>
            <a:r>
              <a:rPr lang="ru-RU" sz="2400" b="1" i="1" dirty="0">
                <a:solidFill>
                  <a:srgbClr val="002060"/>
                </a:solidFill>
              </a:rPr>
              <a:t>– хищное млекопитающее семейства медвежьих. Второй по величине сухопутный хищник планеты. Назван так из-за белой шерсти.</a:t>
            </a:r>
          </a:p>
          <a:p>
            <a:pPr algn="just"/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635350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1\Desktop\белый мед\images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9512" y="0"/>
            <a:ext cx="84969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Интересные факты о белом</a:t>
            </a:r>
          </a:p>
          <a:p>
            <a:r>
              <a:rPr lang="ru-RU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                     медведе</a:t>
            </a:r>
            <a:endParaRPr lang="ru-RU" sz="4000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1628800"/>
            <a:ext cx="846565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u-RU" b="1" i="1" dirty="0" smtClean="0">
                <a:solidFill>
                  <a:srgbClr val="002060"/>
                </a:solidFill>
              </a:rPr>
              <a:t>Белые медведи живут на Северном полюсе. Дрейфующие льды – вот их стихия</a:t>
            </a:r>
          </a:p>
          <a:p>
            <a:pPr marL="285750" indent="-285750">
              <a:buFont typeface="Arial" pitchFamily="34" charset="0"/>
              <a:buChar char="•"/>
            </a:pPr>
            <a:endParaRPr lang="ru-RU" b="1" i="1" dirty="0">
              <a:solidFill>
                <a:srgbClr val="002060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b="1" i="1" dirty="0" smtClean="0">
                <a:solidFill>
                  <a:srgbClr val="002060"/>
                </a:solidFill>
              </a:rPr>
              <a:t>Несмотря на кажущуюся неповоротливость, белые медведи даже на суше быстры и ловки, а в воде плавают и ныряют</a:t>
            </a:r>
          </a:p>
          <a:p>
            <a:pPr marL="285750" indent="-285750">
              <a:buFont typeface="Arial" pitchFamily="34" charset="0"/>
              <a:buChar char="•"/>
            </a:pPr>
            <a:endParaRPr lang="ru-RU" b="1" i="1" dirty="0" smtClean="0">
              <a:solidFill>
                <a:srgbClr val="002060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b="1" i="1" dirty="0" smtClean="0">
                <a:solidFill>
                  <a:srgbClr val="002060"/>
                </a:solidFill>
              </a:rPr>
              <a:t>Белый медведь может прожить более 30 лет</a:t>
            </a:r>
          </a:p>
          <a:p>
            <a:pPr marL="285750" indent="-285750">
              <a:buFont typeface="Arial" pitchFamily="34" charset="0"/>
              <a:buChar char="•"/>
            </a:pPr>
            <a:endParaRPr lang="ru-RU" b="1" i="1" dirty="0">
              <a:solidFill>
                <a:srgbClr val="002060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b="1" i="1" dirty="0" smtClean="0">
                <a:solidFill>
                  <a:srgbClr val="002060"/>
                </a:solidFill>
              </a:rPr>
              <a:t>В спячку впадает только самка белого медведя </a:t>
            </a:r>
          </a:p>
          <a:p>
            <a:r>
              <a:rPr lang="ru-RU" b="1" i="1" dirty="0" smtClean="0">
                <a:solidFill>
                  <a:srgbClr val="002060"/>
                </a:solidFill>
              </a:rPr>
              <a:t>      в период беременности</a:t>
            </a:r>
          </a:p>
          <a:p>
            <a:pPr marL="285750" indent="-285750">
              <a:buFont typeface="Arial" pitchFamily="34" charset="0"/>
              <a:buChar char="•"/>
            </a:pPr>
            <a:endParaRPr lang="ru-RU" b="1" i="1" dirty="0">
              <a:solidFill>
                <a:srgbClr val="002060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b="1" i="1" dirty="0" smtClean="0">
                <a:solidFill>
                  <a:srgbClr val="002060"/>
                </a:solidFill>
              </a:rPr>
              <a:t>У белого медведя  очень широкие лапы. Это позволяет ему не проваливаться в снег, а в  воде грести как ластами</a:t>
            </a:r>
            <a:endParaRPr lang="ru-RU" b="1" i="1" dirty="0"/>
          </a:p>
          <a:p>
            <a:pPr marL="285750" indent="-285750">
              <a:buFont typeface="Arial" pitchFamily="34" charset="0"/>
              <a:buChar char="•"/>
            </a:pPr>
            <a:endParaRPr lang="ru-RU" b="1" i="1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ru-RU" b="1" i="1" dirty="0" smtClean="0">
                <a:solidFill>
                  <a:srgbClr val="002060"/>
                </a:solidFill>
              </a:rPr>
              <a:t>Детеныши белого медведя весят около 700 грамм, видеть они начинают только в два месяца</a:t>
            </a:r>
            <a:endParaRPr lang="ru-RU" b="1" i="1" dirty="0">
              <a:solidFill>
                <a:srgbClr val="002060"/>
              </a:solidFill>
            </a:endParaRPr>
          </a:p>
        </p:txBody>
      </p:sp>
      <p:pic>
        <p:nvPicPr>
          <p:cNvPr id="6147" name="Picture 3" descr="C:\Users\1\Desktop\Без названия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7013" y="2852936"/>
            <a:ext cx="2469600" cy="176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1\Desktop\Без названия (1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1444" y="170664"/>
            <a:ext cx="1595012" cy="1383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6746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\Desktop\белый мед\images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363"/>
            <a:ext cx="91355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 descr="C:\Users\1\Desktop\7-2-730x410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93" r="5297"/>
          <a:stretch/>
        </p:blipFill>
        <p:spPr bwMode="auto">
          <a:xfrm>
            <a:off x="6156176" y="4477990"/>
            <a:ext cx="2700000" cy="2232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51520" y="188640"/>
            <a:ext cx="849694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ru-RU" b="1" i="1" dirty="0">
                <a:solidFill>
                  <a:schemeClr val="tx2">
                    <a:lumMod val="75000"/>
                  </a:schemeClr>
                </a:solidFill>
              </a:rPr>
              <a:t>Белый медведь – родственник бурому мишке, но живет на Севере, среди льдов и </a:t>
            </a: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снега</a:t>
            </a:r>
            <a:endParaRPr lang="ru-RU" b="1" i="1" dirty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 algn="just">
              <a:buFont typeface="Arial" pitchFamily="34" charset="0"/>
              <a:buChar char="•"/>
            </a:pPr>
            <a:endParaRPr lang="ru-RU" b="1" i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От </a:t>
            </a:r>
            <a:r>
              <a:rPr lang="ru-RU" b="1" i="1" dirty="0">
                <a:solidFill>
                  <a:schemeClr val="tx2">
                    <a:lumMod val="75000"/>
                  </a:schemeClr>
                </a:solidFill>
              </a:rPr>
              <a:t>холода белого медведя спасает не столько мех, сколько толстый слой подкожного жира, который может достигать десяти сантиметров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ru-RU" b="1" i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Полярный </a:t>
            </a:r>
            <a:r>
              <a:rPr lang="ru-RU" b="1" i="1" dirty="0">
                <a:solidFill>
                  <a:schemeClr val="tx2">
                    <a:lumMod val="75000"/>
                  </a:schemeClr>
                </a:solidFill>
              </a:rPr>
              <a:t>медведь – отличный пловец. Однажды один медведь непрерывно плыл в течение 9 дней в холодном Беринговом море, преодолев 687 км, чтобы добраться до льдины далеко от </a:t>
            </a: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земли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ru-RU" b="1" i="1" dirty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 algn="just">
              <a:buFont typeface="Arial" pitchFamily="34" charset="0"/>
              <a:buChar char="•"/>
            </a:pPr>
            <a:endParaRPr lang="ru-RU" b="1" i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 algn="just">
              <a:buFont typeface="Arial" pitchFamily="34" charset="0"/>
              <a:buChar char="•"/>
            </a:pPr>
            <a:endParaRPr lang="ru-RU" b="1" i="1" dirty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 algn="just">
              <a:buFont typeface="Arial" pitchFamily="34" charset="0"/>
              <a:buChar char="•"/>
            </a:pPr>
            <a:endParaRPr lang="ru-RU" b="1" i="1" dirty="0">
              <a:solidFill>
                <a:schemeClr val="tx2">
                  <a:lumMod val="75000"/>
                </a:schemeClr>
              </a:solidFill>
            </a:endParaRPr>
          </a:p>
          <a:p>
            <a:pPr algn="just"/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5536" y="2060848"/>
            <a:ext cx="806489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endParaRPr lang="ru-RU" b="1" i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 algn="just">
              <a:buFont typeface="Arial" pitchFamily="34" charset="0"/>
              <a:buChar char="•"/>
            </a:pPr>
            <a:endParaRPr lang="ru-RU" b="1" i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 algn="just">
              <a:buFont typeface="Arial" pitchFamily="34" charset="0"/>
              <a:buChar char="•"/>
            </a:pPr>
            <a:endParaRPr lang="ru-RU" b="1" i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Большую </a:t>
            </a:r>
            <a:r>
              <a:rPr lang="ru-RU" b="1" i="1" dirty="0">
                <a:solidFill>
                  <a:schemeClr val="tx2">
                    <a:lumMod val="75000"/>
                  </a:schemeClr>
                </a:solidFill>
              </a:rPr>
              <a:t>часть времени белые медведи проводят на льдинах. В поисках добычи (рыба, тюлени) они прыгают с одной льдины на </a:t>
            </a: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другую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ru-RU" b="1" i="1" dirty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Полярные </a:t>
            </a:r>
            <a:r>
              <a:rPr lang="ru-RU" b="1" i="1" dirty="0">
                <a:solidFill>
                  <a:schemeClr val="tx2">
                    <a:lumMod val="75000"/>
                  </a:schemeClr>
                </a:solidFill>
              </a:rPr>
              <a:t>медведи – удивительные чистюли. После приема пищи они тратят не менее получаса, чтобы привести себя в порядок и почистить шерсть от грязи или остатков еды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ru-RU" b="1" i="1" dirty="0">
              <a:solidFill>
                <a:schemeClr val="tx2">
                  <a:lumMod val="75000"/>
                </a:schemeClr>
              </a:solidFill>
            </a:endParaRPr>
          </a:p>
          <a:p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5536" y="4653136"/>
            <a:ext cx="57606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ru-RU" b="1" i="1" dirty="0">
                <a:solidFill>
                  <a:schemeClr val="tx2">
                    <a:lumMod val="75000"/>
                  </a:schemeClr>
                </a:solidFill>
              </a:rPr>
              <a:t>Белый медведь любопытен и нередко появляется в местах обитания людей. Но агрессии по отношению к человеку, как правило, не проявляет и в случае встречи с людьми старается уйти</a:t>
            </a:r>
          </a:p>
        </p:txBody>
      </p:sp>
    </p:spTree>
    <p:extLst>
      <p:ext uri="{BB962C8B-B14F-4D97-AF65-F5344CB8AC3E}">
        <p14:creationId xmlns:p14="http://schemas.microsoft.com/office/powerpoint/2010/main" val="394308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1\Desktop\1616404868_31-p-fon-dlya-prezentatsii-zima-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7" y="0"/>
            <a:ext cx="913503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1\Desktop\wbear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04664"/>
            <a:ext cx="5096386" cy="338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9552" y="4005064"/>
            <a:ext cx="853521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C00000"/>
                </a:solidFill>
              </a:rPr>
              <a:t>Белый медведь занесен в Международную Красную книгу и Красную книгу России</a:t>
            </a:r>
            <a:endParaRPr lang="ru-RU" sz="3600" b="1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3102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1\Desktop\бьт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04" y="-12183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11560" y="1237401"/>
            <a:ext cx="4536504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endParaRPr lang="ru-RU" sz="2800" b="1" dirty="0" smtClean="0">
              <a:solidFill>
                <a:srgbClr val="7030A0"/>
              </a:solidFill>
            </a:endParaRPr>
          </a:p>
          <a:p>
            <a:pPr algn="ctr" fontAlgn="base"/>
            <a:r>
              <a:rPr lang="ru-RU" sz="2800" b="1" dirty="0" smtClean="0">
                <a:solidFill>
                  <a:srgbClr val="7030A0"/>
                </a:solidFill>
              </a:rPr>
              <a:t>Люблю </a:t>
            </a:r>
            <a:r>
              <a:rPr lang="ru-RU" sz="2800" b="1" dirty="0">
                <a:solidFill>
                  <a:srgbClr val="7030A0"/>
                </a:solidFill>
              </a:rPr>
              <a:t>я плавать и </a:t>
            </a:r>
            <a:endParaRPr lang="ru-RU" sz="2800" b="1" dirty="0" smtClean="0">
              <a:solidFill>
                <a:srgbClr val="7030A0"/>
              </a:solidFill>
            </a:endParaRPr>
          </a:p>
          <a:p>
            <a:pPr algn="ctr" fontAlgn="base"/>
            <a:r>
              <a:rPr lang="ru-RU" sz="2800" b="1" dirty="0" smtClean="0">
                <a:solidFill>
                  <a:srgbClr val="7030A0"/>
                </a:solidFill>
              </a:rPr>
              <a:t>плескаться</a:t>
            </a:r>
            <a:r>
              <a:rPr lang="ru-RU" sz="2800" b="1" dirty="0">
                <a:solidFill>
                  <a:srgbClr val="7030A0"/>
                </a:solidFill>
              </a:rPr>
              <a:t>,</a:t>
            </a:r>
          </a:p>
          <a:p>
            <a:pPr algn="ctr" fontAlgn="base"/>
            <a:r>
              <a:rPr lang="ru-RU" sz="2800" b="1" dirty="0">
                <a:solidFill>
                  <a:srgbClr val="7030A0"/>
                </a:solidFill>
              </a:rPr>
              <a:t>Где холодная вода.</a:t>
            </a:r>
          </a:p>
          <a:p>
            <a:pPr algn="ctr" fontAlgn="base"/>
            <a:r>
              <a:rPr lang="ru-RU" sz="2800" b="1" dirty="0">
                <a:solidFill>
                  <a:srgbClr val="7030A0"/>
                </a:solidFill>
              </a:rPr>
              <a:t>В снежных кучах </a:t>
            </a:r>
            <a:endParaRPr lang="ru-RU" sz="2800" b="1" dirty="0" smtClean="0">
              <a:solidFill>
                <a:srgbClr val="7030A0"/>
              </a:solidFill>
            </a:endParaRPr>
          </a:p>
          <a:p>
            <a:pPr algn="ctr" fontAlgn="base"/>
            <a:r>
              <a:rPr lang="ru-RU" sz="2800" b="1" dirty="0" smtClean="0">
                <a:solidFill>
                  <a:srgbClr val="7030A0"/>
                </a:solidFill>
              </a:rPr>
              <a:t>кувыркаться</a:t>
            </a:r>
            <a:r>
              <a:rPr lang="ru-RU" sz="2800" b="1" dirty="0">
                <a:solidFill>
                  <a:srgbClr val="7030A0"/>
                </a:solidFill>
              </a:rPr>
              <a:t>,</a:t>
            </a:r>
          </a:p>
          <a:p>
            <a:pPr algn="ctr" fontAlgn="base"/>
            <a:r>
              <a:rPr lang="ru-RU" sz="2800" b="1" dirty="0">
                <a:solidFill>
                  <a:srgbClr val="7030A0"/>
                </a:solidFill>
              </a:rPr>
              <a:t>Где зима всегда-всегда.</a:t>
            </a:r>
          </a:p>
          <a:p>
            <a:pPr algn="ctr" fontAlgn="base"/>
            <a:r>
              <a:rPr lang="ru-RU" sz="2800" b="1" dirty="0">
                <a:solidFill>
                  <a:srgbClr val="7030A0"/>
                </a:solidFill>
              </a:rPr>
              <a:t>Белый мех и </a:t>
            </a:r>
            <a:endParaRPr lang="ru-RU" sz="2800" b="1" dirty="0" smtClean="0">
              <a:solidFill>
                <a:srgbClr val="7030A0"/>
              </a:solidFill>
            </a:endParaRPr>
          </a:p>
          <a:p>
            <a:pPr algn="ctr" fontAlgn="base"/>
            <a:r>
              <a:rPr lang="ru-RU" sz="2800" b="1" dirty="0" smtClean="0">
                <a:solidFill>
                  <a:srgbClr val="7030A0"/>
                </a:solidFill>
              </a:rPr>
              <a:t>жира </a:t>
            </a:r>
            <a:r>
              <a:rPr lang="ru-RU" sz="2800" b="1" dirty="0">
                <a:solidFill>
                  <a:srgbClr val="7030A0"/>
                </a:solidFill>
              </a:rPr>
              <a:t>слой</a:t>
            </a:r>
          </a:p>
          <a:p>
            <a:pPr algn="ctr" fontAlgn="base"/>
            <a:r>
              <a:rPr lang="ru-RU" sz="2800" b="1" dirty="0">
                <a:solidFill>
                  <a:srgbClr val="7030A0"/>
                </a:solidFill>
              </a:rPr>
              <a:t>Выручат в беде </a:t>
            </a:r>
            <a:endParaRPr lang="ru-RU" sz="2800" b="1" dirty="0" smtClean="0">
              <a:solidFill>
                <a:srgbClr val="7030A0"/>
              </a:solidFill>
            </a:endParaRPr>
          </a:p>
          <a:p>
            <a:pPr algn="ctr" fontAlgn="base"/>
            <a:r>
              <a:rPr lang="ru-RU" sz="2800" b="1" dirty="0" smtClean="0">
                <a:solidFill>
                  <a:srgbClr val="7030A0"/>
                </a:solidFill>
              </a:rPr>
              <a:t>любой</a:t>
            </a:r>
            <a:r>
              <a:rPr lang="ru-RU" dirty="0"/>
              <a:t>.</a:t>
            </a: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43608" y="548680"/>
            <a:ext cx="822153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ЗАГАДКА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32147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1\Desktop\Без названия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491881" y="620688"/>
            <a:ext cx="5544616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b="1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endParaRPr lang="ru-RU" sz="2400" b="1" i="1" dirty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ru-RU" sz="3200" b="1" i="1" dirty="0" smtClean="0">
                <a:solidFill>
                  <a:schemeClr val="accent1">
                    <a:lumMod val="75000"/>
                  </a:schemeClr>
                </a:solidFill>
              </a:rPr>
              <a:t>Белый </a:t>
            </a:r>
            <a:r>
              <a:rPr lang="ru-RU" sz="3200" b="1" i="1" dirty="0">
                <a:solidFill>
                  <a:schemeClr val="accent1">
                    <a:lumMod val="75000"/>
                  </a:schemeClr>
                </a:solidFill>
              </a:rPr>
              <a:t>лёд и мишка </a:t>
            </a:r>
            <a:r>
              <a:rPr lang="ru-RU" sz="3200" b="1" i="1" dirty="0" smtClean="0">
                <a:solidFill>
                  <a:schemeClr val="accent1">
                    <a:lumMod val="75000"/>
                  </a:schemeClr>
                </a:solidFill>
              </a:rPr>
              <a:t>—</a:t>
            </a:r>
          </a:p>
          <a:p>
            <a:pPr algn="ctr"/>
            <a:r>
              <a:rPr lang="ru-RU" sz="3200" b="1" i="1" dirty="0" smtClean="0">
                <a:solidFill>
                  <a:schemeClr val="accent1">
                    <a:lumMod val="75000"/>
                  </a:schemeClr>
                </a:solidFill>
              </a:rPr>
              <a:t> бел</a:t>
            </a:r>
            <a:r>
              <a:rPr lang="ru-RU" sz="3200" b="1" i="1" dirty="0">
                <a:solidFill>
                  <a:schemeClr val="accent1">
                    <a:lumMod val="75000"/>
                  </a:schemeClr>
                </a:solidFill>
              </a:rPr>
              <a:t>,</a:t>
            </a:r>
            <a:br>
              <a:rPr lang="ru-RU" sz="3200" b="1" i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3200" b="1" i="1" dirty="0">
                <a:solidFill>
                  <a:schemeClr val="accent1">
                    <a:lumMod val="75000"/>
                  </a:schemeClr>
                </a:solidFill>
              </a:rPr>
              <a:t>Шубку тёплую надел.</a:t>
            </a:r>
            <a:br>
              <a:rPr lang="ru-RU" sz="3200" b="1" i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3200" b="1" i="1" dirty="0">
                <a:solidFill>
                  <a:schemeClr val="accent1">
                    <a:lumMod val="75000"/>
                  </a:schemeClr>
                </a:solidFill>
              </a:rPr>
              <a:t>Он из кубиков ледовых</a:t>
            </a:r>
            <a:br>
              <a:rPr lang="ru-RU" sz="3200" b="1" i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3200" b="1" i="1" dirty="0">
                <a:solidFill>
                  <a:schemeClr val="accent1">
                    <a:lumMod val="75000"/>
                  </a:schemeClr>
                </a:solidFill>
              </a:rPr>
              <a:t>Строит башенку и </a:t>
            </a:r>
            <a:endParaRPr lang="ru-RU" sz="3200" b="1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ru-RU" sz="3200" b="1" i="1" dirty="0" smtClean="0">
                <a:solidFill>
                  <a:schemeClr val="accent1">
                    <a:lumMod val="75000"/>
                  </a:schemeClr>
                </a:solidFill>
              </a:rPr>
              <a:t>домик</a:t>
            </a:r>
            <a:r>
              <a:rPr lang="ru-RU" sz="3200" b="1" i="1" dirty="0">
                <a:solidFill>
                  <a:schemeClr val="accent1">
                    <a:lumMod val="75000"/>
                  </a:schemeClr>
                </a:solidFill>
              </a:rPr>
              <a:t>.</a:t>
            </a:r>
            <a:br>
              <a:rPr lang="ru-RU" sz="3200" b="1" i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3200" b="1" i="1" dirty="0">
                <a:solidFill>
                  <a:schemeClr val="accent1">
                    <a:lumMod val="75000"/>
                  </a:schemeClr>
                </a:solidFill>
              </a:rPr>
              <a:t>Замерзают быстро лапы —</a:t>
            </a:r>
            <a:br>
              <a:rPr lang="ru-RU" sz="3200" b="1" i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3200" b="1" i="1" dirty="0">
                <a:solidFill>
                  <a:schemeClr val="accent1">
                    <a:lumMod val="75000"/>
                  </a:schemeClr>
                </a:solidFill>
              </a:rPr>
              <a:t>Мишка к маме </a:t>
            </a:r>
            <a:r>
              <a:rPr lang="ru-RU" sz="3200" b="1" i="1" dirty="0" smtClean="0">
                <a:solidFill>
                  <a:schemeClr val="accent1">
                    <a:lumMod val="75000"/>
                  </a:schemeClr>
                </a:solidFill>
              </a:rPr>
              <a:t>косолапит</a:t>
            </a:r>
            <a:r>
              <a:rPr lang="ru-RU" sz="3200" b="1" i="1" dirty="0">
                <a:solidFill>
                  <a:schemeClr val="accent1">
                    <a:lumMod val="75000"/>
                  </a:schemeClr>
                </a:solidFill>
              </a:rPr>
              <a:t>:</a:t>
            </a:r>
            <a:br>
              <a:rPr lang="ru-RU" sz="3200" b="1" i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3200" b="1" i="1" dirty="0">
                <a:solidFill>
                  <a:schemeClr val="accent1">
                    <a:lumMod val="75000"/>
                  </a:schemeClr>
                </a:solidFill>
              </a:rPr>
              <a:t>— Мама, варежки </a:t>
            </a:r>
            <a:endParaRPr lang="ru-RU" sz="3200" b="1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ru-RU" sz="3200" b="1" i="1" dirty="0" smtClean="0">
                <a:solidFill>
                  <a:schemeClr val="accent1">
                    <a:lumMod val="75000"/>
                  </a:schemeClr>
                </a:solidFill>
              </a:rPr>
              <a:t>мне </a:t>
            </a:r>
            <a:r>
              <a:rPr lang="ru-RU" sz="3200" b="1" i="1" dirty="0">
                <a:solidFill>
                  <a:schemeClr val="accent1">
                    <a:lumMod val="75000"/>
                  </a:schemeClr>
                </a:solidFill>
              </a:rPr>
              <a:t>дай!</a:t>
            </a:r>
            <a:br>
              <a:rPr lang="ru-RU" sz="3200" b="1" i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3200" b="1" i="1" dirty="0">
                <a:solidFill>
                  <a:schemeClr val="accent1">
                    <a:lumMod val="75000"/>
                  </a:schemeClr>
                </a:solidFill>
              </a:rPr>
              <a:t>Лапкам холодно от льда!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475657" y="476672"/>
            <a:ext cx="65527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СТИХОТВОРЕНИЕ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3909317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1\Desktop\Kolybelnaya-medveditsy-iz-multfilma-Umka--680x42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0" y="0"/>
            <a:ext cx="910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43608" y="116632"/>
            <a:ext cx="783613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i="1" dirty="0" smtClean="0">
                <a:solidFill>
                  <a:srgbClr val="FF33CC"/>
                </a:solidFill>
              </a:rPr>
              <a:t>КОЛЫБЕЛЬНАЯ  ПЕСНЯ</a:t>
            </a:r>
            <a:endParaRPr lang="ru-RU" sz="4000" b="1" i="1" dirty="0">
              <a:solidFill>
                <a:srgbClr val="FF33CC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716016" y="908720"/>
            <a:ext cx="3816424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B6109E"/>
                </a:solidFill>
              </a:rPr>
              <a:t>Ложкой снег мешая</a:t>
            </a:r>
            <a:r>
              <a:rPr lang="ru-RU" sz="2400" b="1" dirty="0" smtClean="0">
                <a:solidFill>
                  <a:srgbClr val="B6109E"/>
                </a:solidFill>
              </a:rPr>
              <a:t>,</a:t>
            </a:r>
          </a:p>
          <a:p>
            <a:pPr algn="ctr"/>
            <a:r>
              <a:rPr lang="ru-RU" sz="2400" b="1" dirty="0" smtClean="0">
                <a:solidFill>
                  <a:srgbClr val="B6109E"/>
                </a:solidFill>
              </a:rPr>
              <a:t>Hочь </a:t>
            </a:r>
            <a:r>
              <a:rPr lang="ru-RU" sz="2400" b="1" dirty="0">
                <a:solidFill>
                  <a:srgbClr val="B6109E"/>
                </a:solidFill>
              </a:rPr>
              <a:t>идет большая</a:t>
            </a:r>
            <a:r>
              <a:rPr lang="ru-RU" sz="2400" b="1" dirty="0" smtClean="0">
                <a:solidFill>
                  <a:srgbClr val="B6109E"/>
                </a:solidFill>
              </a:rPr>
              <a:t>,</a:t>
            </a:r>
          </a:p>
          <a:p>
            <a:pPr algn="ctr"/>
            <a:r>
              <a:rPr lang="ru-RU" sz="2400" b="1" dirty="0" smtClean="0">
                <a:solidFill>
                  <a:srgbClr val="B6109E"/>
                </a:solidFill>
              </a:rPr>
              <a:t>Что </a:t>
            </a:r>
            <a:r>
              <a:rPr lang="ru-RU" sz="2400" b="1" dirty="0">
                <a:solidFill>
                  <a:srgbClr val="B6109E"/>
                </a:solidFill>
              </a:rPr>
              <a:t>же ты, глупышка, не спишь</a:t>
            </a:r>
            <a:r>
              <a:rPr lang="ru-RU" sz="2400" b="1" dirty="0" smtClean="0">
                <a:solidFill>
                  <a:srgbClr val="B6109E"/>
                </a:solidFill>
              </a:rPr>
              <a:t>?</a:t>
            </a:r>
          </a:p>
          <a:p>
            <a:pPr algn="ctr"/>
            <a:r>
              <a:rPr lang="ru-RU" sz="2400" b="1" dirty="0" smtClean="0">
                <a:solidFill>
                  <a:srgbClr val="B6109E"/>
                </a:solidFill>
              </a:rPr>
              <a:t>Спят </a:t>
            </a:r>
            <a:r>
              <a:rPr lang="ru-RU" sz="2400" b="1" dirty="0">
                <a:solidFill>
                  <a:srgbClr val="B6109E"/>
                </a:solidFill>
              </a:rPr>
              <a:t>твои соседи</a:t>
            </a:r>
            <a:r>
              <a:rPr lang="ru-RU" sz="2400" b="1" dirty="0" smtClean="0">
                <a:solidFill>
                  <a:srgbClr val="B6109E"/>
                </a:solidFill>
              </a:rPr>
              <a:t>,</a:t>
            </a:r>
          </a:p>
          <a:p>
            <a:pPr algn="ctr"/>
            <a:r>
              <a:rPr lang="ru-RU" sz="2400" b="1" dirty="0" smtClean="0">
                <a:solidFill>
                  <a:srgbClr val="B6109E"/>
                </a:solidFill>
              </a:rPr>
              <a:t>Белые </a:t>
            </a:r>
            <a:r>
              <a:rPr lang="ru-RU" sz="2400" b="1" dirty="0">
                <a:solidFill>
                  <a:srgbClr val="B6109E"/>
                </a:solidFill>
              </a:rPr>
              <a:t>медведи</a:t>
            </a:r>
            <a:r>
              <a:rPr lang="ru-RU" sz="2400" b="1" dirty="0" smtClean="0">
                <a:solidFill>
                  <a:srgbClr val="B6109E"/>
                </a:solidFill>
              </a:rPr>
              <a:t>,</a:t>
            </a:r>
          </a:p>
          <a:p>
            <a:pPr algn="ctr"/>
            <a:r>
              <a:rPr lang="ru-RU" sz="2400" b="1" dirty="0" smtClean="0">
                <a:solidFill>
                  <a:srgbClr val="B6109E"/>
                </a:solidFill>
              </a:rPr>
              <a:t>Спи </a:t>
            </a:r>
            <a:r>
              <a:rPr lang="ru-RU" sz="2400" b="1" dirty="0">
                <a:solidFill>
                  <a:srgbClr val="B6109E"/>
                </a:solidFill>
              </a:rPr>
              <a:t>и ты скорей, малыш</a:t>
            </a:r>
            <a:r>
              <a:rPr lang="ru-RU" sz="2400" b="1" dirty="0" smtClean="0">
                <a:solidFill>
                  <a:srgbClr val="B6109E"/>
                </a:solidFill>
              </a:rPr>
              <a:t>.</a:t>
            </a:r>
          </a:p>
          <a:p>
            <a:pPr algn="ctr"/>
            <a:r>
              <a:rPr lang="ru-RU" sz="2400" b="1" dirty="0" smtClean="0">
                <a:solidFill>
                  <a:srgbClr val="B6109E"/>
                </a:solidFill>
              </a:rPr>
              <a:t>Мы </a:t>
            </a:r>
            <a:r>
              <a:rPr lang="ru-RU" sz="2400" b="1" dirty="0">
                <a:solidFill>
                  <a:srgbClr val="B6109E"/>
                </a:solidFill>
              </a:rPr>
              <a:t>плывем на </a:t>
            </a:r>
            <a:r>
              <a:rPr lang="ru-RU" sz="2400" b="1" dirty="0" smtClean="0">
                <a:solidFill>
                  <a:srgbClr val="B6109E"/>
                </a:solidFill>
              </a:rPr>
              <a:t>льдине</a:t>
            </a:r>
          </a:p>
          <a:p>
            <a:pPr algn="ctr"/>
            <a:r>
              <a:rPr lang="ru-RU" sz="2400" b="1" dirty="0" smtClean="0">
                <a:solidFill>
                  <a:srgbClr val="B6109E"/>
                </a:solidFill>
              </a:rPr>
              <a:t>Как </a:t>
            </a:r>
            <a:r>
              <a:rPr lang="ru-RU" sz="2400" b="1" dirty="0">
                <a:solidFill>
                  <a:srgbClr val="B6109E"/>
                </a:solidFill>
              </a:rPr>
              <a:t>на бригантине</a:t>
            </a:r>
            <a:r>
              <a:rPr lang="ru-RU" sz="2400" b="1" dirty="0" smtClean="0">
                <a:solidFill>
                  <a:srgbClr val="B6109E"/>
                </a:solidFill>
              </a:rPr>
              <a:t>,</a:t>
            </a:r>
          </a:p>
          <a:p>
            <a:pPr algn="ctr"/>
            <a:r>
              <a:rPr lang="ru-RU" sz="2400" b="1" dirty="0" smtClean="0">
                <a:solidFill>
                  <a:srgbClr val="B6109E"/>
                </a:solidFill>
              </a:rPr>
              <a:t>По </a:t>
            </a:r>
            <a:r>
              <a:rPr lang="ru-RU" sz="2400" b="1" dirty="0">
                <a:solidFill>
                  <a:srgbClr val="B6109E"/>
                </a:solidFill>
              </a:rPr>
              <a:t>седым суровым морям</a:t>
            </a:r>
            <a:r>
              <a:rPr lang="ru-RU" sz="2400" b="1" dirty="0" smtClean="0">
                <a:solidFill>
                  <a:srgbClr val="B6109E"/>
                </a:solidFill>
              </a:rPr>
              <a:t>.</a:t>
            </a:r>
          </a:p>
          <a:p>
            <a:pPr algn="ctr"/>
            <a:r>
              <a:rPr lang="ru-RU" sz="2400" b="1" dirty="0" smtClean="0">
                <a:solidFill>
                  <a:srgbClr val="B6109E"/>
                </a:solidFill>
              </a:rPr>
              <a:t>И </a:t>
            </a:r>
            <a:r>
              <a:rPr lang="ru-RU" sz="2400" b="1" dirty="0">
                <a:solidFill>
                  <a:srgbClr val="B6109E"/>
                </a:solidFill>
              </a:rPr>
              <a:t>всю ночь соседи </a:t>
            </a:r>
            <a:r>
              <a:rPr lang="ru-RU" sz="2400" b="1" dirty="0" smtClean="0">
                <a:solidFill>
                  <a:srgbClr val="B6109E"/>
                </a:solidFill>
              </a:rPr>
              <a:t>–</a:t>
            </a:r>
          </a:p>
          <a:p>
            <a:pPr algn="ctr"/>
            <a:r>
              <a:rPr lang="ru-RU" sz="2400" b="1" dirty="0" smtClean="0">
                <a:solidFill>
                  <a:srgbClr val="B6109E"/>
                </a:solidFill>
              </a:rPr>
              <a:t>Звездные медведи</a:t>
            </a:r>
          </a:p>
          <a:p>
            <a:pPr algn="ctr"/>
            <a:r>
              <a:rPr lang="ru-RU" sz="2400" b="1" dirty="0" smtClean="0">
                <a:solidFill>
                  <a:srgbClr val="B6109E"/>
                </a:solidFill>
              </a:rPr>
              <a:t>Светят </a:t>
            </a:r>
            <a:r>
              <a:rPr lang="ru-RU" sz="2400" b="1" dirty="0">
                <a:solidFill>
                  <a:srgbClr val="B6109E"/>
                </a:solidFill>
              </a:rPr>
              <a:t>дальним кораблям.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92670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1\Desktop\белый мед\images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15" y="0"/>
            <a:ext cx="911497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 descr="C:\Users\1\Desktop\белый мед\slide-12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899"/>
          <a:stretch/>
        </p:blipFill>
        <p:spPr bwMode="auto">
          <a:xfrm>
            <a:off x="1613382" y="3573016"/>
            <a:ext cx="6480000" cy="306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123728" y="260648"/>
            <a:ext cx="54560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Прочитайте детям книжки</a:t>
            </a:r>
            <a:endParaRPr lang="ru-RU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22615" y="1245532"/>
            <a:ext cx="911497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002060"/>
                </a:solidFill>
              </a:rPr>
              <a:t>Белые медведи – очень популярные животные. </a:t>
            </a:r>
            <a:r>
              <a:rPr lang="ru-RU" sz="2400" b="1" i="1" dirty="0">
                <a:solidFill>
                  <a:srgbClr val="002060"/>
                </a:solidFill>
              </a:rPr>
              <a:t> </a:t>
            </a:r>
            <a:r>
              <a:rPr lang="ru-RU" sz="2400" b="1" i="1" dirty="0" smtClean="0">
                <a:solidFill>
                  <a:srgbClr val="002060"/>
                </a:solidFill>
              </a:rPr>
              <a:t>Они  очень часто становятся героями детских книг. Про них пишут рассказы, сказки и стихи.  </a:t>
            </a:r>
            <a:r>
              <a:rPr lang="ru-RU" sz="2400" b="1" i="1" dirty="0">
                <a:solidFill>
                  <a:srgbClr val="002060"/>
                </a:solidFill>
              </a:rPr>
              <a:t> </a:t>
            </a:r>
            <a:r>
              <a:rPr lang="ru-RU" sz="2400" b="1" i="1" dirty="0" smtClean="0">
                <a:solidFill>
                  <a:srgbClr val="002060"/>
                </a:solidFill>
              </a:rPr>
              <a:t>В нашей библиотеке очень много разных книг про этого героя, </a:t>
            </a:r>
            <a:r>
              <a:rPr lang="ru-RU" sz="2400" b="1" i="1" dirty="0">
                <a:solidFill>
                  <a:srgbClr val="002060"/>
                </a:solidFill>
              </a:rPr>
              <a:t> </a:t>
            </a:r>
            <a:r>
              <a:rPr lang="ru-RU" sz="2400" b="1" i="1" dirty="0" smtClean="0">
                <a:solidFill>
                  <a:srgbClr val="002060"/>
                </a:solidFill>
              </a:rPr>
              <a:t>с ним можно  отправиться в необычное путешествие и узнать много нового и интересного.</a:t>
            </a:r>
            <a:endParaRPr lang="ru-RU" sz="2400" b="1" i="1" dirty="0">
              <a:solidFill>
                <a:srgbClr val="002060"/>
              </a:solidFill>
            </a:endParaRPr>
          </a:p>
          <a:p>
            <a:pPr algn="ctr"/>
            <a:endParaRPr lang="ru-RU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3128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1\Desktop\белый мед\images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1\Desktop\сочи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47" r="16567"/>
          <a:stretch/>
        </p:blipFill>
        <p:spPr bwMode="auto">
          <a:xfrm>
            <a:off x="559558" y="476672"/>
            <a:ext cx="4039738" cy="5200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220072" y="1268760"/>
            <a:ext cx="345638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0033CC"/>
                </a:solidFill>
              </a:rPr>
              <a:t>Белый Мишка был талисманом Олимпиады </a:t>
            </a:r>
          </a:p>
          <a:p>
            <a:pPr algn="ctr"/>
            <a:r>
              <a:rPr lang="ru-RU" sz="3600" b="1" i="1" dirty="0" smtClean="0">
                <a:solidFill>
                  <a:srgbClr val="0033CC"/>
                </a:solidFill>
              </a:rPr>
              <a:t>в Сочи </a:t>
            </a:r>
          </a:p>
          <a:p>
            <a:pPr algn="ctr"/>
            <a:r>
              <a:rPr lang="ru-RU" sz="3600" b="1" i="1" dirty="0" smtClean="0">
                <a:solidFill>
                  <a:srgbClr val="0033CC"/>
                </a:solidFill>
              </a:rPr>
              <a:t>в 2014 году</a:t>
            </a:r>
            <a:endParaRPr lang="ru-RU" sz="3600" b="1" i="1" dirty="0">
              <a:solidFill>
                <a:srgbClr val="00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3730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\Desktop\белый мед\gugle-dug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4618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99592" y="548680"/>
            <a:ext cx="73448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chemeClr val="bg1"/>
                </a:solidFill>
              </a:rPr>
              <a:t>Спасибо за внимание !</a:t>
            </a:r>
            <a:endParaRPr lang="ru-RU" sz="5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6439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592</TotalTime>
  <Words>436</Words>
  <Application>Microsoft Office PowerPoint</Application>
  <PresentationFormat>Экран (4:3)</PresentationFormat>
  <Paragraphs>71</Paragraphs>
  <Slides>12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5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Пользователь</cp:lastModifiedBy>
  <cp:revision>29</cp:revision>
  <dcterms:created xsi:type="dcterms:W3CDTF">2023-02-09T09:33:45Z</dcterms:created>
  <dcterms:modified xsi:type="dcterms:W3CDTF">2023-02-21T11:16:50Z</dcterms:modified>
</cp:coreProperties>
</file>