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2" r:id="rId8"/>
    <p:sldId id="270" r:id="rId9"/>
    <p:sldId id="268" r:id="rId10"/>
    <p:sldId id="269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22" autoAdjust="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77" y="0"/>
            <a:ext cx="9394161" cy="693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3588" y="1052736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Gungsuh" pitchFamily="18" charset="-127"/>
                <a:ea typeface="Gungsuh" pitchFamily="18" charset="-127"/>
              </a:rPr>
              <a:t>ЖИВИ, БЕССМЕРТНЫЙ ГОРОД</a:t>
            </a:r>
            <a:endParaRPr lang="ru-RU" sz="2800" b="1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588" y="5984413"/>
            <a:ext cx="6804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п. Кусье—Александровский</a:t>
            </a:r>
          </a:p>
          <a:p>
            <a:pPr algn="ctr"/>
            <a:r>
              <a:rPr lang="ru-RU" dirty="0" smtClean="0"/>
              <a:t>2021 год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404664"/>
            <a:ext cx="7236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МБУК ГЦГБ  Кусье-Александровская библиотека - филиал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258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17317"/>
            <a:ext cx="9412917" cy="760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910285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Gungsuh" pitchFamily="18" charset="-127"/>
                <a:ea typeface="Gungsuh" pitchFamily="18" charset="-127"/>
              </a:rPr>
              <a:t>Блокада </a:t>
            </a:r>
            <a:r>
              <a:rPr lang="ru-RU" sz="2400" b="1" dirty="0" smtClean="0">
                <a:latin typeface="Gungsuh" pitchFamily="18" charset="-127"/>
                <a:ea typeface="Gungsuh" pitchFamily="18" charset="-127"/>
              </a:rPr>
              <a:t>Ленинграда длилась </a:t>
            </a:r>
            <a:r>
              <a:rPr lang="ru-RU" sz="2400" b="1" dirty="0">
                <a:latin typeface="Gungsuh" pitchFamily="18" charset="-127"/>
                <a:ea typeface="Gungsuh" pitchFamily="18" charset="-127"/>
              </a:rPr>
              <a:t>872 дня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99593" y="1741282"/>
            <a:ext cx="72008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  8 </a:t>
            </a:r>
            <a:r>
              <a:rPr lang="ru-RU" sz="1600" b="1" dirty="0"/>
              <a:t>сентября 1941 года Ленинград был взят в блокадное кольцо. Оно было прорвано 18 января 1943 года</a:t>
            </a:r>
            <a:r>
              <a:rPr lang="ru-RU" sz="1600" b="1" dirty="0" smtClean="0"/>
              <a:t>.</a:t>
            </a:r>
          </a:p>
          <a:p>
            <a:pPr algn="just"/>
            <a:endParaRPr lang="ru-RU" sz="1600" b="1" dirty="0"/>
          </a:p>
          <a:p>
            <a:pPr algn="just"/>
            <a:r>
              <a:rPr lang="ru-RU" sz="1600" b="1" dirty="0" smtClean="0"/>
              <a:t>  К </a:t>
            </a:r>
            <a:r>
              <a:rPr lang="ru-RU" sz="1600" b="1" dirty="0"/>
              <a:t>началу блокады в Ленинграде не было достаточного количества запасов еды и топлива. Единственным путем сообщения с городом было Ладожское озеро. Именно через Ладогу пролегла Дорога жизни – магистраль, по которой в блокадный Ленинград доставлялись грузы с продовольствием</a:t>
            </a:r>
            <a:r>
              <a:rPr lang="ru-RU" sz="1600" b="1" dirty="0" smtClean="0"/>
              <a:t>.</a:t>
            </a:r>
          </a:p>
          <a:p>
            <a:pPr algn="just"/>
            <a:endParaRPr lang="ru-RU" sz="1600" b="1" dirty="0"/>
          </a:p>
          <a:p>
            <a:pPr algn="just"/>
            <a:r>
              <a:rPr lang="ru-RU" sz="1600" b="1" dirty="0" smtClean="0"/>
              <a:t>  За </a:t>
            </a:r>
            <a:r>
              <a:rPr lang="ru-RU" sz="1600" b="1" dirty="0"/>
              <a:t>время блокады от голода и лишений погибло свыше 630 тысяч ленинградцев.</a:t>
            </a:r>
            <a:r>
              <a:rPr lang="ru-RU" sz="1600" dirty="0"/>
              <a:t> </a:t>
            </a:r>
            <a:r>
              <a:rPr lang="ru-RU" sz="1600" b="1" dirty="0"/>
              <a:t>Только 3% смертей приходятся на фашистские артобстрелы и бомбежки, остальные 97% погибли от голода</a:t>
            </a:r>
            <a:r>
              <a:rPr lang="ru-RU" sz="1600" b="1" dirty="0" smtClean="0"/>
              <a:t>.</a:t>
            </a:r>
          </a:p>
          <a:p>
            <a:pPr algn="just"/>
            <a:endParaRPr lang="ru-RU" sz="1600" b="1" dirty="0"/>
          </a:p>
          <a:p>
            <a:pPr algn="just"/>
            <a:r>
              <a:rPr lang="ru-RU" sz="1600" b="1" dirty="0" smtClean="0"/>
              <a:t>  За </a:t>
            </a:r>
            <a:r>
              <a:rPr lang="ru-RU" sz="1600" b="1" dirty="0"/>
              <a:t>время трех волн эвакуации Ленинграда из города были вывезены в общей сложности 1,5 миллиона человек – почти половина всего населения города</a:t>
            </a:r>
            <a:r>
              <a:rPr lang="ru-RU" sz="1600" b="1" dirty="0" smtClean="0"/>
              <a:t>.</a:t>
            </a:r>
          </a:p>
          <a:p>
            <a:pPr algn="just"/>
            <a:endParaRPr lang="ru-RU" sz="1600" b="1" dirty="0"/>
          </a:p>
          <a:p>
            <a:pPr algn="just"/>
            <a:r>
              <a:rPr lang="ru-RU" sz="1600" b="1" dirty="0" smtClean="0"/>
              <a:t>  Первая </a:t>
            </a:r>
            <a:r>
              <a:rPr lang="ru-RU" sz="1600" b="1" dirty="0"/>
              <a:t>зима в осажденном Ленинграде была суровой. Столбик термометра падал до отметки - 32,1 °C. Средняя температура месяца была – 18,7 °C. </a:t>
            </a:r>
          </a:p>
        </p:txBody>
      </p:sp>
    </p:spTree>
    <p:extLst>
      <p:ext uri="{BB962C8B-B14F-4D97-AF65-F5344CB8AC3E}">
        <p14:creationId xmlns:p14="http://schemas.microsoft.com/office/powerpoint/2010/main" val="373115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804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126876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Gungsuh" pitchFamily="18" charset="-127"/>
                <a:ea typeface="Gungsuh" pitchFamily="18" charset="-127"/>
              </a:rPr>
              <a:t>В осажденном городе осталось более </a:t>
            </a:r>
            <a:endParaRPr lang="ru-RU" sz="2000" b="1" dirty="0" smtClean="0">
              <a:latin typeface="Gungsuh" pitchFamily="18" charset="-127"/>
              <a:ea typeface="Gungsuh" pitchFamily="18" charset="-127"/>
            </a:endParaRPr>
          </a:p>
          <a:p>
            <a:pPr algn="ctr"/>
            <a:r>
              <a:rPr lang="ru-RU" sz="2000" b="1" dirty="0" smtClean="0">
                <a:latin typeface="Gungsuh" pitchFamily="18" charset="-127"/>
                <a:ea typeface="Gungsuh" pitchFamily="18" charset="-127"/>
              </a:rPr>
              <a:t>400 </a:t>
            </a:r>
            <a:r>
              <a:rPr lang="ru-RU" sz="2000" b="1" dirty="0">
                <a:latin typeface="Gungsuh" pitchFamily="18" charset="-127"/>
                <a:ea typeface="Gungsuh" pitchFamily="18" charset="-127"/>
              </a:rPr>
              <a:t>тыс. детей</a:t>
            </a:r>
            <a:r>
              <a:rPr lang="ru-RU" b="1" dirty="0" smtClean="0">
                <a:latin typeface="Gungsuh" pitchFamily="18" charset="-127"/>
                <a:ea typeface="Gungsuh" pitchFamily="18" charset="-127"/>
              </a:rPr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03649" y="1976646"/>
            <a:ext cx="280831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Мама</a:t>
            </a:r>
            <a:r>
              <a:rPr lang="ru-RU" b="1" dirty="0"/>
              <a:t>! Хлебушка дай-ка!</a:t>
            </a:r>
          </a:p>
          <a:p>
            <a:r>
              <a:rPr lang="ru-RU" b="1" dirty="0"/>
              <a:t>В глазах страданье и страх,                                  </a:t>
            </a:r>
          </a:p>
          <a:p>
            <a:r>
              <a:rPr lang="ru-RU" b="1" dirty="0"/>
              <a:t>Хлеба блокадного пайка</a:t>
            </a:r>
          </a:p>
          <a:p>
            <a:r>
              <a:rPr lang="ru-RU" b="1" dirty="0"/>
              <a:t>В худеньких детских руках</a:t>
            </a:r>
            <a:br>
              <a:rPr lang="ru-RU" b="1" dirty="0"/>
            </a:br>
            <a:r>
              <a:rPr lang="ru-RU" b="1" dirty="0"/>
              <a:t>Пайка блокадного хлеба –</a:t>
            </a:r>
          </a:p>
          <a:p>
            <a:r>
              <a:rPr lang="ru-RU" b="1" dirty="0"/>
              <a:t>С жизнью тончайшая нить.</a:t>
            </a:r>
          </a:p>
          <a:p>
            <a:r>
              <a:rPr lang="ru-RU" b="1" dirty="0"/>
              <a:t>Пайку блокадного хлеба</a:t>
            </a:r>
          </a:p>
          <a:p>
            <a:r>
              <a:rPr lang="ru-RU" b="1" dirty="0"/>
              <a:t>Мы не должны забыть</a:t>
            </a:r>
            <a:r>
              <a:rPr lang="ru-RU" sz="2800" b="1" dirty="0"/>
              <a:t>!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33569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8" name="Picture 2" descr="C:\Users\1\Desktop\Без названия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161" y="2528994"/>
            <a:ext cx="3286014" cy="313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27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31640" y="980727"/>
            <a:ext cx="67687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Имя </a:t>
            </a:r>
            <a:r>
              <a:rPr lang="ru-RU" b="1" dirty="0"/>
              <a:t>Тани Савичевой знает весь мир. </a:t>
            </a:r>
          </a:p>
          <a:p>
            <a:pPr algn="just"/>
            <a:r>
              <a:rPr lang="ru-RU" b="1" dirty="0"/>
              <a:t>Она жила в Ленинграде, в большой дружной семье. Школьнице Тане Савичевой было 11 лет. В дни блокады вела дневник. В этом дневнике всего 9 страниц и на шести из них даты смерти близких людей.</a:t>
            </a:r>
          </a:p>
          <a:p>
            <a:pPr algn="just"/>
            <a:r>
              <a:rPr lang="ru-RU" b="1" i="1" dirty="0"/>
              <a:t>«Женя умерла 28 декабря в 12 ч. 30 мин утра 1941 г.</a:t>
            </a:r>
          </a:p>
          <a:p>
            <a:r>
              <a:rPr lang="ru-RU" b="1" i="1" dirty="0"/>
              <a:t>Бабушка умерла 25 января в 3 ч. Дня 1942 г.</a:t>
            </a:r>
          </a:p>
          <a:p>
            <a:r>
              <a:rPr lang="ru-RU" b="1" i="1" dirty="0"/>
              <a:t>Лёка</a:t>
            </a:r>
            <a:r>
              <a:rPr lang="ru-RU" b="1" i="1" dirty="0"/>
              <a:t> умер 17 марта в 5 ч. Утра 1942 г.</a:t>
            </a:r>
          </a:p>
          <a:p>
            <a:r>
              <a:rPr lang="ru-RU" b="1" i="1" dirty="0"/>
              <a:t>Дядя Вася умер 13 апреля в 2 ч. Ночи 1942 г.</a:t>
            </a:r>
          </a:p>
          <a:p>
            <a:r>
              <a:rPr lang="ru-RU" b="1" i="1" dirty="0"/>
              <a:t>Дядя Лёша 10 мая в 4 ч. Дня 1942 г.</a:t>
            </a:r>
          </a:p>
          <a:p>
            <a:r>
              <a:rPr lang="ru-RU" b="1" i="1" dirty="0"/>
              <a:t>Мама 13 мая в 7.30 ч. Утра 1942 г.</a:t>
            </a:r>
          </a:p>
          <a:p>
            <a:pPr algn="just"/>
            <a:r>
              <a:rPr lang="ru-RU" b="1" i="1" dirty="0"/>
              <a:t>Савичевы умерли. Умерли все. Осталась одна Таня».</a:t>
            </a:r>
          </a:p>
          <a:p>
            <a:pPr algn="just"/>
            <a:r>
              <a:rPr lang="ru-RU" b="1" dirty="0"/>
              <a:t>Умирающую девочку удалось вывезти из блокадного Ленинграда. Но спасти её было уже невозможно. Она умерла 1 июля 1944 года. Дневник Тани Савичевой фигурировал на Нюрнбергском процессе как один из обвинительных документов против нацистских преступников. </a:t>
            </a:r>
          </a:p>
        </p:txBody>
      </p:sp>
    </p:spTree>
    <p:extLst>
      <p:ext uri="{BB962C8B-B14F-4D97-AF65-F5344CB8AC3E}">
        <p14:creationId xmlns:p14="http://schemas.microsoft.com/office/powerpoint/2010/main" val="63011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648" y="836712"/>
            <a:ext cx="6696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ungsuh" pitchFamily="18" charset="-127"/>
                <a:ea typeface="Gungsuh" pitchFamily="18" charset="-127"/>
              </a:rPr>
              <a:t>Дневник Тани Савичевой</a:t>
            </a:r>
            <a:endParaRPr lang="ru-RU" sz="2400" b="1" dirty="0"/>
          </a:p>
        </p:txBody>
      </p:sp>
      <p:pic>
        <p:nvPicPr>
          <p:cNvPr id="11" name="Picture 2" descr="C:\Users\1\Desktop\таня савичев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74388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54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87424"/>
            <a:ext cx="9472686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620689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ungsuh" pitchFamily="18" charset="-127"/>
                <a:ea typeface="Gungsuh" pitchFamily="18" charset="-127"/>
              </a:rPr>
              <a:t>Блокадная пайка хлеба  для детей была 125 граммов в день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28184" y="24928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8" name="Picture 2" descr="C:\Users\1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1484" y="1740401"/>
            <a:ext cx="2647271" cy="269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355976" y="1740400"/>
            <a:ext cx="302433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 </a:t>
            </a:r>
            <a:r>
              <a:rPr lang="ru-RU" sz="2400" b="1" dirty="0"/>
              <a:t>В этом крошечном кусочке хлеба, кроме ржаной </a:t>
            </a:r>
            <a:r>
              <a:rPr lang="ru-RU" sz="2400" b="1" dirty="0" smtClean="0"/>
              <a:t>муки, </a:t>
            </a:r>
            <a:r>
              <a:rPr lang="ru-RU" sz="2400" b="1" dirty="0"/>
              <a:t>были примеси соломы, травы-лебеды, древесных опилок.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695056"/>
            <a:ext cx="70567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/>
              <a:t>    И </a:t>
            </a:r>
            <a:r>
              <a:rPr lang="ru-RU" sz="2000" b="1" dirty="0"/>
              <a:t>всё же блокадная пайка хлеба </a:t>
            </a:r>
            <a:r>
              <a:rPr lang="ru-RU" sz="2000" b="1" dirty="0"/>
              <a:t>-</a:t>
            </a:r>
            <a:r>
              <a:rPr lang="ru-RU" sz="2000" b="1" dirty="0" smtClean="0"/>
              <a:t> </a:t>
            </a:r>
            <a:r>
              <a:rPr lang="ru-RU" sz="2000" b="1" dirty="0"/>
              <a:t>единственная ниточка, которая соединяла ленинградцев с жизнью.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4286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5" y="1196752"/>
            <a:ext cx="61926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/>
              <a:t>Я говорю с тобой под свист снарядов,</a:t>
            </a:r>
          </a:p>
          <a:p>
            <a:r>
              <a:rPr lang="ru-RU" sz="2000" b="1" i="1" dirty="0"/>
              <a:t>угрюмым заревом озарена.</a:t>
            </a:r>
          </a:p>
          <a:p>
            <a:r>
              <a:rPr lang="ru-RU" sz="2000" b="1" i="1" dirty="0"/>
              <a:t>Я говорю с тобой из Ленинграда,</a:t>
            </a:r>
          </a:p>
          <a:p>
            <a:r>
              <a:rPr lang="ru-RU" sz="2000" b="1" i="1" dirty="0"/>
              <a:t>страна моя, печальная страна…</a:t>
            </a:r>
          </a:p>
          <a:p>
            <a:r>
              <a:rPr lang="ru-RU" sz="2000" b="1" i="1" dirty="0"/>
              <a:t>Кронштадтский злой, неукротимый ветер</a:t>
            </a:r>
          </a:p>
          <a:p>
            <a:r>
              <a:rPr lang="ru-RU" sz="2000" b="1" i="1" dirty="0"/>
              <a:t>в мое лицо закинутое бьет.</a:t>
            </a:r>
          </a:p>
          <a:p>
            <a:r>
              <a:rPr lang="ru-RU" sz="2000" b="1" i="1" dirty="0"/>
              <a:t>В бомбоубежищах уснули дети,</a:t>
            </a:r>
          </a:p>
          <a:p>
            <a:r>
              <a:rPr lang="ru-RU" sz="2000" b="1" i="1" dirty="0"/>
              <a:t>Ночная стража встала у ворот.</a:t>
            </a:r>
          </a:p>
          <a:p>
            <a:r>
              <a:rPr lang="ru-RU" sz="2000" b="1" i="1" dirty="0"/>
              <a:t>Над Ленинградом – смертная угроза…</a:t>
            </a:r>
          </a:p>
          <a:p>
            <a:r>
              <a:rPr lang="ru-RU" sz="2000" b="1" i="1" dirty="0"/>
              <a:t>Бессонны ночи, тяжек день любой.</a:t>
            </a:r>
          </a:p>
          <a:p>
            <a:r>
              <a:rPr lang="ru-RU" sz="2000" b="1" i="1" dirty="0"/>
              <a:t>Но мы забыли, что такое слезы,</a:t>
            </a:r>
          </a:p>
          <a:p>
            <a:r>
              <a:rPr lang="ru-RU" sz="2000" b="1" i="1" dirty="0"/>
              <a:t>что называлось страхом и мольбой. </a:t>
            </a:r>
            <a:endParaRPr lang="ru-RU" sz="2000" b="1" i="1" dirty="0" smtClean="0"/>
          </a:p>
          <a:p>
            <a:r>
              <a:rPr lang="ru-RU" sz="2000" b="1" i="1" dirty="0" smtClean="0"/>
              <a:t>(</a:t>
            </a:r>
            <a:r>
              <a:rPr lang="ru-RU" sz="2000" b="1" i="1" dirty="0"/>
              <a:t>Ольга Берггольц).</a:t>
            </a:r>
          </a:p>
          <a:p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129528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1\Desktop\Без названия (1)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556" y="980728"/>
            <a:ext cx="660881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1412776"/>
            <a:ext cx="56727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Gungsuh" pitchFamily="18" charset="-127"/>
                <a:ea typeface="Gungsuh" pitchFamily="18" charset="-127"/>
              </a:rPr>
              <a:t>В годы войны на заводах и фабриках работали дети</a:t>
            </a:r>
            <a:endParaRPr lang="ru-RU" sz="2000" b="1" dirty="0">
              <a:solidFill>
                <a:schemeClr val="bg1"/>
              </a:solidFill>
              <a:latin typeface="Gungsuh" pitchFamily="18" charset="-127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03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51" y="-99392"/>
            <a:ext cx="9144000" cy="742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07981" y="1196752"/>
            <a:ext cx="66247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 </a:t>
            </a:r>
            <a:r>
              <a:rPr lang="ru-RU" sz="2400" dirty="0" smtClean="0"/>
              <a:t>  </a:t>
            </a:r>
            <a:r>
              <a:rPr lang="ru-RU" sz="2400" b="1" dirty="0" smtClean="0"/>
              <a:t>Город </a:t>
            </a:r>
            <a:r>
              <a:rPr lang="ru-RU" sz="2400" b="1" dirty="0"/>
              <a:t>не просто жил, он давал фронту танки и самолеты. Промышленность города за 900 героических дней дала фронту более 2000 танков, 1500 самолетов, 150 тяжелых орудий, 12000 минометов и пулеметов, 10 миллионов снарядов и мин.</a:t>
            </a:r>
          </a:p>
          <a:p>
            <a:pPr algn="just"/>
            <a:r>
              <a:rPr lang="ru-RU" sz="2400" b="1" dirty="0"/>
              <a:t>   На заводы и фабрики пришли мальчишки и девчонки, досрочно выпущенные из ремесленных училищ. Многие из них становились на подставки, чтобы достать рычаги своих станков</a:t>
            </a:r>
            <a:r>
              <a:rPr lang="ru-RU" sz="2400" dirty="0"/>
              <a:t>.</a:t>
            </a:r>
          </a:p>
          <a:p>
            <a:endParaRPr lang="ru-RU" sz="2400" b="1" dirty="0">
              <a:latin typeface="Gungsuh" pitchFamily="18" charset="-127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241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1\Desktop\ладога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499318"/>
            <a:ext cx="2952327" cy="34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0" y="1196753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Gungsuh" pitchFamily="18" charset="-127"/>
                <a:ea typeface="Gungsuh" pitchFamily="18" charset="-127"/>
              </a:rPr>
              <a:t>Дорога жизни</a:t>
            </a:r>
            <a:endParaRPr lang="ru-RU" sz="2400" b="1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1844824"/>
            <a:ext cx="3096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Дорогой жизни» шел к нам хлеб,</a:t>
            </a:r>
            <a:br>
              <a:rPr lang="ru-RU" sz="2000" b="1" dirty="0"/>
            </a:br>
            <a:r>
              <a:rPr lang="ru-RU" sz="2000" b="1" dirty="0"/>
              <a:t>Дорогой жизни многих к многим.</a:t>
            </a:r>
            <a:br>
              <a:rPr lang="ru-RU" sz="2000" b="1" dirty="0"/>
            </a:br>
            <a:r>
              <a:rPr lang="ru-RU" sz="2000" b="1" dirty="0"/>
              <a:t>Еще не знают на земле</a:t>
            </a:r>
            <a:br>
              <a:rPr lang="ru-RU" sz="2000" b="1" dirty="0"/>
            </a:br>
            <a:r>
              <a:rPr lang="ru-RU" sz="2000" b="1" dirty="0"/>
              <a:t>Страшней и радостней дороги. </a:t>
            </a:r>
            <a:endParaRPr lang="ru-RU" sz="2000" b="1" dirty="0" smtClean="0"/>
          </a:p>
          <a:p>
            <a:r>
              <a:rPr lang="ru-RU" sz="2000" b="1" dirty="0" smtClean="0"/>
              <a:t>(</a:t>
            </a:r>
            <a:r>
              <a:rPr lang="ru-RU" sz="2000" b="1" dirty="0"/>
              <a:t>О. </a:t>
            </a:r>
            <a:r>
              <a:rPr lang="ru-RU" sz="2000" b="1" dirty="0" smtClean="0"/>
              <a:t>Берггольц</a:t>
            </a:r>
            <a:r>
              <a:rPr lang="ru-RU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18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347"/>
            <a:ext cx="9144000" cy="689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908720"/>
            <a:ext cx="648072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b="1" dirty="0" smtClean="0"/>
              <a:t>   8 </a:t>
            </a:r>
            <a:r>
              <a:rPr lang="ru-RU" sz="2100" b="1" dirty="0"/>
              <a:t>января 1943 года вражеское кольцо было прорвано. Но окончательное освобождение наступило только через год. 13 января 1944 года войска Ленинградского и </a:t>
            </a:r>
            <a:r>
              <a:rPr lang="ru-RU" sz="2100" b="1" dirty="0"/>
              <a:t>Волховского</a:t>
            </a:r>
            <a:r>
              <a:rPr lang="ru-RU" sz="2100" b="1" dirty="0"/>
              <a:t> фронтов при активной поддержке Балтийского флота и отрядов партизан начали операцию по ликвидации вражеских группировок. За две недели они разгромили 18 немецкую армию, отбросили оккупантов на 650-1000 километров от Ленинграда, освободили более 800 городов и деревень. Город полностью был освобожден от блокады.</a:t>
            </a:r>
          </a:p>
          <a:p>
            <a:pPr algn="just"/>
            <a:r>
              <a:rPr lang="ru-RU" sz="2100" b="1" dirty="0"/>
              <a:t>   В честь выигранного сражения 27 января 1944 года над Невой прогремели 24 залпа торжественного </a:t>
            </a:r>
            <a:r>
              <a:rPr lang="ru-RU" sz="2100" b="1" dirty="0" smtClean="0"/>
              <a:t>салюта.</a:t>
            </a:r>
            <a:endParaRPr lang="ru-RU" sz="2100" b="1" dirty="0"/>
          </a:p>
        </p:txBody>
      </p:sp>
    </p:spTree>
    <p:extLst>
      <p:ext uri="{BB962C8B-B14F-4D97-AF65-F5344CB8AC3E}">
        <p14:creationId xmlns:p14="http://schemas.microsoft.com/office/powerpoint/2010/main" val="335270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\Desktop\рамка5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9" y="1268760"/>
            <a:ext cx="64807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Такого дня не видел Ленинград!</a:t>
            </a:r>
            <a:br>
              <a:rPr lang="ru-RU" sz="2400" b="1" dirty="0"/>
            </a:br>
            <a:r>
              <a:rPr lang="ru-RU" sz="2400" b="1" dirty="0"/>
              <a:t>Нет, радости подобной не бывало…</a:t>
            </a:r>
            <a:br>
              <a:rPr lang="ru-RU" sz="2400" b="1" dirty="0"/>
            </a:br>
            <a:r>
              <a:rPr lang="ru-RU" sz="2400" b="1" dirty="0"/>
              <a:t>Казалось, что все небо грохотало,</a:t>
            </a:r>
            <a:br>
              <a:rPr lang="ru-RU" sz="2400" b="1" dirty="0"/>
            </a:br>
            <a:r>
              <a:rPr lang="ru-RU" sz="2400" b="1" dirty="0"/>
              <a:t>Приветствуя великое начало</a:t>
            </a:r>
            <a:br>
              <a:rPr lang="ru-RU" sz="2400" b="1" dirty="0"/>
            </a:br>
            <a:r>
              <a:rPr lang="ru-RU" sz="2400" b="1" dirty="0"/>
              <a:t>Весны, уже не знающей преград.</a:t>
            </a:r>
            <a:br>
              <a:rPr lang="ru-RU" sz="2400" b="1" dirty="0"/>
            </a:br>
            <a:r>
              <a:rPr lang="ru-RU" sz="2400" b="1" dirty="0"/>
              <a:t>Гремел неумолкаемо салют</a:t>
            </a:r>
            <a:br>
              <a:rPr lang="ru-RU" sz="2400" b="1" dirty="0"/>
            </a:br>
            <a:r>
              <a:rPr lang="ru-RU" sz="2400" b="1" dirty="0"/>
              <a:t>Из боевых прославленных орудий,</a:t>
            </a:r>
            <a:br>
              <a:rPr lang="ru-RU" sz="2400" b="1" dirty="0"/>
            </a:br>
            <a:r>
              <a:rPr lang="ru-RU" sz="2400" b="1" dirty="0"/>
              <a:t>Смеялись, пели, обнимались люди</a:t>
            </a:r>
            <a:r>
              <a:rPr lang="ru-RU" sz="2400" b="1" dirty="0" smtClean="0"/>
              <a:t>…</a:t>
            </a:r>
          </a:p>
          <a:p>
            <a:endParaRPr lang="ru-RU" sz="2400" b="1" dirty="0"/>
          </a:p>
          <a:p>
            <a:r>
              <a:rPr lang="ru-RU" sz="2400" b="1" dirty="0" smtClean="0"/>
              <a:t>(Воронов Ю.)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0251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590</Words>
  <Application>Microsoft Office PowerPoint</Application>
  <PresentationFormat>Экран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17</cp:revision>
  <dcterms:created xsi:type="dcterms:W3CDTF">2021-01-27T05:57:30Z</dcterms:created>
  <dcterms:modified xsi:type="dcterms:W3CDTF">2021-01-29T08:16:59Z</dcterms:modified>
</cp:coreProperties>
</file>