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92" r:id="rId2"/>
    <p:sldId id="257" r:id="rId3"/>
    <p:sldId id="293" r:id="rId4"/>
    <p:sldId id="260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3" r:id="rId13"/>
    <p:sldId id="305" r:id="rId14"/>
    <p:sldId id="281" r:id="rId15"/>
    <p:sldId id="282" r:id="rId16"/>
    <p:sldId id="283" r:id="rId17"/>
    <p:sldId id="285" r:id="rId18"/>
    <p:sldId id="286" r:id="rId19"/>
    <p:sldId id="28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advClick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advClick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advClick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advClick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Click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advClick="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3" y="116632"/>
            <a:ext cx="8784976" cy="656951"/>
          </a:xfrm>
        </p:spPr>
        <p:txBody>
          <a:bodyPr>
            <a:noAutofit/>
          </a:bodyPr>
          <a:lstStyle/>
          <a:p>
            <a:r>
              <a:rPr lang="ru-RU" sz="3200" b="1" i="1" dirty="0">
                <a:solidFill>
                  <a:srgbClr val="C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Г</a:t>
            </a:r>
            <a:r>
              <a:rPr lang="ru-RU" sz="3200" b="1" i="1" dirty="0" smtClean="0">
                <a:solidFill>
                  <a:srgbClr val="C00000"/>
                </a:solidFill>
                <a:latin typeface="Bookman Old Style" panose="02050604050505020204" pitchFamily="18" charset="0"/>
                <a:cs typeface="Arial" panose="020B0604020202020204" pitchFamily="34" charset="0"/>
              </a:rPr>
              <a:t>ероям отечества слава и честь</a:t>
            </a:r>
            <a:endParaRPr lang="ru-RU" sz="3600" b="1" i="1" dirty="0">
              <a:solidFill>
                <a:srgbClr val="FF0000"/>
              </a:solidFill>
              <a:latin typeface="Bookman Old Style" panose="02050604050505020204" pitchFamily="18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s://cont.ws/uploads/pic/2019/7/%D0%90.%D0%92.%20%D0%A1%D1%83%D0%B2%D0%BE%D1%80%D0%BE%D0%B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07"/>
          <a:stretch/>
        </p:blipFill>
        <p:spPr bwMode="auto">
          <a:xfrm>
            <a:off x="219846" y="866802"/>
            <a:ext cx="8672634" cy="59479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rasivaa_muzyka_zal_bez_slov_(muzebra.top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3528" y="573325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20591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4136" y="1844824"/>
            <a:ext cx="4274604" cy="1584176"/>
          </a:xfrm>
        </p:spPr>
        <p:txBody>
          <a:bodyPr>
            <a:noAutofit/>
          </a:bodyPr>
          <a:lstStyle/>
          <a:p>
            <a:r>
              <a:rPr lang="ru-RU" sz="2200" b="1" dirty="0" smtClean="0"/>
              <a:t>День Героев Отечества отмечается в нашей стране с 2007 </a:t>
            </a:r>
            <a:r>
              <a:rPr lang="ru-RU" sz="2200" b="1" dirty="0"/>
              <a:t>года</a:t>
            </a:r>
            <a:r>
              <a:rPr lang="ru-RU" sz="2200" b="1" dirty="0" smtClean="0"/>
              <a:t>.</a:t>
            </a:r>
            <a:endParaRPr lang="ru-RU" sz="22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6832"/>
            <a:ext cx="43815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609974"/>
            <a:ext cx="4876800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8" y="260648"/>
            <a:ext cx="8568952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FF0000"/>
                </a:solidFill>
              </a:rPr>
              <a:t>9 декабря отмечается </a:t>
            </a:r>
            <a:r>
              <a:rPr lang="ru-RU" sz="2800" b="1" i="1" dirty="0" smtClean="0">
                <a:solidFill>
                  <a:srgbClr val="FF0000"/>
                </a:solidFill>
              </a:rPr>
              <a:t>День </a:t>
            </a:r>
            <a:r>
              <a:rPr lang="ru-RU" sz="2800" b="1" i="1" dirty="0">
                <a:solidFill>
                  <a:srgbClr val="FF0000"/>
                </a:solidFill>
              </a:rPr>
              <a:t>Героев Отечества.</a:t>
            </a:r>
          </a:p>
          <a:p>
            <a:pPr algn="ctr"/>
            <a:r>
              <a:rPr lang="ru-RU" b="1" dirty="0"/>
              <a:t>В этот день чествуют Героев Советского Союза, </a:t>
            </a:r>
          </a:p>
          <a:p>
            <a:pPr algn="ctr"/>
            <a:r>
              <a:rPr lang="ru-RU" b="1" dirty="0"/>
              <a:t>Героев Российской Федерации, </a:t>
            </a:r>
          </a:p>
          <a:p>
            <a:pPr algn="ctr"/>
            <a:r>
              <a:rPr lang="ru-RU" b="1" dirty="0"/>
              <a:t>кавалеров ордена Святого Георгия и ордена Славы.</a:t>
            </a:r>
          </a:p>
        </p:txBody>
      </p:sp>
    </p:spTree>
    <p:extLst>
      <p:ext uri="{BB962C8B-B14F-4D97-AF65-F5344CB8AC3E}">
        <p14:creationId xmlns:p14="http://schemas.microsoft.com/office/powerpoint/2010/main" val="60146421"/>
      </p:ext>
    </p:extLst>
  </p:cSld>
  <p:clrMapOvr>
    <a:masterClrMapping/>
  </p:clrMapOvr>
  <p:transition advClick="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_upimg_147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5013176"/>
            <a:ext cx="8856984" cy="1618093"/>
          </a:xfrm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81000" y="3048000"/>
            <a:ext cx="83057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sz="5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5800" y="1143000"/>
            <a:ext cx="784860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88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C000"/>
              </a:solidFill>
              <a:effectLst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2025" y="512058"/>
            <a:ext cx="892899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Герой Отечества – 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высшее  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звание. </a:t>
            </a:r>
          </a:p>
          <a:p>
            <a:pPr algn="ctr"/>
            <a:endParaRPr lang="ru-RU" sz="3600" b="1" dirty="0" smtClean="0">
              <a:latin typeface="Arial Narrow" panose="020B0606020202030204" pitchFamily="34" charset="0"/>
            </a:endParaRPr>
          </a:p>
          <a:p>
            <a:pPr algn="ctr"/>
            <a:r>
              <a:rPr lang="ru-RU" sz="4400" b="1" dirty="0" smtClean="0">
                <a:latin typeface="Arial Narrow" panose="020B0606020202030204" pitchFamily="34" charset="0"/>
              </a:rPr>
              <a:t>Присваивается </a:t>
            </a:r>
            <a:r>
              <a:rPr lang="ru-RU" sz="4400" b="1" dirty="0" smtClean="0">
                <a:latin typeface="Arial Narrow" panose="020B0606020202030204" pitchFamily="34" charset="0"/>
              </a:rPr>
              <a:t>за совершение исключительного подвига и является высшей </a:t>
            </a:r>
            <a:r>
              <a:rPr lang="ru-RU" sz="4400" b="1" dirty="0" smtClean="0">
                <a:latin typeface="Arial Narrow" panose="020B0606020202030204" pitchFamily="34" charset="0"/>
              </a:rPr>
              <a:t>государственной </a:t>
            </a:r>
          </a:p>
          <a:p>
            <a:pPr algn="ctr"/>
            <a:r>
              <a:rPr lang="ru-RU" sz="4400" b="1" dirty="0" smtClean="0">
                <a:latin typeface="Arial Narrow" panose="020B0606020202030204" pitchFamily="34" charset="0"/>
              </a:rPr>
              <a:t>наградой </a:t>
            </a:r>
            <a:r>
              <a:rPr lang="ru-RU" sz="4400" b="1" dirty="0" smtClean="0">
                <a:latin typeface="Arial Narrow" panose="020B0606020202030204" pitchFamily="34" charset="0"/>
              </a:rPr>
              <a:t>за проявленные </a:t>
            </a:r>
            <a:endParaRPr lang="ru-RU" sz="4400" b="1" dirty="0" smtClean="0">
              <a:latin typeface="Arial Narrow" panose="020B0606020202030204" pitchFamily="34" charset="0"/>
            </a:endParaRPr>
          </a:p>
          <a:p>
            <a:pPr algn="ctr"/>
            <a:r>
              <a:rPr lang="ru-RU" sz="4400" b="1" dirty="0" smtClean="0">
                <a:latin typeface="Arial Narrow" panose="020B0606020202030204" pitchFamily="34" charset="0"/>
              </a:rPr>
              <a:t>мужество </a:t>
            </a:r>
            <a:r>
              <a:rPr lang="ru-RU" sz="4400" b="1" dirty="0" smtClean="0">
                <a:latin typeface="Arial Narrow" panose="020B0606020202030204" pitchFamily="34" charset="0"/>
              </a:rPr>
              <a:t>и героизм.</a:t>
            </a:r>
            <a:endParaRPr lang="ru-RU" sz="44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917844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5" t="3357" r="11253" b="2667"/>
          <a:stretch/>
        </p:blipFill>
        <p:spPr bwMode="auto">
          <a:xfrm>
            <a:off x="5940152" y="4108921"/>
            <a:ext cx="1615155" cy="26064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39543" y="343712"/>
            <a:ext cx="410445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Именно в этот день в 1769 году императрица Екатерина II </a:t>
            </a:r>
            <a:r>
              <a:rPr lang="ru-RU" sz="2400" dirty="0" smtClean="0"/>
              <a:t>своим </a:t>
            </a:r>
            <a:r>
              <a:rPr lang="ru-RU" sz="2400" dirty="0"/>
              <a:t>указом учредила высшую воинскую награду </a:t>
            </a:r>
            <a:r>
              <a:rPr lang="ru-RU" sz="2400" dirty="0" smtClean="0"/>
              <a:t>– </a:t>
            </a:r>
          </a:p>
          <a:p>
            <a:r>
              <a:rPr lang="ru-RU" sz="2400" b="1" dirty="0" smtClean="0"/>
              <a:t>Орден </a:t>
            </a:r>
            <a:r>
              <a:rPr lang="ru-RU" sz="2400" b="1" dirty="0"/>
              <a:t>Святого Георгия </a:t>
            </a:r>
            <a:r>
              <a:rPr lang="ru-RU" sz="2400" b="1" dirty="0" smtClean="0"/>
              <a:t>Победоносца</a:t>
            </a:r>
            <a:r>
              <a:rPr lang="ru-RU" sz="2400" dirty="0" smtClean="0"/>
              <a:t> для отличия офицеров за заслуги на поле боя.</a:t>
            </a:r>
            <a:endParaRPr lang="ru-RU" sz="24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35"/>
          <a:stretch/>
        </p:blipFill>
        <p:spPr bwMode="auto">
          <a:xfrm>
            <a:off x="135866" y="116632"/>
            <a:ext cx="4799599" cy="65987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1664973"/>
      </p:ext>
    </p:extLst>
  </p:cSld>
  <p:clrMapOvr>
    <a:masterClrMapping/>
  </p:clrMapOvr>
  <p:transition advClick="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_upimg_147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504" y="5805264"/>
            <a:ext cx="8928992" cy="950528"/>
          </a:xfrm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572000" y="457200"/>
            <a:ext cx="4343400" cy="44957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Георгий Победоносец – один из популярных христианских святых. Символ ордена – всадник, сидящий на белом коне, поражающий копьём дракона, - олицетворял мужество воина, способного отстоять свою землю от врагов. </a:t>
            </a:r>
            <a:endParaRPr lang="ru-RU" sz="2800" b="1" dirty="0"/>
          </a:p>
        </p:txBody>
      </p:sp>
      <p:pic>
        <p:nvPicPr>
          <p:cNvPr id="6" name="Рисунок 5" descr="image3_78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217" y="332656"/>
            <a:ext cx="4304295" cy="525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04747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_upimg_147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504" y="5949280"/>
            <a:ext cx="8892480" cy="792088"/>
          </a:xfrm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85800" y="152400"/>
            <a:ext cx="8153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 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4016" y="414010"/>
            <a:ext cx="889248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ctr">
              <a:buAutoNum type="arabicPeriod"/>
            </a:pPr>
            <a:r>
              <a:rPr lang="ru-RU" sz="2800" b="1" dirty="0" smtClean="0">
                <a:solidFill>
                  <a:srgbClr val="FF0000"/>
                </a:solidFill>
              </a:rPr>
              <a:t>«Императорский </a:t>
            </a:r>
            <a:r>
              <a:rPr lang="ru-RU" sz="2800" b="1" dirty="0" smtClean="0">
                <a:solidFill>
                  <a:srgbClr val="FF0000"/>
                </a:solidFill>
              </a:rPr>
              <a:t>Военный орден Святого Великомученика и Победоносца Георгия</a:t>
            </a:r>
            <a:r>
              <a:rPr lang="ru-RU" sz="2800" b="1" dirty="0" smtClean="0">
                <a:solidFill>
                  <a:srgbClr val="FF0000"/>
                </a:solidFill>
              </a:rPr>
              <a:t>»</a:t>
            </a:r>
          </a:p>
          <a:p>
            <a:pPr algn="ctr"/>
            <a:r>
              <a:rPr lang="ru-RU" sz="2800" b="1" dirty="0" smtClean="0"/>
              <a:t> </a:t>
            </a:r>
          </a:p>
          <a:p>
            <a:pPr algn="ctr"/>
            <a:r>
              <a:rPr lang="ru-RU" sz="3200" b="1" dirty="0" smtClean="0"/>
              <a:t>Орден </a:t>
            </a:r>
            <a:r>
              <a:rPr lang="ru-RU" sz="3200" b="1" dirty="0" smtClean="0"/>
              <a:t>имел 4 степени отличия, из которых первая была наивысшей</a:t>
            </a:r>
            <a:endParaRPr lang="ru-RU" sz="3200" b="1" dirty="0"/>
          </a:p>
        </p:txBody>
      </p:sp>
      <p:pic>
        <p:nvPicPr>
          <p:cNvPr id="8" name="Рисунок 7" descr="a56b509d73b0d064698cb0931a8ef5c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852936"/>
            <a:ext cx="8002935" cy="32181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000690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_upimg_147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503" y="5728247"/>
            <a:ext cx="8928993" cy="1013122"/>
          </a:xfrm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85800" y="152400"/>
            <a:ext cx="8153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 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12229" y="384502"/>
            <a:ext cx="8610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b="1" dirty="0" smtClean="0">
                <a:solidFill>
                  <a:srgbClr val="FF0000"/>
                </a:solidFill>
              </a:rPr>
              <a:t>Орден состоит из знаков: золотого креста, ленты и четырёхконечной звезды.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64629" y="1632287"/>
            <a:ext cx="84582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Орден носили: </a:t>
            </a:r>
          </a:p>
          <a:p>
            <a:r>
              <a:rPr lang="ru-RU" b="1" dirty="0" smtClean="0"/>
              <a:t>    I степень – крест на ленте шириной 10 см через правое плечо, звезду на левой стороне груди.</a:t>
            </a:r>
          </a:p>
          <a:p>
            <a:r>
              <a:rPr lang="ru-RU" b="1" dirty="0" smtClean="0"/>
              <a:t>    II степень – крест на шее на ленте шириной 5 см, звезду на левой стороне груди.</a:t>
            </a:r>
          </a:p>
          <a:p>
            <a:r>
              <a:rPr lang="ru-RU" b="1" dirty="0" smtClean="0"/>
              <a:t>    III степень – крест на шее на ленте шириной 3,2 см.</a:t>
            </a:r>
          </a:p>
          <a:p>
            <a:r>
              <a:rPr lang="ru-RU" b="1" dirty="0" smtClean="0"/>
              <a:t>    IV степень – крест на груди на ленте шириной 2,2 </a:t>
            </a:r>
            <a:endParaRPr lang="ru-RU" b="1" dirty="0"/>
          </a:p>
        </p:txBody>
      </p:sp>
      <p:pic>
        <p:nvPicPr>
          <p:cNvPr id="8" name="Рисунок 7" descr="iCA1XPRI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3834835"/>
            <a:ext cx="1368152" cy="1917970"/>
          </a:xfrm>
          <a:prstGeom prst="rect">
            <a:avLst/>
          </a:prstGeom>
        </p:spPr>
      </p:pic>
      <p:pic>
        <p:nvPicPr>
          <p:cNvPr id="10" name="Рисунок 9" descr="iCAMG0V8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6136" y="3851434"/>
            <a:ext cx="1872208" cy="1884773"/>
          </a:xfrm>
          <a:prstGeom prst="rect">
            <a:avLst/>
          </a:prstGeom>
        </p:spPr>
      </p:pic>
      <p:pic>
        <p:nvPicPr>
          <p:cNvPr id="11" name="Рисунок 10" descr="Juni10-35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9832" y="3889923"/>
            <a:ext cx="2500212" cy="1875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64074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_upimg_147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694" y="5733257"/>
            <a:ext cx="8880801" cy="1008112"/>
          </a:xfrm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85800" y="152400"/>
            <a:ext cx="8153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 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206638"/>
            <a:ext cx="885698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Полные кавалеры ордена, то есть имеющие все четыре степени – это четверо выдающихся русских полководцев</a:t>
            </a:r>
            <a:r>
              <a:rPr lang="ru-RU" sz="2800" b="1" dirty="0" smtClean="0">
                <a:solidFill>
                  <a:srgbClr val="FF0000"/>
                </a:solidFill>
              </a:rPr>
              <a:t>:</a:t>
            </a:r>
          </a:p>
          <a:p>
            <a:pPr algn="ctr"/>
            <a:endParaRPr lang="ru-RU" sz="1400" b="1" dirty="0" smtClean="0">
              <a:solidFill>
                <a:srgbClr val="FF0000"/>
              </a:solidFill>
            </a:endParaRPr>
          </a:p>
          <a:p>
            <a:r>
              <a:rPr lang="ru-RU" sz="2400" b="1" dirty="0" smtClean="0"/>
              <a:t>   </a:t>
            </a:r>
            <a:r>
              <a:rPr lang="ru-RU" sz="2400" b="1" dirty="0" smtClean="0"/>
              <a:t>князь</a:t>
            </a:r>
            <a:r>
              <a:rPr lang="ru-RU" sz="2400" b="1" dirty="0" smtClean="0"/>
              <a:t>, генерал-фельдмаршал М. И. Кутузов;  </a:t>
            </a:r>
          </a:p>
          <a:p>
            <a:r>
              <a:rPr lang="ru-RU" sz="2400" b="1" dirty="0" smtClean="0"/>
              <a:t>   генерал-фельдмаршал М. Б. Барклай-де-Толли; </a:t>
            </a:r>
          </a:p>
          <a:p>
            <a:r>
              <a:rPr lang="ru-RU" sz="2400" b="1" dirty="0" smtClean="0"/>
              <a:t>   генерал-фельдмаршал И. Ф. Паскевич; </a:t>
            </a:r>
          </a:p>
          <a:p>
            <a:r>
              <a:rPr lang="ru-RU" sz="2400" b="1" dirty="0" smtClean="0"/>
              <a:t>   И. И. Дибич-Забалканский. </a:t>
            </a:r>
            <a:endParaRPr lang="ru-RU" sz="2400" b="1" dirty="0"/>
          </a:p>
        </p:txBody>
      </p:sp>
      <p:pic>
        <p:nvPicPr>
          <p:cNvPr id="7" name="Рисунок 6" descr="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5576" y="3394570"/>
            <a:ext cx="1752600" cy="2194670"/>
          </a:xfrm>
          <a:prstGeom prst="rect">
            <a:avLst/>
          </a:prstGeom>
        </p:spPr>
      </p:pic>
      <p:pic>
        <p:nvPicPr>
          <p:cNvPr id="8" name="Рисунок 7" descr="19858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0576" y="3383372"/>
            <a:ext cx="1905000" cy="2184947"/>
          </a:xfrm>
          <a:prstGeom prst="rect">
            <a:avLst/>
          </a:prstGeom>
        </p:spPr>
      </p:pic>
      <p:pic>
        <p:nvPicPr>
          <p:cNvPr id="12" name="Рисунок 11" descr="81581240_imag_de_tolli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6776" y="3394570"/>
            <a:ext cx="1676400" cy="2149231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3" name="Рисунок 12" descr="94156659_Kutuzov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576" y="3394570"/>
            <a:ext cx="1765946" cy="2140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80490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_upimg_147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503" y="5805265"/>
            <a:ext cx="8886025" cy="936104"/>
          </a:xfrm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85800" y="152400"/>
            <a:ext cx="8153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 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397457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В советской России орден был упразднён после Октябрьской революции 1917 года.</a:t>
            </a:r>
            <a:endParaRPr lang="ru-RU" sz="2800" b="1" dirty="0"/>
          </a:p>
        </p:txBody>
      </p:sp>
      <p:pic>
        <p:nvPicPr>
          <p:cNvPr id="7" name="Рисунок 6" descr="untitl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2504" y="1716778"/>
            <a:ext cx="4495800" cy="30271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209228" y="4748951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 В 2000г. орден Святого Георгия был восстановлен в качестве военной награды Российской Федерации.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913852488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_upimg_147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8236" y="5855543"/>
            <a:ext cx="8856984" cy="885825"/>
          </a:xfrm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04800" y="457200"/>
            <a:ext cx="8153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 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059832" y="1548075"/>
            <a:ext cx="59046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Героизм советских людей в боях с фашистами оказался массовым. Появилась необходимость установить новую награду. Этот орден был утверждён 08.11.1943 года.  Им награждали лиц рядового и сержантского состава Красной Армии за личные подвиги на поле боя. </a:t>
            </a:r>
            <a:endParaRPr lang="ru-RU" sz="2800" b="1" dirty="0"/>
          </a:p>
        </p:txBody>
      </p:sp>
      <p:pic>
        <p:nvPicPr>
          <p:cNvPr id="9" name="Рисунок 8" descr="220px-OrderOfGlory1stClas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959" y="1701390"/>
            <a:ext cx="2295532" cy="41044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52600" y="548680"/>
            <a:ext cx="54116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2. «Орден Славы»</a:t>
            </a:r>
            <a:endParaRPr lang="ru-RU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52500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_upimg_147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5855543"/>
            <a:ext cx="8784976" cy="885825"/>
          </a:xfrm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85800" y="152400"/>
            <a:ext cx="8153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 </a:t>
            </a:r>
            <a:endParaRPr lang="ru-RU" sz="2800" b="1" dirty="0"/>
          </a:p>
        </p:txBody>
      </p:sp>
      <p:pic>
        <p:nvPicPr>
          <p:cNvPr id="6" name="Рисунок 5" descr="orden_SL_1_2_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5696" y="2564904"/>
            <a:ext cx="5112568" cy="32136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67543" y="1699671"/>
            <a:ext cx="8153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Орден Славы состоит из трёх степеней: I, II и III степени. </a:t>
            </a:r>
          </a:p>
          <a:p>
            <a:pPr algn="ctr"/>
            <a:r>
              <a:rPr lang="ru-RU" sz="2000" b="1" dirty="0" smtClean="0"/>
              <a:t>Орден </a:t>
            </a:r>
            <a:r>
              <a:rPr lang="ru-RU" sz="2000" b="1" dirty="0" smtClean="0"/>
              <a:t>Славы носится на левой стороне груди</a:t>
            </a:r>
            <a:endParaRPr lang="ru-RU" sz="20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89993" y="260648"/>
            <a:ext cx="73264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Орденом Славы награждаются лица рядового и сержантского состава за храбрость, мужество и бесстрашие</a:t>
            </a:r>
            <a:r>
              <a:rPr lang="ru-RU" sz="2800" b="1" dirty="0" smtClean="0"/>
              <a:t>.</a:t>
            </a:r>
            <a:endParaRPr lang="ru-RU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124833914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_upimg_147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5805264"/>
            <a:ext cx="8784976" cy="885825"/>
          </a:xfrm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85800" y="152400"/>
            <a:ext cx="8153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 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04800" y="381000"/>
            <a:ext cx="853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3. Медаль «Золотая Звезда» </a:t>
            </a:r>
            <a:endParaRPr lang="ru-RU" sz="36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Героя </a:t>
            </a:r>
            <a:r>
              <a:rPr lang="ru-RU" sz="3600" b="1" dirty="0" smtClean="0">
                <a:solidFill>
                  <a:srgbClr val="FF0000"/>
                </a:solidFill>
              </a:rPr>
              <a:t>Советского Союза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43808" y="2016398"/>
            <a:ext cx="61001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В 1939 года Указом Президиума Верховного Совета СССР была учреждена медаль «Герой Советского Союза».  На оборотной стороне – надпись «Герой СССР» и номер медали. Орденская лента – красная, шириной 20 мм.</a:t>
            </a:r>
            <a:endParaRPr lang="ru-RU" sz="2800" b="1" dirty="0"/>
          </a:p>
        </p:txBody>
      </p:sp>
      <p:pic>
        <p:nvPicPr>
          <p:cNvPr id="9" name="Рисунок 8" descr="zvezd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575" y="1916831"/>
            <a:ext cx="2303916" cy="3738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063621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1_upimg_147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504" y="5855543"/>
            <a:ext cx="8928992" cy="885825"/>
          </a:xfrm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85800" y="152400"/>
            <a:ext cx="8153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 </a:t>
            </a:r>
            <a:endParaRPr lang="ru-RU" sz="2800" b="1" dirty="0"/>
          </a:p>
        </p:txBody>
      </p:sp>
      <p:pic>
        <p:nvPicPr>
          <p:cNvPr id="6" name="Рисунок 5" descr="znachok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89" y="1772816"/>
            <a:ext cx="2237687" cy="410445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915816" y="2055329"/>
            <a:ext cx="61206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«Звание Героя Российской Федерации присваивается Президентом Российской Федерации. Герою Российской Федерации вручаются: знак особого отличия – медаль «Золотая Звезда»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28600" y="304801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4. Медаль «Золотая Звезда» </a:t>
            </a:r>
            <a:endParaRPr lang="ru-RU" sz="36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Героя </a:t>
            </a:r>
            <a:r>
              <a:rPr lang="ru-RU" sz="3600" b="1" dirty="0" smtClean="0">
                <a:solidFill>
                  <a:srgbClr val="FF0000"/>
                </a:solidFill>
              </a:rPr>
              <a:t>Российской Федерации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636815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0" y="836712"/>
            <a:ext cx="9132230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9963204"/>
      </p:ext>
    </p:extLst>
  </p:cSld>
  <p:clrMapOvr>
    <a:masterClrMapping/>
  </p:clrMapOvr>
  <p:transition advClick="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КРАЕВЕДЕНИЕ\день героев отечества\подборка\косков л.а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10472"/>
            <a:ext cx="3333051" cy="4979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541669"/>
            <a:ext cx="8640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Касков Леонид Александрович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67944" y="1663055"/>
            <a:ext cx="49685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haroni" panose="02010803020104030203" pitchFamily="2" charset="-79"/>
              </a:rPr>
              <a:t>Командир эскадрона 54-го гвардейского кавалерийского полка</a:t>
            </a:r>
            <a:r>
              <a:rPr lang="ru-RU" dirty="0">
                <a:latin typeface="Arial" panose="020B0604020202020204" pitchFamily="34" charset="0"/>
                <a:cs typeface="Aharoni" panose="02010803020104030203" pitchFamily="2" charset="-79"/>
              </a:rPr>
              <a:t> (14-я гвардейская кавалерийская дивизия, 7-й гвардейский кавалерийский корпус, 1-й Белорусский фронт) гвардии старший лейтенант Л. А. Касков</a:t>
            </a:r>
            <a:r>
              <a:rPr lang="ru-RU" i="1" dirty="0">
                <a:latin typeface="Arial" panose="020B0604020202020204" pitchFamily="34" charset="0"/>
                <a:cs typeface="Aharoni" panose="02010803020104030203" pitchFamily="2" charset="-79"/>
              </a:rPr>
              <a:t> отличился 29 января 1945 года в Висло-</a:t>
            </a:r>
            <a:r>
              <a:rPr lang="ru-RU" i="1" dirty="0" err="1">
                <a:latin typeface="Arial" panose="020B0604020202020204" pitchFamily="34" charset="0"/>
                <a:cs typeface="Aharoni" panose="02010803020104030203" pitchFamily="2" charset="-79"/>
              </a:rPr>
              <a:t>Одерской</a:t>
            </a:r>
            <a:r>
              <a:rPr lang="ru-RU" i="1" dirty="0">
                <a:latin typeface="Arial" panose="020B0604020202020204" pitchFamily="34" charset="0"/>
                <a:cs typeface="Aharoni" panose="02010803020104030203" pitchFamily="2" charset="-79"/>
              </a:rPr>
              <a:t> операции</a:t>
            </a:r>
            <a:r>
              <a:rPr lang="ru-RU" dirty="0">
                <a:latin typeface="Arial" panose="020B0604020202020204" pitchFamily="34" charset="0"/>
                <a:cs typeface="Aharoni" panose="02010803020104030203" pitchFamily="2" charset="-79"/>
              </a:rPr>
              <a:t>. </a:t>
            </a:r>
            <a:r>
              <a:rPr lang="ru-RU" i="1" dirty="0">
                <a:latin typeface="Arial" panose="020B0604020202020204" pitchFamily="34" charset="0"/>
                <a:cs typeface="Aharoni" panose="02010803020104030203" pitchFamily="2" charset="-79"/>
              </a:rPr>
              <a:t>В ночь на 30 января с эскадроном форсировал реку Одер в районе населённого пункта </a:t>
            </a:r>
            <a:r>
              <a:rPr lang="ru-RU" i="1" dirty="0" err="1">
                <a:latin typeface="Arial" panose="020B0604020202020204" pitchFamily="34" charset="0"/>
                <a:cs typeface="Aharoni" panose="02010803020104030203" pitchFamily="2" charset="-79"/>
              </a:rPr>
              <a:t>Приттаг</a:t>
            </a:r>
            <a:r>
              <a:rPr lang="ru-RU" i="1" dirty="0">
                <a:latin typeface="Arial" panose="020B0604020202020204" pitchFamily="34" charset="0"/>
                <a:cs typeface="Aharoni" panose="02010803020104030203" pitchFamily="2" charset="-79"/>
              </a:rPr>
              <a:t> (ныне </a:t>
            </a:r>
            <a:r>
              <a:rPr lang="ru-RU" i="1" dirty="0" err="1">
                <a:latin typeface="Arial" panose="020B0604020202020204" pitchFamily="34" charset="0"/>
                <a:cs typeface="Aharoni" panose="02010803020104030203" pitchFamily="2" charset="-79"/>
              </a:rPr>
              <a:t>Пшиток</a:t>
            </a:r>
            <a:r>
              <a:rPr lang="ru-RU" i="1" dirty="0">
                <a:latin typeface="Arial" panose="020B0604020202020204" pitchFamily="34" charset="0"/>
                <a:cs typeface="Aharoni" panose="02010803020104030203" pitchFamily="2" charset="-79"/>
              </a:rPr>
              <a:t> — 7 км северо-восточнее города Зелена-</a:t>
            </a:r>
            <a:r>
              <a:rPr lang="ru-RU" i="1" dirty="0" err="1">
                <a:latin typeface="Arial" panose="020B0604020202020204" pitchFamily="34" charset="0"/>
                <a:cs typeface="Aharoni" panose="02010803020104030203" pitchFamily="2" charset="-79"/>
              </a:rPr>
              <a:t>Гура</a:t>
            </a:r>
            <a:r>
              <a:rPr lang="ru-RU" i="1" dirty="0">
                <a:latin typeface="Arial" panose="020B0604020202020204" pitchFamily="34" charset="0"/>
                <a:cs typeface="Aharoni" panose="02010803020104030203" pitchFamily="2" charset="-79"/>
              </a:rPr>
              <a:t>, Польша), и затем</a:t>
            </a:r>
            <a:r>
              <a:rPr lang="ru-RU" b="1" i="1" dirty="0">
                <a:latin typeface="Arial" panose="020B0604020202020204" pitchFamily="34" charset="0"/>
                <a:cs typeface="Aharoni" panose="02010803020104030203" pitchFamily="2" charset="-79"/>
              </a:rPr>
              <a:t> с группой бойцов ворвался на железнодорожную станцию </a:t>
            </a:r>
            <a:r>
              <a:rPr lang="ru-RU" b="1" i="1" dirty="0" err="1">
                <a:latin typeface="Arial" panose="020B0604020202020204" pitchFamily="34" charset="0"/>
                <a:cs typeface="Aharoni" panose="02010803020104030203" pitchFamily="2" charset="-79"/>
              </a:rPr>
              <a:t>Альткессель</a:t>
            </a:r>
            <a:r>
              <a:rPr lang="ru-RU" b="1" i="1" dirty="0">
                <a:latin typeface="Arial" panose="020B0604020202020204" pitchFamily="34" charset="0"/>
                <a:cs typeface="Aharoni" panose="02010803020104030203" pitchFamily="2" charset="-79"/>
              </a:rPr>
              <a:t> </a:t>
            </a:r>
            <a:r>
              <a:rPr lang="ru-RU" i="1" dirty="0">
                <a:latin typeface="Arial" panose="020B0604020202020204" pitchFamily="34" charset="0"/>
                <a:cs typeface="Aharoni" panose="02010803020104030203" pitchFamily="2" charset="-79"/>
              </a:rPr>
              <a:t>(ныне Стары </a:t>
            </a:r>
            <a:r>
              <a:rPr lang="ru-RU" i="1" dirty="0" err="1">
                <a:latin typeface="Arial" panose="020B0604020202020204" pitchFamily="34" charset="0"/>
                <a:cs typeface="Aharoni" panose="02010803020104030203" pitchFamily="2" charset="-79"/>
              </a:rPr>
              <a:t>Киселин</a:t>
            </a:r>
            <a:r>
              <a:rPr lang="ru-RU" i="1" dirty="0">
                <a:latin typeface="Arial" panose="020B0604020202020204" pitchFamily="34" charset="0"/>
                <a:cs typeface="Aharoni" panose="02010803020104030203" pitchFamily="2" charset="-79"/>
              </a:rPr>
              <a:t>), </a:t>
            </a:r>
            <a:r>
              <a:rPr lang="ru-RU" b="1" i="1" dirty="0">
                <a:latin typeface="Arial" panose="020B0604020202020204" pitchFamily="34" charset="0"/>
                <a:cs typeface="Aharoni" panose="02010803020104030203" pitchFamily="2" charset="-79"/>
              </a:rPr>
              <a:t>разгромив два эшелона с войсками противника</a:t>
            </a:r>
            <a:r>
              <a:rPr lang="ru-RU" i="1" dirty="0">
                <a:latin typeface="Arial" panose="020B0604020202020204" pitchFamily="34" charset="0"/>
                <a:cs typeface="Aharoni" panose="02010803020104030203" pitchFamily="2" charset="-79"/>
              </a:rPr>
              <a:t>. </a:t>
            </a:r>
            <a:r>
              <a:rPr lang="ru-RU" b="1" i="1" dirty="0">
                <a:latin typeface="Arial" panose="020B0604020202020204" pitchFamily="34" charset="0"/>
                <a:cs typeface="Aharoni" panose="02010803020104030203" pitchFamily="2" charset="-79"/>
              </a:rPr>
              <a:t>В бою за город </a:t>
            </a:r>
            <a:r>
              <a:rPr lang="ru-RU" b="1" i="1" dirty="0" err="1">
                <a:latin typeface="Arial" panose="020B0604020202020204" pitchFamily="34" charset="0"/>
                <a:cs typeface="Aharoni" panose="02010803020104030203" pitchFamily="2" charset="-79"/>
              </a:rPr>
              <a:t>Грюнберг</a:t>
            </a:r>
            <a:r>
              <a:rPr lang="ru-RU" b="1" i="1" dirty="0">
                <a:latin typeface="Arial" panose="020B0604020202020204" pitchFamily="34" charset="0"/>
                <a:cs typeface="Aharoni" panose="02010803020104030203" pitchFamily="2" charset="-79"/>
              </a:rPr>
              <a:t> (ныне Зелена-</a:t>
            </a:r>
            <a:r>
              <a:rPr lang="ru-RU" b="1" i="1" dirty="0" err="1">
                <a:latin typeface="Arial" panose="020B0604020202020204" pitchFamily="34" charset="0"/>
                <a:cs typeface="Aharoni" panose="02010803020104030203" pitchFamily="2" charset="-79"/>
              </a:rPr>
              <a:t>Гура</a:t>
            </a:r>
            <a:r>
              <a:rPr lang="ru-RU" b="1" i="1" dirty="0">
                <a:latin typeface="Arial" panose="020B0604020202020204" pitchFamily="34" charset="0"/>
                <a:cs typeface="Aharoni" panose="02010803020104030203" pitchFamily="2" charset="-79"/>
              </a:rPr>
              <a:t>) эскадрон уничтожил пехотный батальон противника.</a:t>
            </a:r>
          </a:p>
        </p:txBody>
      </p:sp>
    </p:spTree>
    <p:extLst>
      <p:ext uri="{BB962C8B-B14F-4D97-AF65-F5344CB8AC3E}">
        <p14:creationId xmlns:p14="http://schemas.microsoft.com/office/powerpoint/2010/main" val="4064942443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0930"/>
            <a:ext cx="3471733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7" y="583813"/>
            <a:ext cx="84969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Чернышев Сергей Иванович</a:t>
            </a:r>
            <a:endParaRPr lang="ru-RU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851921" y="1743975"/>
            <a:ext cx="496855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Прошел всю Великую </a:t>
            </a:r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Отечественную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войну. </a:t>
            </a:r>
            <a:endParaRPr lang="ru-RU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заключительном этапе войны в звании полковника был командующим артиллерией Белгород-Харьковской Краснознаменной стрелковой дивизии. </a:t>
            </a:r>
          </a:p>
          <a:p>
            <a:r>
              <a:rPr lang="ru-RU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Эта дивизия действовала на главном направлении при прорыве обороны южнее Варшавы. Однако утром разведка донесла, что большое количество пехоты противника, орудий и танков сосредоточивается в редколесье недалеко от переднего края. Вся артиллерия дивизии одновременно открыла ураганный огонь по заранее пристрелянным квадратам. В лагере противника началась паника.</a:t>
            </a:r>
          </a:p>
          <a:p>
            <a:r>
              <a:rPr lang="ru-RU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Пехотинцы 89-й дивизии ворвались на передовые позиции немцев. Бой оказался коротким, выдвинутая из резерва свежая дивизия врага была разгромлена на голову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3802648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426" name="Rectangle 2"/>
          <p:cNvSpPr>
            <a:spLocks noGrp="1" noChangeArrowheads="1"/>
          </p:cNvSpPr>
          <p:nvPr>
            <p:ph type="title"/>
          </p:nvPr>
        </p:nvSpPr>
        <p:spPr>
          <a:xfrm>
            <a:off x="3779912" y="610804"/>
            <a:ext cx="4896296" cy="3024634"/>
          </a:xfrm>
        </p:spPr>
        <p:txBody>
          <a:bodyPr>
            <a:normAutofit fontScale="90000"/>
          </a:bodyPr>
          <a:lstStyle/>
          <a:p>
            <a:r>
              <a:rPr lang="ru-RU" altLang="ru-RU" sz="2800" b="1" dirty="0" smtClean="0">
                <a:solidFill>
                  <a:srgbClr val="FF0000"/>
                </a:solidFill>
                <a:latin typeface="Times New Roman" pitchFamily="18" charset="0"/>
              </a:rPr>
              <a:t>ПРОСВИРНЁВ </a:t>
            </a:r>
            <a:r>
              <a:rPr lang="ru-RU" altLang="ru-RU" sz="2800" b="1" dirty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altLang="ru-RU" sz="2800" b="1" dirty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altLang="ru-RU" sz="2800" b="1" dirty="0">
                <a:solidFill>
                  <a:srgbClr val="FF0000"/>
                </a:solidFill>
                <a:latin typeface="Times New Roman" pitchFamily="18" charset="0"/>
              </a:rPr>
              <a:t>Евгений Владимирович</a:t>
            </a:r>
            <a:r>
              <a:rPr lang="ru-RU" altLang="ru-RU" sz="2800" dirty="0">
                <a:latin typeface="Times New Roman" pitchFamily="18" charset="0"/>
              </a:rPr>
              <a:t/>
            </a:r>
            <a:br>
              <a:rPr lang="ru-RU" altLang="ru-RU" sz="2800" dirty="0">
                <a:latin typeface="Times New Roman" pitchFamily="18" charset="0"/>
              </a:rPr>
            </a:br>
            <a:r>
              <a:rPr lang="ru-RU" altLang="ru-RU" sz="2800" dirty="0">
                <a:latin typeface="Times New Roman" pitchFamily="18" charset="0"/>
              </a:rPr>
              <a:t>Прапорщик милиции </a:t>
            </a:r>
            <a:br>
              <a:rPr lang="ru-RU" altLang="ru-RU" sz="2800" dirty="0">
                <a:latin typeface="Times New Roman" pitchFamily="18" charset="0"/>
              </a:rPr>
            </a:br>
            <a:r>
              <a:rPr lang="ru-RU" altLang="ru-RU" sz="2800" dirty="0">
                <a:latin typeface="Times New Roman" pitchFamily="18" charset="0"/>
              </a:rPr>
              <a:t>(14.05.1975 - 29.03.2000)</a:t>
            </a:r>
            <a:br>
              <a:rPr lang="ru-RU" altLang="ru-RU" sz="2800" dirty="0">
                <a:latin typeface="Times New Roman" pitchFamily="18" charset="0"/>
              </a:rPr>
            </a:br>
            <a:r>
              <a:rPr lang="ru-RU" altLang="ru-RU" sz="2800" dirty="0">
                <a:latin typeface="Times New Roman" pitchFamily="18" charset="0"/>
              </a:rPr>
              <a:t>награжден орденом Мужества</a:t>
            </a:r>
            <a:br>
              <a:rPr lang="ru-RU" altLang="ru-RU" sz="2800" dirty="0">
                <a:latin typeface="Times New Roman" pitchFamily="18" charset="0"/>
              </a:rPr>
            </a:br>
            <a:r>
              <a:rPr lang="ru-RU" altLang="ru-RU" sz="2800" dirty="0">
                <a:latin typeface="Times New Roman" pitchFamily="18" charset="0"/>
              </a:rPr>
              <a:t>(посмертно)</a:t>
            </a:r>
          </a:p>
        </p:txBody>
      </p:sp>
      <p:pic>
        <p:nvPicPr>
          <p:cNvPr id="487428" name="Picture 4" descr="Просвирнев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1"/>
          <a:stretch>
            <a:fillRect/>
          </a:stretch>
        </p:blipFill>
        <p:spPr>
          <a:xfrm>
            <a:off x="332552" y="450820"/>
            <a:ext cx="3107953" cy="3784783"/>
          </a:xfr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7429" name="Picture 5" descr="орде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161" y="4344061"/>
            <a:ext cx="1144736" cy="225052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7430" name="Rectangle 6"/>
          <p:cNvSpPr>
            <a:spLocks noChangeArrowheads="1"/>
          </p:cNvSpPr>
          <p:nvPr/>
        </p:nvSpPr>
        <p:spPr bwMode="auto">
          <a:xfrm>
            <a:off x="4139952" y="3635438"/>
            <a:ext cx="468039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ru-RU" altLang="ru-RU" b="1" dirty="0" smtClean="0"/>
              <a:t>Приказом </a:t>
            </a:r>
            <a:r>
              <a:rPr lang="ru-RU" altLang="ru-RU" b="1" dirty="0"/>
              <a:t>МВД России навечно </a:t>
            </a:r>
          </a:p>
          <a:p>
            <a:r>
              <a:rPr lang="ru-RU" altLang="ru-RU" b="1" dirty="0"/>
              <a:t>зачислен в списки личного состава ОВД Горнозаводского района Пермской области.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139952" y="4869159"/>
            <a:ext cx="47008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 марта 2000 года направлен для выполнения служебно-боевых задач в Чеченскую </a:t>
            </a:r>
            <a:r>
              <a:rPr lang="ru-RU" dirty="0" smtClean="0"/>
              <a:t>республику. </a:t>
            </a:r>
          </a:p>
          <a:p>
            <a:r>
              <a:rPr lang="ru-RU" dirty="0"/>
              <a:t>Получив тяжелое ранение, он продолжал вести огонь по боевикам. </a:t>
            </a:r>
            <a:endParaRPr lang="ru-RU" dirty="0" smtClean="0"/>
          </a:p>
          <a:p>
            <a:r>
              <a:rPr lang="ru-RU" dirty="0" smtClean="0"/>
              <a:t>Погиб </a:t>
            </a:r>
            <a:r>
              <a:rPr lang="ru-RU" dirty="0"/>
              <a:t>на месте боя. </a:t>
            </a:r>
          </a:p>
        </p:txBody>
      </p:sp>
    </p:spTree>
    <p:extLst>
      <p:ext uri="{BB962C8B-B14F-4D97-AF65-F5344CB8AC3E}">
        <p14:creationId xmlns:p14="http://schemas.microsoft.com/office/powerpoint/2010/main" val="3779707988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162" name="Rectangle 2"/>
          <p:cNvSpPr>
            <a:spLocks noGrp="1" noChangeArrowheads="1"/>
          </p:cNvSpPr>
          <p:nvPr>
            <p:ph type="title"/>
          </p:nvPr>
        </p:nvSpPr>
        <p:spPr>
          <a:xfrm>
            <a:off x="3534536" y="652395"/>
            <a:ext cx="5184576" cy="3168352"/>
          </a:xfrm>
        </p:spPr>
        <p:txBody>
          <a:bodyPr>
            <a:normAutofit fontScale="90000"/>
          </a:bodyPr>
          <a:lstStyle/>
          <a:p>
            <a:r>
              <a:rPr lang="ru-RU" altLang="ru-RU" sz="2000" b="1" dirty="0">
                <a:latin typeface="Times New Roman" pitchFamily="18" charset="0"/>
              </a:rPr>
              <a:t/>
            </a:r>
            <a:br>
              <a:rPr lang="ru-RU" altLang="ru-RU" sz="2000" b="1" dirty="0">
                <a:latin typeface="Times New Roman" pitchFamily="18" charset="0"/>
              </a:rPr>
            </a:br>
            <a:r>
              <a:rPr lang="ru-RU" altLang="ru-RU" sz="3100" b="1" dirty="0">
                <a:solidFill>
                  <a:srgbClr val="FF0000"/>
                </a:solidFill>
                <a:latin typeface="Times New Roman" pitchFamily="18" charset="0"/>
              </a:rPr>
              <a:t>НАГОРНЫЙ</a:t>
            </a:r>
            <a:br>
              <a:rPr lang="ru-RU" altLang="ru-RU" sz="3100" b="1" dirty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altLang="ru-RU" sz="3100" b="1" dirty="0">
                <a:solidFill>
                  <a:srgbClr val="FF0000"/>
                </a:solidFill>
                <a:latin typeface="Times New Roman" pitchFamily="18" charset="0"/>
              </a:rPr>
              <a:t>Сергей  Петрович</a:t>
            </a:r>
            <a:r>
              <a:rPr lang="ru-RU" altLang="ru-RU" sz="3100" b="1" dirty="0">
                <a:latin typeface="Times New Roman" pitchFamily="18" charset="0"/>
              </a:rPr>
              <a:t/>
            </a:r>
            <a:br>
              <a:rPr lang="ru-RU" altLang="ru-RU" sz="3100" b="1" dirty="0">
                <a:latin typeface="Times New Roman" pitchFamily="18" charset="0"/>
              </a:rPr>
            </a:br>
            <a:r>
              <a:rPr lang="ru-RU" altLang="ru-RU" sz="3100" dirty="0">
                <a:latin typeface="Times New Roman" pitchFamily="18" charset="0"/>
              </a:rPr>
              <a:t>сержант  милиции</a:t>
            </a:r>
            <a:br>
              <a:rPr lang="ru-RU" altLang="ru-RU" sz="3100" dirty="0">
                <a:latin typeface="Times New Roman" pitchFamily="18" charset="0"/>
              </a:rPr>
            </a:br>
            <a:r>
              <a:rPr lang="ru-RU" altLang="ru-RU" sz="3100" dirty="0" smtClean="0">
                <a:latin typeface="Times New Roman" pitchFamily="18" charset="0"/>
              </a:rPr>
              <a:t>(06.08.1975 </a:t>
            </a:r>
            <a:r>
              <a:rPr lang="ru-RU" altLang="ru-RU" sz="3100" dirty="0">
                <a:latin typeface="Times New Roman" pitchFamily="18" charset="0"/>
              </a:rPr>
              <a:t>– 25.01.2000)</a:t>
            </a:r>
            <a:br>
              <a:rPr lang="ru-RU" altLang="ru-RU" sz="3100" dirty="0">
                <a:latin typeface="Times New Roman" pitchFamily="18" charset="0"/>
              </a:rPr>
            </a:br>
            <a:r>
              <a:rPr lang="ru-RU" altLang="ru-RU" sz="3100" dirty="0">
                <a:latin typeface="Times New Roman" pitchFamily="18" charset="0"/>
              </a:rPr>
              <a:t>награждён орденом Мужества</a:t>
            </a:r>
            <a:br>
              <a:rPr lang="ru-RU" altLang="ru-RU" sz="3100" dirty="0">
                <a:latin typeface="Times New Roman" pitchFamily="18" charset="0"/>
              </a:rPr>
            </a:br>
            <a:r>
              <a:rPr lang="ru-RU" altLang="ru-RU" sz="3100" dirty="0">
                <a:latin typeface="Times New Roman" pitchFamily="18" charset="0"/>
              </a:rPr>
              <a:t>(посмертно)</a:t>
            </a:r>
            <a:r>
              <a:rPr lang="ru-RU" altLang="ru-RU" sz="2000" b="1" dirty="0">
                <a:latin typeface="Times New Roman" pitchFamily="18" charset="0"/>
              </a:rPr>
              <a:t/>
            </a:r>
            <a:br>
              <a:rPr lang="ru-RU" altLang="ru-RU" sz="2000" b="1" dirty="0">
                <a:latin typeface="Times New Roman" pitchFamily="18" charset="0"/>
              </a:rPr>
            </a:br>
            <a:endParaRPr lang="ru-RU" altLang="ru-RU" sz="2000" b="1" dirty="0">
              <a:latin typeface="Times New Roman" pitchFamily="18" charset="0"/>
            </a:endParaRPr>
          </a:p>
        </p:txBody>
      </p:sp>
      <p:pic>
        <p:nvPicPr>
          <p:cNvPr id="476165" name="Picture 5" descr="Нагорны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2515199" cy="3095402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6167" name="Picture 7" descr="орде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821" y="3722547"/>
            <a:ext cx="1214628" cy="2388461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6168" name="Rectangle 8"/>
          <p:cNvSpPr>
            <a:spLocks noChangeArrowheads="1"/>
          </p:cNvSpPr>
          <p:nvPr/>
        </p:nvSpPr>
        <p:spPr bwMode="auto">
          <a:xfrm>
            <a:off x="3775687" y="3789040"/>
            <a:ext cx="4788148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ru-RU" altLang="ru-RU" b="1" dirty="0"/>
              <a:t>Приказом МВД России навечно </a:t>
            </a:r>
          </a:p>
          <a:p>
            <a:r>
              <a:rPr lang="ru-RU" altLang="ru-RU" b="1" dirty="0"/>
              <a:t>зачислен в списки личного состава ОМОНа Пермской области.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779912" y="4891699"/>
            <a:ext cx="46938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декабре 1999 года убыл в Наурский район Чеченской республики. </a:t>
            </a:r>
            <a:endParaRPr lang="ru-RU" dirty="0" smtClean="0"/>
          </a:p>
          <a:p>
            <a:r>
              <a:rPr lang="ru-RU" dirty="0"/>
              <a:t>Сержант милиции Нагорный </a:t>
            </a:r>
            <a:r>
              <a:rPr lang="ru-RU" dirty="0" smtClean="0"/>
              <a:t>С.П</a:t>
            </a:r>
            <a:r>
              <a:rPr lang="ru-RU" dirty="0"/>
              <a:t>. был тяжело ранен и на следующий день скончался в госпитале. </a:t>
            </a:r>
          </a:p>
        </p:txBody>
      </p:sp>
    </p:spTree>
    <p:extLst>
      <p:ext uri="{BB962C8B-B14F-4D97-AF65-F5344CB8AC3E}">
        <p14:creationId xmlns:p14="http://schemas.microsoft.com/office/powerpoint/2010/main" val="232499630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64288"/>
            <a:ext cx="5904656" cy="63376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31251117"/>
      </p:ext>
    </p:extLst>
  </p:cSld>
  <p:clrMapOvr>
    <a:masterClrMapping/>
  </p:clrMapOvr>
  <p:transition advClick="0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590</TotalTime>
  <Words>770</Words>
  <Application>Microsoft Office PowerPoint</Application>
  <PresentationFormat>Экран (4:3)</PresentationFormat>
  <Paragraphs>68</Paragraphs>
  <Slides>19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Аптека</vt:lpstr>
      <vt:lpstr>Героям отечества слава и честь</vt:lpstr>
      <vt:lpstr>День Героев Отечества отмечается в нашей стране с 2007 года.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ПРОСВИРНЁВ  Евгений Владимирович Прапорщик милиции  (14.05.1975 - 29.03.2000) награжден орденом Мужества (посмертно)</vt:lpstr>
      <vt:lpstr> НАГОРНЫЙ Сергей  Петрович сержант  милиции (06.08.1975 – 25.01.2000) награждён орденом Мужества (посмертно)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библиотека-2</dc:creator>
  <cp:lastModifiedBy>библиотека-2</cp:lastModifiedBy>
  <cp:revision>43</cp:revision>
  <dcterms:created xsi:type="dcterms:W3CDTF">2013-11-19T07:51:24Z</dcterms:created>
  <dcterms:modified xsi:type="dcterms:W3CDTF">2022-12-09T08:33:05Z</dcterms:modified>
</cp:coreProperties>
</file>