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6" r:id="rId2"/>
    <p:sldId id="299" r:id="rId3"/>
    <p:sldId id="259" r:id="rId4"/>
    <p:sldId id="286" r:id="rId5"/>
    <p:sldId id="300" r:id="rId6"/>
    <p:sldId id="260" r:id="rId7"/>
    <p:sldId id="298" r:id="rId8"/>
    <p:sldId id="290" r:id="rId9"/>
    <p:sldId id="285" r:id="rId10"/>
    <p:sldId id="284" r:id="rId11"/>
    <p:sldId id="293" r:id="rId12"/>
    <p:sldId id="294" r:id="rId13"/>
    <p:sldId id="291" r:id="rId14"/>
    <p:sldId id="297" r:id="rId15"/>
    <p:sldId id="261" r:id="rId16"/>
    <p:sldId id="272" r:id="rId17"/>
    <p:sldId id="273" r:id="rId18"/>
    <p:sldId id="275" r:id="rId19"/>
    <p:sldId id="278" r:id="rId20"/>
    <p:sldId id="279" r:id="rId21"/>
    <p:sldId id="280" r:id="rId22"/>
    <p:sldId id="281" r:id="rId23"/>
    <p:sldId id="282" r:id="rId24"/>
    <p:sldId id="283" r:id="rId25"/>
    <p:sldId id="301" r:id="rId26"/>
    <p:sldId id="302" r:id="rId27"/>
    <p:sldId id="303" r:id="rId28"/>
    <p:sldId id="305" r:id="rId29"/>
    <p:sldId id="306" r:id="rId3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cs typeface="Arial" charset="0"/>
            </a:endParaRPr>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cs typeface="Arial" charset="0"/>
            </a:endParaRPr>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cs typeface="Arial" charset="0"/>
            </a:endParaRPr>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9A3A5999-40CC-4BDD-BA50-A1A6A12E15B1}" type="datetimeFigureOut">
              <a:rPr lang="ru-RU"/>
              <a:pPr>
                <a:defRPr/>
              </a:pPr>
              <a:t>09.08.2023</a:t>
            </a:fld>
            <a:endParaRPr lang="ru-RU"/>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85B3A4A1-FA3A-4DF9-8CF2-D352D95418CA}" type="slidenum">
              <a:rPr lang="ru-RU"/>
              <a:pPr>
                <a:defRPr/>
              </a:pPr>
              <a:t>‹#›</a:t>
            </a:fld>
            <a:endParaRPr lang="ru-RU"/>
          </a:p>
        </p:txBody>
      </p:sp>
    </p:spTree>
    <p:extLst>
      <p:ext uri="{BB962C8B-B14F-4D97-AF65-F5344CB8AC3E}">
        <p14:creationId xmlns:p14="http://schemas.microsoft.com/office/powerpoint/2010/main" val="1018660311"/>
      </p:ext>
    </p:extLst>
  </p:cSld>
  <p:clrMapOvr>
    <a:overrideClrMapping bg1="lt1" tx1="dk1" bg2="lt2" tx2="dk2" accent1="accent1" accent2="accent2" accent3="accent3" accent4="accent4" accent5="accent5" accent6="accent6" hlink="hlink" folHlink="folHlink"/>
  </p:clrMapOvr>
  <p:transition spd="med" advTm="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Объект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70F2B5D4-08D1-47D6-91CB-67DF8348E6BF}" type="datetimeFigureOut">
              <a:rPr lang="ru-RU"/>
              <a:pPr>
                <a:defRPr/>
              </a:pPr>
              <a:t>09.08.2023</a:t>
            </a:fld>
            <a:endParaRPr lang="ru-RU"/>
          </a:p>
        </p:txBody>
      </p:sp>
      <p:sp>
        <p:nvSpPr>
          <p:cNvPr id="5" name="Номер слайда 8"/>
          <p:cNvSpPr>
            <a:spLocks noGrp="1"/>
          </p:cNvSpPr>
          <p:nvPr>
            <p:ph type="sldNum" sz="quarter" idx="11"/>
          </p:nvPr>
        </p:nvSpPr>
        <p:spPr/>
        <p:txBody>
          <a:bodyPr rtlCol="0"/>
          <a:lstStyle>
            <a:lvl1pPr>
              <a:defRPr/>
            </a:lvl1pPr>
          </a:lstStyle>
          <a:p>
            <a:pPr>
              <a:defRPr/>
            </a:pPr>
            <a:fld id="{3805B30B-30FD-48AC-9F29-7A5BDC0108FD}" type="slidenum">
              <a:rPr lang="ru-RU"/>
              <a:pPr>
                <a:defRPr/>
              </a:pPr>
              <a:t>‹#›</a:t>
            </a:fld>
            <a:endParaRPr lang="ru-RU"/>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4229745898"/>
      </p:ext>
    </p:extLst>
  </p:cSld>
  <p:clrMapOvr>
    <a:masterClrMapping/>
  </p:clrMapOvr>
  <p:transition spd="med" advTm="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cs typeface="Arial" charset="0"/>
            </a:endParaRPr>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cs typeface="Arial" charset="0"/>
            </a:endParaRPr>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cs typeface="Arial" charset="0"/>
            </a:endParaRPr>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B1F4BCB3-1CDE-47EB-B849-7D272178FFD3}" type="datetimeFigureOut">
              <a:rPr lang="ru-RU"/>
              <a:pPr>
                <a:defRPr/>
              </a:pPr>
              <a:t>09.08.2023</a:t>
            </a:fld>
            <a:endParaRPr lang="ru-RU"/>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DF721E82-DDCF-4925-944A-8DD71152006A}" type="slidenum">
              <a:rPr lang="ru-RU"/>
              <a:pPr>
                <a:defRPr/>
              </a:pPr>
              <a:t>‹#›</a:t>
            </a:fld>
            <a:endParaRPr lang="ru-RU"/>
          </a:p>
        </p:txBody>
      </p:sp>
    </p:spTree>
    <p:extLst>
      <p:ext uri="{BB962C8B-B14F-4D97-AF65-F5344CB8AC3E}">
        <p14:creationId xmlns:p14="http://schemas.microsoft.com/office/powerpoint/2010/main" val="3629375469"/>
      </p:ext>
    </p:extLst>
  </p:cSld>
  <p:clrMapOvr>
    <a:overrideClrMapping bg1="dk1" tx1="lt1" bg2="dk2" tx2="lt2" accent1="accent1" accent2="accent2" accent3="accent3" accent4="accent4" accent5="accent5" accent6="accent6" hlink="hlink" folHlink="folHlink"/>
  </p:clrMapOvr>
  <p:transition spd="med" advTm="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Объект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Объект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lstStyle>
          <a:p>
            <a:pPr>
              <a:defRPr/>
            </a:pPr>
            <a:fld id="{7FDCE303-6020-43D5-9728-553410B6C7C7}" type="datetimeFigureOut">
              <a:rPr lang="ru-RU"/>
              <a:pPr>
                <a:defRPr/>
              </a:pPr>
              <a:t>09.08.2023</a:t>
            </a:fld>
            <a:endParaRPr lang="ru-RU"/>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85657FFB-C40C-403F-B073-77394F15959A}" type="slidenum">
              <a:rPr lang="ru-RU"/>
              <a:pPr>
                <a:defRPr/>
              </a:pPr>
              <a:t>‹#›</a:t>
            </a:fld>
            <a:endParaRPr lang="ru-RU"/>
          </a:p>
        </p:txBody>
      </p:sp>
    </p:spTree>
    <p:extLst>
      <p:ext uri="{BB962C8B-B14F-4D97-AF65-F5344CB8AC3E}">
        <p14:creationId xmlns:p14="http://schemas.microsoft.com/office/powerpoint/2010/main" val="1090066582"/>
      </p:ext>
    </p:extLst>
  </p:cSld>
  <p:clrMapOvr>
    <a:masterClrMapping/>
  </p:clrMapOvr>
  <p:transition spd="med" advTm="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Объект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Объект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6"/>
          <p:cNvSpPr>
            <a:spLocks noGrp="1"/>
          </p:cNvSpPr>
          <p:nvPr>
            <p:ph type="dt" sz="half" idx="10"/>
          </p:nvPr>
        </p:nvSpPr>
        <p:spPr/>
        <p:txBody>
          <a:bodyPr/>
          <a:lstStyle>
            <a:lvl1pPr>
              <a:defRPr/>
            </a:lvl1pPr>
          </a:lstStyle>
          <a:p>
            <a:pPr>
              <a:defRPr/>
            </a:pPr>
            <a:fld id="{260FD58B-5AC1-4549-ACC1-AEE05AB9D33F}" type="datetimeFigureOut">
              <a:rPr lang="ru-RU"/>
              <a:pPr>
                <a:defRPr/>
              </a:pPr>
              <a:t>09.08.2023</a:t>
            </a:fld>
            <a:endParaRPr lang="ru-RU"/>
          </a:p>
        </p:txBody>
      </p:sp>
      <p:sp>
        <p:nvSpPr>
          <p:cNvPr id="8" name="Нижний колонтитул 7"/>
          <p:cNvSpPr>
            <a:spLocks noGrp="1"/>
          </p:cNvSpPr>
          <p:nvPr>
            <p:ph type="ftr" sz="quarter" idx="11"/>
          </p:nvPr>
        </p:nvSpPr>
        <p:spPr/>
        <p:txBody>
          <a:bodyPr/>
          <a:lstStyle>
            <a:lvl1pPr>
              <a:defRPr/>
            </a:lvl1pPr>
          </a:lstStyle>
          <a:p>
            <a:pPr>
              <a:defRPr/>
            </a:pPr>
            <a:endParaRPr lang="ru-RU"/>
          </a:p>
        </p:txBody>
      </p:sp>
      <p:sp>
        <p:nvSpPr>
          <p:cNvPr id="9" name="Номер слайда 8"/>
          <p:cNvSpPr>
            <a:spLocks noGrp="1"/>
          </p:cNvSpPr>
          <p:nvPr>
            <p:ph type="sldNum" sz="quarter" idx="12"/>
          </p:nvPr>
        </p:nvSpPr>
        <p:spPr/>
        <p:txBody>
          <a:bodyPr/>
          <a:lstStyle>
            <a:lvl1pPr>
              <a:defRPr/>
            </a:lvl1pPr>
          </a:lstStyle>
          <a:p>
            <a:pPr>
              <a:defRPr/>
            </a:pPr>
            <a:fld id="{5BC1CBFD-793B-4036-9B54-D45169FA5A69}" type="slidenum">
              <a:rPr lang="ru-RU"/>
              <a:pPr>
                <a:defRPr/>
              </a:pPr>
              <a:t>‹#›</a:t>
            </a:fld>
            <a:endParaRPr lang="ru-RU"/>
          </a:p>
        </p:txBody>
      </p:sp>
    </p:spTree>
    <p:extLst>
      <p:ext uri="{BB962C8B-B14F-4D97-AF65-F5344CB8AC3E}">
        <p14:creationId xmlns:p14="http://schemas.microsoft.com/office/powerpoint/2010/main" val="3873861263"/>
      </p:ext>
    </p:extLst>
  </p:cSld>
  <p:clrMapOvr>
    <a:masterClrMapping/>
  </p:clrMapOvr>
  <p:transition spd="med" advTm="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F51BCC09-E3CE-4F24-94DE-8C00D3571C9A}" type="datetimeFigureOut">
              <a:rPr lang="ru-RU"/>
              <a:pPr>
                <a:defRPr/>
              </a:pPr>
              <a:t>09.08.2023</a:t>
            </a:fld>
            <a:endParaRPr lang="ru-RU"/>
          </a:p>
        </p:txBody>
      </p:sp>
      <p:sp>
        <p:nvSpPr>
          <p:cNvPr id="4" name="Номер слайда 6"/>
          <p:cNvSpPr>
            <a:spLocks noGrp="1"/>
          </p:cNvSpPr>
          <p:nvPr>
            <p:ph type="sldNum" sz="quarter" idx="11"/>
          </p:nvPr>
        </p:nvSpPr>
        <p:spPr/>
        <p:txBody>
          <a:bodyPr rtlCol="0"/>
          <a:lstStyle>
            <a:lvl1pPr>
              <a:defRPr/>
            </a:lvl1pPr>
          </a:lstStyle>
          <a:p>
            <a:pPr>
              <a:defRPr/>
            </a:pPr>
            <a:fld id="{7AC21547-7526-42F0-A981-A9E4813CF815}" type="slidenum">
              <a:rPr lang="ru-RU"/>
              <a:pPr>
                <a:defRPr/>
              </a:pPr>
              <a:t>‹#›</a:t>
            </a:fld>
            <a:endParaRPr lang="ru-RU"/>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263763228"/>
      </p:ext>
    </p:extLst>
  </p:cSld>
  <p:clrMapOvr>
    <a:masterClrMapping/>
  </p:clrMapOvr>
  <p:transition spd="med" advTm="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a:defRPr/>
            </a:pPr>
            <a:fld id="{65883CAE-281D-42A5-83F3-16AD3D92DF4B}" type="datetimeFigureOut">
              <a:rPr lang="ru-RU"/>
              <a:pPr>
                <a:defRPr/>
              </a:pPr>
              <a:t>09.08.2023</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3"/>
          <p:cNvSpPr>
            <a:spLocks noGrp="1"/>
          </p:cNvSpPr>
          <p:nvPr>
            <p:ph type="sldNum" sz="quarter" idx="12"/>
          </p:nvPr>
        </p:nvSpPr>
        <p:spPr/>
        <p:txBody>
          <a:bodyPr/>
          <a:lstStyle>
            <a:lvl1pPr>
              <a:defRPr/>
            </a:lvl1pPr>
          </a:lstStyle>
          <a:p>
            <a:pPr>
              <a:defRPr/>
            </a:pPr>
            <a:fld id="{85983781-7736-4937-B949-4C5D8C98AA95}" type="slidenum">
              <a:rPr lang="ru-RU"/>
              <a:pPr>
                <a:defRPr/>
              </a:pPr>
              <a:t>‹#›</a:t>
            </a:fld>
            <a:endParaRPr lang="ru-RU"/>
          </a:p>
        </p:txBody>
      </p:sp>
    </p:spTree>
    <p:extLst>
      <p:ext uri="{BB962C8B-B14F-4D97-AF65-F5344CB8AC3E}">
        <p14:creationId xmlns:p14="http://schemas.microsoft.com/office/powerpoint/2010/main" val="4240575788"/>
      </p:ext>
    </p:extLst>
  </p:cSld>
  <p:clrMapOvr>
    <a:masterClrMapping/>
  </p:clrMapOvr>
  <p:transition spd="med" advTm="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cs typeface="Arial" charset="0"/>
            </a:endParaRPr>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cs typeface="Arial" charset="0"/>
            </a:endParaRPr>
          </a:p>
        </p:txBody>
      </p:sp>
      <p:sp>
        <p:nvSpPr>
          <p:cNvPr id="7" name="Прямая соединительная линия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8" name="Прямая соединительная линия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ая соединительная линия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Объект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5971C0F6-2D8D-4EC5-BDD3-518623D16A1A}" type="datetimeFigureOut">
              <a:rPr lang="ru-RU"/>
              <a:pPr>
                <a:defRPr/>
              </a:pPr>
              <a:t>09.08.2023</a:t>
            </a:fld>
            <a:endParaRPr lang="ru-RU"/>
          </a:p>
        </p:txBody>
      </p:sp>
      <p:sp>
        <p:nvSpPr>
          <p:cNvPr id="13" name="Номер слайда 21"/>
          <p:cNvSpPr>
            <a:spLocks noGrp="1"/>
          </p:cNvSpPr>
          <p:nvPr>
            <p:ph type="sldNum" sz="quarter" idx="11"/>
          </p:nvPr>
        </p:nvSpPr>
        <p:spPr/>
        <p:txBody>
          <a:bodyPr rtlCol="0"/>
          <a:lstStyle>
            <a:lvl1pPr>
              <a:defRPr/>
            </a:lvl1pPr>
          </a:lstStyle>
          <a:p>
            <a:pPr>
              <a:defRPr/>
            </a:pPr>
            <a:fld id="{FC957ACD-511B-47B2-B747-0DFD4FB39DBA}" type="slidenum">
              <a:rPr lang="ru-RU"/>
              <a:pPr>
                <a:defRPr/>
              </a:pPr>
              <a:t>‹#›</a:t>
            </a:fld>
            <a:endParaRPr lang="ru-RU"/>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389952856"/>
      </p:ext>
    </p:extLst>
  </p:cSld>
  <p:clrMapOvr>
    <a:overrideClrMapping bg1="lt1" tx1="dk1" bg2="lt2" tx2="dk2" accent1="accent1" accent2="accent2" accent3="accent3" accent4="accent4" accent5="accent5" accent6="accent6" hlink="hlink" folHlink="folHlink"/>
  </p:clrMapOvr>
  <p:transition spd="med" advTm="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7" name="Прямая соединительная линия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рямая соединительная линия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cs typeface="Arial" charset="0"/>
            </a:endParaRPr>
          </a:p>
        </p:txBody>
      </p:sp>
      <p:sp>
        <p:nvSpPr>
          <p:cNvPr id="11" name="Прямая соединительная линия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AEE9E0D6-4C2E-4222-B6C0-19B6C3510BBC}" type="datetimeFigureOut">
              <a:rPr lang="ru-RU"/>
              <a:pPr>
                <a:defRPr/>
              </a:pPr>
              <a:t>09.08.2023</a:t>
            </a:fld>
            <a:endParaRPr lang="ru-RU"/>
          </a:p>
        </p:txBody>
      </p:sp>
      <p:sp>
        <p:nvSpPr>
          <p:cNvPr id="13" name="Номер слайда 17"/>
          <p:cNvSpPr>
            <a:spLocks noGrp="1"/>
          </p:cNvSpPr>
          <p:nvPr>
            <p:ph type="sldNum" sz="quarter" idx="11"/>
          </p:nvPr>
        </p:nvSpPr>
        <p:spPr/>
        <p:txBody>
          <a:bodyPr rtlCol="0"/>
          <a:lstStyle>
            <a:lvl1pPr>
              <a:defRPr/>
            </a:lvl1pPr>
          </a:lstStyle>
          <a:p>
            <a:pPr>
              <a:defRPr/>
            </a:pPr>
            <a:fld id="{A8C97B09-D425-4AC9-8803-F8E4F965E527}" type="slidenum">
              <a:rPr lang="ru-RU"/>
              <a:pPr>
                <a:defRPr/>
              </a:pPr>
              <a:t>‹#›</a:t>
            </a:fld>
            <a:endParaRPr lang="ru-RU"/>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2019170575"/>
      </p:ext>
    </p:extLst>
  </p:cSld>
  <p:clrMapOvr>
    <a:masterClrMapping/>
  </p:clrMapOvr>
  <p:transition spd="med" advTm="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C5344869-0E26-4AAD-B261-C2EAAEDD5FE3}" type="datetimeFigureOut">
              <a:rPr lang="ru-RU"/>
              <a:pPr>
                <a:defRPr/>
              </a:pPr>
              <a:t>09.08.2023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DBE09D7-9E6C-467B-89A0-F078B023812F}" type="slidenum">
              <a:rPr lang="ru-RU"/>
              <a:pPr>
                <a:defRPr/>
              </a:pPr>
              <a:t>‹#›</a:t>
            </a:fld>
            <a:endParaRPr lang="ru-RU"/>
          </a:p>
        </p:txBody>
      </p:sp>
    </p:spTree>
    <p:extLst>
      <p:ext uri="{BB962C8B-B14F-4D97-AF65-F5344CB8AC3E}">
        <p14:creationId xmlns:p14="http://schemas.microsoft.com/office/powerpoint/2010/main" val="4207579427"/>
      </p:ext>
    </p:extLst>
  </p:cSld>
  <p:clrMapOvr>
    <a:masterClrMapping/>
  </p:clrMapOvr>
  <p:transition spd="med" advTm="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D1D3263F-C065-4D16-ABA8-4CBEF595ECEC}" type="datetimeFigureOut">
              <a:rPr lang="ru-RU"/>
              <a:pPr>
                <a:defRPr/>
              </a:pPr>
              <a:t>09.08.2023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4689ADC-B62B-4EE7-9E48-76393537418E}" type="slidenum">
              <a:rPr lang="ru-RU"/>
              <a:pPr>
                <a:defRPr/>
              </a:pPr>
              <a:t>‹#›</a:t>
            </a:fld>
            <a:endParaRPr lang="ru-RU"/>
          </a:p>
        </p:txBody>
      </p:sp>
    </p:spTree>
    <p:extLst>
      <p:ext uri="{BB962C8B-B14F-4D97-AF65-F5344CB8AC3E}">
        <p14:creationId xmlns:p14="http://schemas.microsoft.com/office/powerpoint/2010/main" val="300184964"/>
      </p:ext>
    </p:extLst>
  </p:cSld>
  <p:clrMapOvr>
    <a:masterClrMapping/>
  </p:clrMapOvr>
  <p:transition spd="med" advTm="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woObjOverTx">
  <p:cSld name="Заголовок и два объекта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Объект 2"/>
          <p:cNvSpPr>
            <a:spLocks noGrp="1"/>
          </p:cNvSpPr>
          <p:nvPr>
            <p:ph sz="quarter" idx="1"/>
          </p:nvPr>
        </p:nvSpPr>
        <p:spPr>
          <a:xfrm>
            <a:off x="457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half" idx="3"/>
          </p:nvPr>
        </p:nvSpPr>
        <p:spPr>
          <a:xfrm>
            <a:off x="457200" y="3938588"/>
            <a:ext cx="8229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Дата 5"/>
          <p:cNvSpPr>
            <a:spLocks noGrp="1"/>
          </p:cNvSpPr>
          <p:nvPr>
            <p:ph type="dt" sz="half" idx="10"/>
          </p:nvPr>
        </p:nvSpPr>
        <p:spPr>
          <a:xfrm>
            <a:off x="457200" y="6245225"/>
            <a:ext cx="2133600" cy="476250"/>
          </a:xfrm>
        </p:spPr>
        <p:txBody>
          <a:bodyPr/>
          <a:lstStyle>
            <a:lvl1pPr>
              <a:defRPr/>
            </a:lvl1pPr>
          </a:lstStyle>
          <a:p>
            <a:pPr>
              <a:defRPr/>
            </a:pPr>
            <a:endParaRPr lang="ru-RU" altLang="ru-RU"/>
          </a:p>
        </p:txBody>
      </p:sp>
      <p:sp>
        <p:nvSpPr>
          <p:cNvPr id="7" name="Нижний колонтитул 6"/>
          <p:cNvSpPr>
            <a:spLocks noGrp="1"/>
          </p:cNvSpPr>
          <p:nvPr>
            <p:ph type="ftr" sz="quarter" idx="11"/>
          </p:nvPr>
        </p:nvSpPr>
        <p:spPr>
          <a:xfrm>
            <a:off x="3124200" y="6245225"/>
            <a:ext cx="2895600" cy="476250"/>
          </a:xfrm>
        </p:spPr>
        <p:txBody>
          <a:bodyPr/>
          <a:lstStyle>
            <a:lvl1pPr>
              <a:defRPr/>
            </a:lvl1pPr>
          </a:lstStyle>
          <a:p>
            <a:pPr>
              <a:defRPr/>
            </a:pPr>
            <a:endParaRPr lang="ru-RU" altLang="ru-RU"/>
          </a:p>
        </p:txBody>
      </p:sp>
      <p:sp>
        <p:nvSpPr>
          <p:cNvPr id="8" name="Номер слайда 7"/>
          <p:cNvSpPr>
            <a:spLocks noGrp="1"/>
          </p:cNvSpPr>
          <p:nvPr>
            <p:ph type="sldNum" sz="quarter" idx="12"/>
          </p:nvPr>
        </p:nvSpPr>
        <p:spPr>
          <a:xfrm>
            <a:off x="6553200" y="6245225"/>
            <a:ext cx="2133600" cy="476250"/>
          </a:xfrm>
        </p:spPr>
        <p:txBody>
          <a:bodyPr/>
          <a:lstStyle>
            <a:lvl1pPr>
              <a:defRPr/>
            </a:lvl1pPr>
          </a:lstStyle>
          <a:p>
            <a:pPr>
              <a:defRPr/>
            </a:pPr>
            <a:fld id="{DA2A0593-C20B-4316-813C-8AC4E8F4C3FF}" type="slidenum">
              <a:rPr lang="ru-RU" altLang="ru-RU"/>
              <a:pPr>
                <a:defRPr/>
              </a:pPr>
              <a:t>‹#›</a:t>
            </a:fld>
            <a:endParaRPr lang="ru-RU" altLang="ru-RU"/>
          </a:p>
        </p:txBody>
      </p:sp>
    </p:spTree>
    <p:extLst>
      <p:ext uri="{BB962C8B-B14F-4D97-AF65-F5344CB8AC3E}">
        <p14:creationId xmlns:p14="http://schemas.microsoft.com/office/powerpoint/2010/main" val="1233484497"/>
      </p:ext>
    </p:extLst>
  </p:cSld>
  <p:clrMapOvr>
    <a:masterClrMapping/>
  </p:clrMapOvr>
  <p:transition spd="med" advTm="5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Дата 2"/>
          <p:cNvSpPr>
            <a:spLocks noGrp="1"/>
          </p:cNvSpPr>
          <p:nvPr>
            <p:ph type="dt" sz="half" idx="10"/>
          </p:nvPr>
        </p:nvSpPr>
        <p:spPr>
          <a:xfrm>
            <a:off x="457200" y="6245225"/>
            <a:ext cx="2133600" cy="476250"/>
          </a:xfrm>
        </p:spPr>
        <p:txBody>
          <a:bodyPr/>
          <a:lstStyle>
            <a:lvl1pPr>
              <a:defRPr/>
            </a:lvl1pPr>
          </a:lstStyle>
          <a:p>
            <a:pPr>
              <a:defRPr/>
            </a:pPr>
            <a:endParaRPr lang="ru-RU" altLang="ru-RU"/>
          </a:p>
        </p:txBody>
      </p:sp>
      <p:sp>
        <p:nvSpPr>
          <p:cNvPr id="4" name="Нижний колонтитул 3"/>
          <p:cNvSpPr>
            <a:spLocks noGrp="1"/>
          </p:cNvSpPr>
          <p:nvPr>
            <p:ph type="ftr" sz="quarter" idx="11"/>
          </p:nvPr>
        </p:nvSpPr>
        <p:spPr>
          <a:xfrm>
            <a:off x="3124200" y="6245225"/>
            <a:ext cx="2895600" cy="476250"/>
          </a:xfrm>
        </p:spPr>
        <p:txBody>
          <a:bodyPr/>
          <a:lstStyle>
            <a:lvl1pPr>
              <a:defRPr/>
            </a:lvl1pPr>
          </a:lstStyle>
          <a:p>
            <a:pPr>
              <a:defRPr/>
            </a:pPr>
            <a:endParaRPr lang="ru-RU" altLang="ru-RU"/>
          </a:p>
        </p:txBody>
      </p:sp>
      <p:sp>
        <p:nvSpPr>
          <p:cNvPr id="5" name="Номер слайда 4"/>
          <p:cNvSpPr>
            <a:spLocks noGrp="1"/>
          </p:cNvSpPr>
          <p:nvPr>
            <p:ph type="sldNum" sz="quarter" idx="12"/>
          </p:nvPr>
        </p:nvSpPr>
        <p:spPr>
          <a:xfrm>
            <a:off x="6553200" y="6245225"/>
            <a:ext cx="2133600" cy="476250"/>
          </a:xfrm>
        </p:spPr>
        <p:txBody>
          <a:bodyPr/>
          <a:lstStyle>
            <a:lvl1pPr>
              <a:defRPr/>
            </a:lvl1pPr>
          </a:lstStyle>
          <a:p>
            <a:pPr>
              <a:defRPr/>
            </a:pPr>
            <a:fld id="{A0BC7D5C-B46D-4D5A-BEC0-8161A9EFF07D}" type="slidenum">
              <a:rPr lang="ru-RU" altLang="ru-RU"/>
              <a:pPr>
                <a:defRPr/>
              </a:pPr>
              <a:t>‹#›</a:t>
            </a:fld>
            <a:endParaRPr lang="ru-RU" altLang="ru-RU"/>
          </a:p>
        </p:txBody>
      </p:sp>
    </p:spTree>
    <p:extLst>
      <p:ext uri="{BB962C8B-B14F-4D97-AF65-F5344CB8AC3E}">
        <p14:creationId xmlns:p14="http://schemas.microsoft.com/office/powerpoint/2010/main" val="2206396216"/>
      </p:ext>
    </p:extLst>
  </p:cSld>
  <p:clrMapOvr>
    <a:masterClrMapping/>
  </p:clrMapOvr>
  <p:transition spd="med" advTm="5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cs typeface="Arial" charset="0"/>
            </a:endParaRPr>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1028" name="Текст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cs typeface="Arial" charset="0"/>
              </a:defRPr>
            </a:lvl1pPr>
          </a:lstStyle>
          <a:p>
            <a:pPr>
              <a:defRPr/>
            </a:pPr>
            <a:fld id="{CF1ACB4E-4055-403E-A30D-309D70FBB3E2}" type="datetimeFigureOut">
              <a:rPr lang="ru-RU"/>
              <a:pPr>
                <a:defRPr/>
              </a:pPr>
              <a:t>09.08.2023</a:t>
            </a:fld>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cs typeface="Arial" charset="0"/>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cs typeface="Arial" charset="0"/>
            </a:endParaRPr>
          </a:p>
        </p:txBody>
      </p:sp>
      <p:sp>
        <p:nvSpPr>
          <p:cNvPr id="1032" name="Прямая соединительная линия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34" name="Прямая соединительная линия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latinLnBrk="0" hangingPunct="1">
              <a:defRPr kumimoji="0" sz="1400" b="1">
                <a:solidFill>
                  <a:srgbClr val="FFFFFF"/>
                </a:solidFill>
                <a:cs typeface="Arial" charset="0"/>
              </a:defRPr>
            </a:lvl1pPr>
          </a:lstStyle>
          <a:p>
            <a:pPr>
              <a:defRPr/>
            </a:pPr>
            <a:fld id="{BE330A3C-D4ED-433F-A03D-A643245F9B0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916" r:id="rId1"/>
    <p:sldLayoutId id="2147483917" r:id="rId2"/>
    <p:sldLayoutId id="2147483918" r:id="rId3"/>
    <p:sldLayoutId id="2147483919" r:id="rId4"/>
    <p:sldLayoutId id="2147483920" r:id="rId5"/>
    <p:sldLayoutId id="2147483921" r:id="rId6"/>
    <p:sldLayoutId id="2147483922" r:id="rId7"/>
    <p:sldLayoutId id="2147483923" r:id="rId8"/>
    <p:sldLayoutId id="2147483924" r:id="rId9"/>
    <p:sldLayoutId id="2147483925" r:id="rId10"/>
    <p:sldLayoutId id="2147483926" r:id="rId11"/>
    <p:sldLayoutId id="2147483927" r:id="rId12"/>
    <p:sldLayoutId id="2147483928" r:id="rId13"/>
  </p:sldLayoutIdLst>
  <p:transition spd="med" advTm="5000">
    <p:fade/>
  </p:transition>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a:defRPr>
      </a:lvl2pPr>
      <a:lvl3pPr algn="l" rtl="0" eaLnBrk="0" fontAlgn="base" hangingPunct="0">
        <a:spcBef>
          <a:spcPct val="0"/>
        </a:spcBef>
        <a:spcAft>
          <a:spcPct val="0"/>
        </a:spcAft>
        <a:defRPr sz="3000">
          <a:solidFill>
            <a:schemeClr val="tx2"/>
          </a:solidFill>
          <a:latin typeface="Century Schoolbook"/>
        </a:defRPr>
      </a:lvl3pPr>
      <a:lvl4pPr algn="l" rtl="0" eaLnBrk="0" fontAlgn="base" hangingPunct="0">
        <a:spcBef>
          <a:spcPct val="0"/>
        </a:spcBef>
        <a:spcAft>
          <a:spcPct val="0"/>
        </a:spcAft>
        <a:defRPr sz="3000">
          <a:solidFill>
            <a:schemeClr val="tx2"/>
          </a:solidFill>
          <a:latin typeface="Century Schoolbook"/>
        </a:defRPr>
      </a:lvl4pPr>
      <a:lvl5pPr algn="l" rtl="0" eaLnBrk="0" fontAlgn="base" hangingPunct="0">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audio" Target="file:///C:\Users\&#1073;&#1080;&#1073;&#1083;&#1080;&#1086;&#1090;&#1077;&#1082;&#1072;-2\Downloads\scott-buckley-childhood.mp3" TargetMode="Externa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9043" y="332656"/>
            <a:ext cx="9129713" cy="1224136"/>
          </a:xfrm>
        </p:spPr>
        <p:txBody>
          <a:bodyPr>
            <a:normAutofit fontScale="90000"/>
          </a:bodyPr>
          <a:lstStyle/>
          <a:p>
            <a:pPr algn="ctr" eaLnBrk="1" fontAlgn="auto" hangingPunct="1">
              <a:spcAft>
                <a:spcPts val="0"/>
              </a:spcAft>
              <a:defRPr/>
            </a:pPr>
            <a:r>
              <a:rPr lang="ru-RU" sz="8000" i="1" dirty="0" smtClean="0">
                <a:solidFill>
                  <a:schemeClr val="accent1">
                    <a:lumMod val="75000"/>
                  </a:schemeClr>
                </a:solidFill>
                <a:latin typeface="Calibri" panose="020F0502020204030204" pitchFamily="34" charset="0"/>
              </a:rPr>
              <a:t>Моя малая Родина</a:t>
            </a:r>
            <a:endParaRPr lang="ru-RU" sz="1600" i="1" dirty="0">
              <a:solidFill>
                <a:schemeClr val="accent1">
                  <a:lumMod val="75000"/>
                </a:schemeClr>
              </a:solidFill>
            </a:endParaRPr>
          </a:p>
        </p:txBody>
      </p:sp>
      <p:pic>
        <p:nvPicPr>
          <p:cNvPr id="1536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450" y="1700808"/>
            <a:ext cx="8648901" cy="49685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scott-buckley-childhood.mp3">
            <a:hlinkClick r:id="" action="ppaction://media"/>
          </p:cNvPr>
          <p:cNvPicPr>
            <a:picLocks noRot="1" noChangeAspect="1"/>
          </p:cNvPicPr>
          <p:nvPr>
            <a:audioFile r:link="rId1"/>
          </p:nvPr>
        </p:nvPicPr>
        <p:blipFill>
          <a:blip r:embed="rId4"/>
          <a:srcRect/>
          <a:stretch>
            <a:fillRect/>
          </a:stretch>
        </p:blipFill>
        <p:spPr bwMode="auto">
          <a:xfrm>
            <a:off x="7956376" y="5661248"/>
            <a:ext cx="854224" cy="854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333375"/>
            <a:ext cx="7467600" cy="1143000"/>
          </a:xfrm>
        </p:spPr>
        <p:txBody>
          <a:bodyPr/>
          <a:lstStyle/>
          <a:p>
            <a:pPr algn="ctr" eaLnBrk="1" fontAlgn="auto" hangingPunct="1">
              <a:spcAft>
                <a:spcPts val="0"/>
              </a:spcAft>
              <a:defRPr/>
            </a:pPr>
            <a:r>
              <a:rPr lang="ru-RU" sz="5400" b="1" dirty="0" smtClean="0"/>
              <a:t>История города</a:t>
            </a:r>
            <a:endParaRPr lang="ru-RU" sz="5400" b="1" dirty="0"/>
          </a:p>
        </p:txBody>
      </p:sp>
      <p:pic>
        <p:nvPicPr>
          <p:cNvPr id="44034" name="Picture 2" descr="https://avatars.mds.yandex.net/get-zen_doc/233051/pub_5b56194150919400ac55eba4_5b561d68594dd500a974ab99/scale_1200"/>
          <p:cNvPicPr>
            <a:picLocks noChangeAspect="1" noChangeArrowheads="1"/>
          </p:cNvPicPr>
          <p:nvPr/>
        </p:nvPicPr>
        <p:blipFill rotWithShape="1">
          <a:blip r:embed="rId2">
            <a:extLst>
              <a:ext uri="{28A0092B-C50C-407E-A947-70E740481C1C}">
                <a14:useLocalDpi xmlns:a14="http://schemas.microsoft.com/office/drawing/2010/main" val="0"/>
              </a:ext>
            </a:extLst>
          </a:blip>
          <a:srcRect b="4286"/>
          <a:stretch/>
        </p:blipFill>
        <p:spPr bwMode="auto">
          <a:xfrm>
            <a:off x="971600" y="1556792"/>
            <a:ext cx="7258467" cy="46474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med" advTm="5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Прямоугольник 1"/>
          <p:cNvSpPr>
            <a:spLocks noChangeArrowheads="1"/>
          </p:cNvSpPr>
          <p:nvPr/>
        </p:nvSpPr>
        <p:spPr bwMode="auto">
          <a:xfrm>
            <a:off x="609600" y="4005263"/>
            <a:ext cx="7923213"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sz="2000">
                <a:solidFill>
                  <a:srgbClr val="000000"/>
                </a:solidFill>
                <a:latin typeface="Calibri" pitchFamily="34" charset="0"/>
              </a:rPr>
              <a:t>Станция предназначалась для складирования и отправки на передел продукции Кусье-Александровского и Архангело-Пашийского металлургических заводов. </a:t>
            </a:r>
          </a:p>
          <a:p>
            <a:pPr algn="ctr" eaLnBrk="1" hangingPunct="1">
              <a:spcBef>
                <a:spcPct val="0"/>
              </a:spcBef>
              <a:buClrTx/>
              <a:buSzTx/>
              <a:buFontTx/>
              <a:buNone/>
            </a:pPr>
            <a:r>
              <a:rPr lang="ru-RU" altLang="ru-RU" sz="2000">
                <a:latin typeface="Calibri" pitchFamily="34" charset="0"/>
              </a:rPr>
              <a:t>Станция была небольшой: (маленький деревянный вокзал, несколько жилых домов для служащих, казарма для рабочих, два железнодорожных пути, две выходные стрелки, водокачка, пакгауз, и керосиновое освещение, таким было все нехитрое хозяйство станции.)</a:t>
            </a:r>
          </a:p>
        </p:txBody>
      </p:sp>
      <p:pic>
        <p:nvPicPr>
          <p:cNvPr id="5" name="Picture 2" descr="станция"/>
          <p:cNvPicPr>
            <a:picLocks noChangeAspect="1" noChangeArrowheads="1"/>
          </p:cNvPicPr>
          <p:nvPr/>
        </p:nvPicPr>
        <p:blipFill rotWithShape="1">
          <a:blip r:embed="rId2">
            <a:extLst>
              <a:ext uri="{28A0092B-C50C-407E-A947-70E740481C1C}">
                <a14:useLocalDpi xmlns:a14="http://schemas.microsoft.com/office/drawing/2010/main" val="0"/>
              </a:ext>
            </a:extLst>
          </a:blip>
          <a:srcRect t="10879"/>
          <a:stretch/>
        </p:blipFill>
        <p:spPr bwMode="auto">
          <a:xfrm>
            <a:off x="188829" y="260646"/>
            <a:ext cx="5689237" cy="36724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Прямоугольник 2"/>
          <p:cNvSpPr>
            <a:spLocks noChangeArrowheads="1"/>
          </p:cNvSpPr>
          <p:nvPr/>
        </p:nvSpPr>
        <p:spPr bwMode="auto">
          <a:xfrm>
            <a:off x="5867400" y="1268413"/>
            <a:ext cx="28114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sz="1800">
                <a:solidFill>
                  <a:srgbClr val="000000"/>
                </a:solidFill>
                <a:latin typeface="Calibri" pitchFamily="34" charset="0"/>
              </a:rPr>
              <a:t>В 1876 году через многовековую тайгу проводили первую горнозаводскую железную дорогу. Она надежно связывала между собой местные горные заводы, отсюда ее название.</a:t>
            </a:r>
          </a:p>
        </p:txBody>
      </p:sp>
    </p:spTree>
  </p:cSld>
  <p:clrMapOvr>
    <a:masterClrMapping/>
  </p:clrMapOvr>
  <p:transition spd="med" advTm="9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2" descr="Кусье-Александровский чугунолитейный завод"/>
          <p:cNvPicPr>
            <a:picLocks noChangeAspect="1" noChangeArrowheads="1"/>
          </p:cNvPicPr>
          <p:nvPr/>
        </p:nvPicPr>
        <p:blipFill>
          <a:blip r:embed="rId2" cstate="print">
            <a:lum bright="18000" contrast="12000"/>
            <a:grayscl/>
            <a:extLst>
              <a:ext uri="{28A0092B-C50C-407E-A947-70E740481C1C}">
                <a14:useLocalDpi xmlns:a14="http://schemas.microsoft.com/office/drawing/2010/main" val="0"/>
              </a:ext>
            </a:extLst>
          </a:blip>
          <a:srcRect t="3300"/>
          <a:stretch>
            <a:fillRect/>
          </a:stretch>
        </p:blipFill>
        <p:spPr bwMode="auto">
          <a:xfrm>
            <a:off x="300038" y="285750"/>
            <a:ext cx="4343400" cy="2879725"/>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sp>
        <p:nvSpPr>
          <p:cNvPr id="18435" name="Прямоугольник 2"/>
          <p:cNvSpPr>
            <a:spLocks noChangeArrowheads="1"/>
          </p:cNvSpPr>
          <p:nvPr/>
        </p:nvSpPr>
        <p:spPr bwMode="auto">
          <a:xfrm>
            <a:off x="4643438" y="1212850"/>
            <a:ext cx="391318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b="1">
                <a:latin typeface="Calibri" pitchFamily="34" charset="0"/>
              </a:rPr>
              <a:t>Кусье-Александровский</a:t>
            </a:r>
          </a:p>
          <a:p>
            <a:pPr algn="ctr" eaLnBrk="1" hangingPunct="1">
              <a:spcBef>
                <a:spcPct val="0"/>
              </a:spcBef>
              <a:buClrTx/>
              <a:buSzTx/>
              <a:buFontTx/>
              <a:buNone/>
            </a:pPr>
            <a:r>
              <a:rPr lang="ru-RU" altLang="ru-RU" b="1">
                <a:latin typeface="Calibri" pitchFamily="34" charset="0"/>
              </a:rPr>
              <a:t>железоделательный завод</a:t>
            </a:r>
          </a:p>
        </p:txBody>
      </p:sp>
      <p:pic>
        <p:nvPicPr>
          <p:cNvPr id="18436" name="Picture 3" descr="7"/>
          <p:cNvPicPr>
            <a:picLocks noChangeAspect="1" noChangeArrowheads="1"/>
          </p:cNvPicPr>
          <p:nvPr/>
        </p:nvPicPr>
        <p:blipFill>
          <a:blip r:embed="rId3">
            <a:lum bright="6000" contrast="6000"/>
            <a:grayscl/>
            <a:extLst>
              <a:ext uri="{28A0092B-C50C-407E-A947-70E740481C1C}">
                <a14:useLocalDpi xmlns:a14="http://schemas.microsoft.com/office/drawing/2010/main" val="0"/>
              </a:ext>
            </a:extLst>
          </a:blip>
          <a:srcRect l="5539" t="30334" r="10605" b="8922"/>
          <a:stretch>
            <a:fillRect/>
          </a:stretch>
        </p:blipFill>
        <p:spPr bwMode="auto">
          <a:xfrm>
            <a:off x="2241550" y="3213100"/>
            <a:ext cx="6057900" cy="300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C0C0C0"/>
                </a:solidFill>
                <a:miter lim="800000"/>
                <a:headEnd/>
                <a:tailEnd/>
              </a14:hiddenLine>
            </a:ext>
          </a:extLst>
        </p:spPr>
      </p:pic>
      <p:sp>
        <p:nvSpPr>
          <p:cNvPr id="18437" name="Прямоугольник 3"/>
          <p:cNvSpPr>
            <a:spLocks noChangeArrowheads="1"/>
          </p:cNvSpPr>
          <p:nvPr/>
        </p:nvSpPr>
        <p:spPr bwMode="auto">
          <a:xfrm>
            <a:off x="3348038" y="6215063"/>
            <a:ext cx="40624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r>
              <a:rPr lang="ru-RU" altLang="ru-RU" b="1">
                <a:latin typeface="Calibri" pitchFamily="34" charset="0"/>
              </a:rPr>
              <a:t>Архангело-Пашийский завод</a:t>
            </a:r>
            <a:endParaRPr lang="ru-RU" altLang="ru-RU">
              <a:latin typeface="Calibri" pitchFamily="34" charset="0"/>
            </a:endParaRPr>
          </a:p>
        </p:txBody>
      </p:sp>
    </p:spTree>
  </p:cSld>
  <p:clrMapOvr>
    <a:masterClrMapping/>
  </p:clrMapOvr>
  <p:transition spd="med" advTm="5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8" descr="Карта"/>
          <p:cNvPicPr>
            <a:picLocks noChangeAspect="1" noChangeArrowheads="1"/>
          </p:cNvPicPr>
          <p:nvPr>
            <p:ph/>
          </p:nvPr>
        </p:nvPicPr>
        <p:blipFill>
          <a:blip r:embed="rId2">
            <a:extLst>
              <a:ext uri="{28A0092B-C50C-407E-A947-70E740481C1C}">
                <a14:useLocalDpi xmlns:a14="http://schemas.microsoft.com/office/drawing/2010/main" val="0"/>
              </a:ext>
            </a:extLst>
          </a:blip>
          <a:srcRect t="2228" b="3288"/>
          <a:stretch>
            <a:fillRect/>
          </a:stretch>
        </p:blipFill>
        <p:spPr>
          <a:xfrm>
            <a:off x="2124075" y="0"/>
            <a:ext cx="4713288" cy="68580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459" name="WordArt 21"/>
          <p:cNvSpPr>
            <a:spLocks noChangeArrowheads="1" noChangeShapeType="1" noTextEdit="1"/>
          </p:cNvSpPr>
          <p:nvPr/>
        </p:nvSpPr>
        <p:spPr bwMode="auto">
          <a:xfrm>
            <a:off x="250825" y="2781300"/>
            <a:ext cx="2052638" cy="863600"/>
          </a:xfrm>
          <a:prstGeom prst="rect">
            <a:avLst/>
          </a:prstGeom>
        </p:spPr>
        <p:txBody>
          <a:bodyPr wrap="none" fromWordArt="1">
            <a:prstTxWarp prst="textPlain">
              <a:avLst>
                <a:gd name="adj" fmla="val 50000"/>
              </a:avLst>
            </a:prstTxWarp>
          </a:bodyPr>
          <a:lstStyle/>
          <a:p>
            <a:pPr algn="ctr"/>
            <a:r>
              <a:rPr lang="ru-RU" sz="4000" b="1" kern="10">
                <a:ln w="9525">
                  <a:solidFill>
                    <a:srgbClr val="000000"/>
                  </a:solidFill>
                  <a:round/>
                  <a:headEnd/>
                  <a:tailEnd/>
                </a:ln>
                <a:latin typeface="Times New Roman"/>
                <a:cs typeface="Times New Roman"/>
              </a:rPr>
              <a:t>Бисерский</a:t>
            </a:r>
          </a:p>
          <a:p>
            <a:pPr algn="ctr"/>
            <a:r>
              <a:rPr lang="ru-RU" sz="4000" b="1" kern="10">
                <a:ln w="9525">
                  <a:solidFill>
                    <a:srgbClr val="000000"/>
                  </a:solidFill>
                  <a:round/>
                  <a:headEnd/>
                  <a:tailEnd/>
                </a:ln>
                <a:latin typeface="Times New Roman"/>
                <a:cs typeface="Times New Roman"/>
              </a:rPr>
              <a:t> завод</a:t>
            </a:r>
          </a:p>
        </p:txBody>
      </p:sp>
      <p:sp>
        <p:nvSpPr>
          <p:cNvPr id="19460" name="WordArt 24"/>
          <p:cNvSpPr>
            <a:spLocks noChangeArrowheads="1" noChangeShapeType="1" noTextEdit="1"/>
          </p:cNvSpPr>
          <p:nvPr/>
        </p:nvSpPr>
        <p:spPr bwMode="auto">
          <a:xfrm>
            <a:off x="5292725" y="4797425"/>
            <a:ext cx="3671888" cy="1366838"/>
          </a:xfrm>
          <a:prstGeom prst="rect">
            <a:avLst/>
          </a:prstGeom>
        </p:spPr>
        <p:txBody>
          <a:bodyPr wrap="none" fromWordArt="1">
            <a:prstTxWarp prst="textPlain">
              <a:avLst>
                <a:gd name="adj" fmla="val 50000"/>
              </a:avLst>
            </a:prstTxWarp>
          </a:bodyPr>
          <a:lstStyle/>
          <a:p>
            <a:pPr algn="ctr"/>
            <a:r>
              <a:rPr lang="ru-RU" sz="4000" b="1" kern="10">
                <a:ln w="9525">
                  <a:solidFill>
                    <a:srgbClr val="000000"/>
                  </a:solidFill>
                  <a:round/>
                  <a:headEnd/>
                  <a:tailEnd/>
                </a:ln>
                <a:latin typeface="Times New Roman"/>
                <a:cs typeface="Times New Roman"/>
              </a:rPr>
              <a:t>Кусье-</a:t>
            </a:r>
          </a:p>
          <a:p>
            <a:pPr algn="ctr"/>
            <a:r>
              <a:rPr lang="ru-RU" sz="4000" b="1" kern="10">
                <a:ln w="9525">
                  <a:solidFill>
                    <a:srgbClr val="000000"/>
                  </a:solidFill>
                  <a:round/>
                  <a:headEnd/>
                  <a:tailEnd/>
                </a:ln>
                <a:latin typeface="Times New Roman"/>
                <a:cs typeface="Times New Roman"/>
              </a:rPr>
              <a:t>Александровский</a:t>
            </a:r>
          </a:p>
          <a:p>
            <a:pPr algn="ctr"/>
            <a:r>
              <a:rPr lang="ru-RU" sz="4000" b="1" kern="10">
                <a:ln w="9525">
                  <a:solidFill>
                    <a:srgbClr val="000000"/>
                  </a:solidFill>
                  <a:round/>
                  <a:headEnd/>
                  <a:tailEnd/>
                </a:ln>
                <a:latin typeface="Times New Roman"/>
                <a:cs typeface="Times New Roman"/>
              </a:rPr>
              <a:t>завод</a:t>
            </a:r>
          </a:p>
        </p:txBody>
      </p:sp>
      <p:sp>
        <p:nvSpPr>
          <p:cNvPr id="19461" name="WordArt 26"/>
          <p:cNvSpPr>
            <a:spLocks noChangeArrowheads="1" noChangeShapeType="1" noTextEdit="1"/>
          </p:cNvSpPr>
          <p:nvPr/>
        </p:nvSpPr>
        <p:spPr bwMode="auto">
          <a:xfrm>
            <a:off x="179388" y="5013325"/>
            <a:ext cx="2808287" cy="936625"/>
          </a:xfrm>
          <a:prstGeom prst="rect">
            <a:avLst/>
          </a:prstGeom>
        </p:spPr>
        <p:txBody>
          <a:bodyPr wrap="none" fromWordArt="1">
            <a:prstTxWarp prst="textPlain">
              <a:avLst>
                <a:gd name="adj" fmla="val 50000"/>
              </a:avLst>
            </a:prstTxWarp>
          </a:bodyPr>
          <a:lstStyle/>
          <a:p>
            <a:pPr algn="ctr"/>
            <a:r>
              <a:rPr lang="ru-RU" sz="4000" b="1" kern="10">
                <a:ln w="9525">
                  <a:solidFill>
                    <a:srgbClr val="000000"/>
                  </a:solidFill>
                  <a:round/>
                  <a:headEnd/>
                  <a:tailEnd/>
                </a:ln>
                <a:latin typeface="Times New Roman"/>
                <a:cs typeface="Times New Roman"/>
              </a:rPr>
              <a:t>Теплогорский</a:t>
            </a:r>
          </a:p>
          <a:p>
            <a:pPr algn="ctr"/>
            <a:r>
              <a:rPr lang="ru-RU" sz="4000" b="1" kern="10">
                <a:ln w="9525">
                  <a:solidFill>
                    <a:srgbClr val="000000"/>
                  </a:solidFill>
                  <a:round/>
                  <a:headEnd/>
                  <a:tailEnd/>
                </a:ln>
                <a:latin typeface="Times New Roman"/>
                <a:cs typeface="Times New Roman"/>
              </a:rPr>
              <a:t> завод</a:t>
            </a:r>
          </a:p>
        </p:txBody>
      </p:sp>
      <p:sp>
        <p:nvSpPr>
          <p:cNvPr id="19462" name="WordArt 27"/>
          <p:cNvSpPr>
            <a:spLocks noChangeArrowheads="1" noChangeShapeType="1" noTextEdit="1"/>
          </p:cNvSpPr>
          <p:nvPr/>
        </p:nvSpPr>
        <p:spPr bwMode="auto">
          <a:xfrm>
            <a:off x="1187450" y="620713"/>
            <a:ext cx="2089150" cy="1222375"/>
          </a:xfrm>
          <a:prstGeom prst="rect">
            <a:avLst/>
          </a:prstGeom>
        </p:spPr>
        <p:txBody>
          <a:bodyPr wrap="none" fromWordArt="1">
            <a:prstTxWarp prst="textPlain">
              <a:avLst>
                <a:gd name="adj" fmla="val 50000"/>
              </a:avLst>
            </a:prstTxWarp>
          </a:bodyPr>
          <a:lstStyle/>
          <a:p>
            <a:pPr algn="ctr"/>
            <a:r>
              <a:rPr lang="ru-RU" sz="3200" b="1" kern="10">
                <a:ln w="9525">
                  <a:solidFill>
                    <a:srgbClr val="000000"/>
                  </a:solidFill>
                  <a:round/>
                  <a:headEnd/>
                  <a:tailEnd/>
                </a:ln>
                <a:latin typeface="Times New Roman"/>
                <a:cs typeface="Times New Roman"/>
              </a:rPr>
              <a:t>Архангело-</a:t>
            </a:r>
          </a:p>
          <a:p>
            <a:pPr algn="ctr"/>
            <a:r>
              <a:rPr lang="ru-RU" sz="3200" b="1" kern="10">
                <a:ln w="9525">
                  <a:solidFill>
                    <a:srgbClr val="000000"/>
                  </a:solidFill>
                  <a:round/>
                  <a:headEnd/>
                  <a:tailEnd/>
                </a:ln>
                <a:latin typeface="Times New Roman"/>
                <a:cs typeface="Times New Roman"/>
              </a:rPr>
              <a:t>Пашийский</a:t>
            </a:r>
          </a:p>
          <a:p>
            <a:pPr algn="ctr"/>
            <a:r>
              <a:rPr lang="ru-RU" sz="3200" b="1" kern="10">
                <a:ln w="9525">
                  <a:solidFill>
                    <a:srgbClr val="000000"/>
                  </a:solidFill>
                  <a:round/>
                  <a:headEnd/>
                  <a:tailEnd/>
                </a:ln>
                <a:latin typeface="Times New Roman"/>
                <a:cs typeface="Times New Roman"/>
              </a:rPr>
              <a:t> завод</a:t>
            </a:r>
          </a:p>
        </p:txBody>
      </p:sp>
      <p:sp>
        <p:nvSpPr>
          <p:cNvPr id="19463" name="WordArt 30"/>
          <p:cNvSpPr>
            <a:spLocks noChangeArrowheads="1" noChangeShapeType="1" noTextEdit="1"/>
          </p:cNvSpPr>
          <p:nvPr/>
        </p:nvSpPr>
        <p:spPr bwMode="auto">
          <a:xfrm>
            <a:off x="5940425" y="1412875"/>
            <a:ext cx="2916238" cy="1368425"/>
          </a:xfrm>
          <a:prstGeom prst="rect">
            <a:avLst/>
          </a:prstGeom>
        </p:spPr>
        <p:txBody>
          <a:bodyPr wrap="none" fromWordArt="1">
            <a:prstTxWarp prst="textPlain">
              <a:avLst>
                <a:gd name="adj" fmla="val 50000"/>
              </a:avLst>
            </a:prstTxWarp>
          </a:bodyPr>
          <a:lstStyle/>
          <a:p>
            <a:pPr algn="ctr"/>
            <a:r>
              <a:rPr lang="ru-RU" sz="4000" b="1" kern="10">
                <a:ln w="9525">
                  <a:solidFill>
                    <a:srgbClr val="000000"/>
                  </a:solidFill>
                  <a:round/>
                  <a:headEnd/>
                  <a:tailEnd/>
                </a:ln>
                <a:latin typeface="Times New Roman"/>
                <a:cs typeface="Times New Roman"/>
              </a:rPr>
              <a:t>Горнозаводский</a:t>
            </a:r>
          </a:p>
          <a:p>
            <a:pPr algn="ctr"/>
            <a:r>
              <a:rPr lang="ru-RU" sz="4000" b="1" kern="10">
                <a:ln w="9525">
                  <a:solidFill>
                    <a:srgbClr val="000000"/>
                  </a:solidFill>
                  <a:round/>
                  <a:headEnd/>
                  <a:tailEnd/>
                </a:ln>
                <a:latin typeface="Times New Roman"/>
                <a:cs typeface="Times New Roman"/>
              </a:rPr>
              <a:t>цементный</a:t>
            </a:r>
          </a:p>
          <a:p>
            <a:pPr algn="ctr"/>
            <a:r>
              <a:rPr lang="ru-RU" sz="4000" b="1" kern="10">
                <a:ln w="9525">
                  <a:solidFill>
                    <a:srgbClr val="000000"/>
                  </a:solidFill>
                  <a:round/>
                  <a:headEnd/>
                  <a:tailEnd/>
                </a:ln>
                <a:latin typeface="Times New Roman"/>
                <a:cs typeface="Times New Roman"/>
              </a:rPr>
              <a:t>завод</a:t>
            </a:r>
          </a:p>
        </p:txBody>
      </p:sp>
    </p:spTree>
  </p:cSld>
  <p:clrMapOvr>
    <a:masterClrMapping/>
  </p:clrMapOvr>
  <p:transition spd="med" advTm="6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2" descr="Данил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863" y="665163"/>
            <a:ext cx="2697162"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3" descr="данилов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563" y="3744913"/>
            <a:ext cx="490855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Прямоугольник 2"/>
          <p:cNvSpPr>
            <a:spLocks noChangeArrowheads="1"/>
          </p:cNvSpPr>
          <p:nvPr/>
        </p:nvSpPr>
        <p:spPr bwMode="auto">
          <a:xfrm>
            <a:off x="3635375" y="665163"/>
            <a:ext cx="5400675"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r>
              <a:rPr lang="ru-RU" altLang="ru-RU" sz="2000" b="1">
                <a:latin typeface="Calibri" pitchFamily="34" charset="0"/>
              </a:rPr>
              <a:t>В 1908 году из Вяткинской губернии на </a:t>
            </a:r>
          </a:p>
          <a:p>
            <a:pPr eaLnBrk="1" hangingPunct="1">
              <a:spcBef>
                <a:spcPct val="0"/>
              </a:spcBef>
              <a:buClrTx/>
              <a:buSzTx/>
              <a:buFontTx/>
              <a:buNone/>
            </a:pPr>
            <a:r>
              <a:rPr lang="ru-RU" altLang="ru-RU" sz="2000" b="1">
                <a:latin typeface="Calibri" pitchFamily="34" charset="0"/>
              </a:rPr>
              <a:t>ст. Пашия, в поисках лучшей доли, приехал Данила Иудович Смердов. Для нас, горнозаводчан, этот человек знаменит тем, что он построил первый частный дом на территории ст. Пашии. До его приезда все местное население проживало в бараках, а затем, подражая примеру Данилы, начали строить собственные дома. </a:t>
            </a:r>
            <a:endParaRPr lang="ru-RU" altLang="ru-RU" sz="2000">
              <a:latin typeface="Calibri" pitchFamily="34" charset="0"/>
            </a:endParaRPr>
          </a:p>
        </p:txBody>
      </p:sp>
      <p:sp>
        <p:nvSpPr>
          <p:cNvPr id="20485" name="Прямоугольник 3"/>
          <p:cNvSpPr>
            <a:spLocks noChangeArrowheads="1"/>
          </p:cNvSpPr>
          <p:nvPr/>
        </p:nvSpPr>
        <p:spPr bwMode="auto">
          <a:xfrm>
            <a:off x="539750" y="4724400"/>
            <a:ext cx="3095625"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sz="2000" b="1">
                <a:latin typeface="Calibri" pitchFamily="34" charset="0"/>
              </a:rPr>
              <a:t>Так и образовалась улица, в простонародье именуемая - Даниловкой</a:t>
            </a:r>
            <a:r>
              <a:rPr lang="ru-RU" altLang="ru-RU" sz="2000">
                <a:latin typeface="Calibri" pitchFamily="34" charset="0"/>
              </a:rPr>
              <a:t>.  </a:t>
            </a:r>
          </a:p>
        </p:txBody>
      </p:sp>
    </p:spTree>
  </p:cSld>
  <p:clrMapOvr>
    <a:masterClrMapping/>
  </p:clrMapOvr>
  <p:transition spd="med" advTm="9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750" y="12700"/>
            <a:ext cx="7620000" cy="895350"/>
          </a:xfrm>
        </p:spPr>
        <p:txBody>
          <a:bodyPr/>
          <a:lstStyle/>
          <a:p>
            <a:pPr algn="ctr" eaLnBrk="1" fontAlgn="auto" hangingPunct="1">
              <a:spcAft>
                <a:spcPts val="0"/>
              </a:spcAft>
              <a:defRPr/>
            </a:pPr>
            <a:r>
              <a:rPr lang="ru-RU" dirty="0" smtClean="0"/>
              <a:t>Улица Вокзальная</a:t>
            </a:r>
            <a:endParaRPr lang="ru-RU" dirty="0"/>
          </a:p>
        </p:txBody>
      </p:sp>
      <p:pic>
        <p:nvPicPr>
          <p:cNvPr id="21507" name="Picture 4" descr="PICT01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0200" y="908050"/>
            <a:ext cx="4876800"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Прямоугольник 3"/>
          <p:cNvSpPr>
            <a:spLocks noChangeArrowheads="1"/>
          </p:cNvSpPr>
          <p:nvPr/>
        </p:nvSpPr>
        <p:spPr bwMode="auto">
          <a:xfrm>
            <a:off x="468313" y="1196975"/>
            <a:ext cx="3527425"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r>
              <a:rPr lang="ru-RU" altLang="ru-RU" b="1">
                <a:latin typeface="Calibri" pitchFamily="34" charset="0"/>
              </a:rPr>
              <a:t>Название улицы связано с расположением на ней здания вокзала. </a:t>
            </a:r>
          </a:p>
          <a:p>
            <a:pPr eaLnBrk="1" hangingPunct="1">
              <a:spcBef>
                <a:spcPct val="0"/>
              </a:spcBef>
              <a:buClrTx/>
              <a:buSzTx/>
              <a:buFontTx/>
              <a:buNone/>
            </a:pPr>
            <a:r>
              <a:rPr lang="ru-RU" altLang="ru-RU" b="1">
                <a:latin typeface="Calibri" pitchFamily="34" charset="0"/>
              </a:rPr>
              <a:t>Улица образовалась из нескольких домов служащих вокзала, которые держали своё хозяйство. Ранее улица носила фамилию В.И. Ленина, в Вокзальную улицу переименовали в 1975 году 17 апреля решением городского совета депутатов.</a:t>
            </a:r>
            <a:endParaRPr lang="ru-RU" altLang="ru-RU">
              <a:latin typeface="Calibri" pitchFamily="34" charset="0"/>
            </a:endParaRPr>
          </a:p>
        </p:txBody>
      </p:sp>
    </p:spTree>
  </p:cSld>
  <p:clrMapOvr>
    <a:masterClrMapping/>
  </p:clrMapOvr>
  <p:transition spd="med" advTm="9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8" name="Rectangle 4"/>
          <p:cNvSpPr>
            <a:spLocks noGrp="1" noChangeArrowheads="1"/>
          </p:cNvSpPr>
          <p:nvPr>
            <p:ph type="title"/>
          </p:nvPr>
        </p:nvSpPr>
        <p:spPr>
          <a:xfrm>
            <a:off x="323850" y="549275"/>
            <a:ext cx="4559300" cy="2609850"/>
          </a:xfrm>
        </p:spPr>
        <p:txBody>
          <a:bodyPr>
            <a:normAutofit fontScale="90000"/>
          </a:bodyPr>
          <a:lstStyle/>
          <a:p>
            <a:pPr algn="ctr" eaLnBrk="1" fontAlgn="auto" hangingPunct="1">
              <a:spcAft>
                <a:spcPts val="0"/>
              </a:spcAft>
              <a:defRPr/>
            </a:pPr>
            <a:r>
              <a:rPr lang="ru-RU" altLang="ru-RU" sz="2400" b="1" dirty="0">
                <a:solidFill>
                  <a:schemeClr val="tx1"/>
                </a:solidFill>
              </a:rPr>
              <a:t>Началом зарождения рабочего поселка явились первые восемь двухквартирных домов. Эти первые домики и положили начало первым улицам Горнозаводска – Кирова и Октябрьской</a:t>
            </a:r>
            <a:r>
              <a:rPr lang="ru-RU" altLang="ru-RU" sz="2400" dirty="0">
                <a:solidFill>
                  <a:schemeClr val="tx1"/>
                </a:solidFill>
              </a:rPr>
              <a:t>.</a:t>
            </a:r>
          </a:p>
        </p:txBody>
      </p:sp>
      <p:pic>
        <p:nvPicPr>
          <p:cNvPr id="88073" name="Picture 9" descr="Изображение 061"/>
          <p:cNvPicPr>
            <a:picLocks noGrp="1" noChangeAspect="1" noChangeArrowheads="1"/>
          </p:cNvPicPr>
          <p:nvPr>
            <p:ph sz="quarter" idx="1"/>
          </p:nvPr>
        </p:nvPicPr>
        <p:blipFill rotWithShape="1">
          <a:blip r:embed="rId2"/>
          <a:srcRect l="4340" t="5109" r="-9"/>
          <a:stretch/>
        </p:blipFill>
        <p:spPr>
          <a:xfrm>
            <a:off x="323850" y="3500438"/>
            <a:ext cx="4306888" cy="2597150"/>
          </a:xfrm>
          <a:effectLst>
            <a:outerShdw blurRad="190500" algn="tl" rotWithShape="0">
              <a:srgbClr val="000000">
                <a:alpha val="70000"/>
              </a:srgbClr>
            </a:outerShdw>
          </a:effectLst>
          <a:extLst/>
        </p:spPr>
      </p:pic>
      <p:pic>
        <p:nvPicPr>
          <p:cNvPr id="22532" name="Picture 13" descr="PICT0006"/>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787900" y="4221163"/>
            <a:ext cx="4114800" cy="2376487"/>
          </a:xfrm>
          <a:noFill/>
        </p:spPr>
      </p:pic>
      <p:pic>
        <p:nvPicPr>
          <p:cNvPr id="22533" name="Picture 14" descr="PICT0013"/>
          <p:cNvPicPr>
            <a:picLocks noChangeAspect="1" noChangeArrowheads="1"/>
          </p:cNvPicPr>
          <p:nvPr/>
        </p:nvPicPr>
        <p:blipFill>
          <a:blip r:embed="rId4">
            <a:extLst>
              <a:ext uri="{28A0092B-C50C-407E-A947-70E740481C1C}">
                <a14:useLocalDpi xmlns:a14="http://schemas.microsoft.com/office/drawing/2010/main" val="0"/>
              </a:ext>
            </a:extLst>
          </a:blip>
          <a:srcRect l="4880" t="8420" r="10568" b="10011"/>
          <a:stretch>
            <a:fillRect/>
          </a:stretch>
        </p:blipFill>
        <p:spPr bwMode="auto">
          <a:xfrm>
            <a:off x="4873625" y="1700213"/>
            <a:ext cx="4032250"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9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188" y="44450"/>
            <a:ext cx="7993062" cy="1584325"/>
          </a:xfrm>
        </p:spPr>
        <p:txBody>
          <a:bodyPr/>
          <a:lstStyle/>
          <a:p>
            <a:pPr algn="ctr" eaLnBrk="1" fontAlgn="auto" hangingPunct="1">
              <a:spcAft>
                <a:spcPts val="0"/>
              </a:spcAft>
              <a:defRPr/>
            </a:pPr>
            <a:r>
              <a:rPr lang="ru-RU" sz="2800" dirty="0" smtClean="0"/>
              <a:t>Парк, перед домом культуры, был посажен в 1963 году.  Был в парке действующий фонтан.</a:t>
            </a:r>
            <a:endParaRPr lang="ru-RU" sz="2800" dirty="0"/>
          </a:p>
        </p:txBody>
      </p:sp>
      <p:pic>
        <p:nvPicPr>
          <p:cNvPr id="2355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8" y="1773238"/>
            <a:ext cx="4529137" cy="311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6" name="Picture 2" descr="Парк Побед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1850" y="2997200"/>
            <a:ext cx="4457700"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descr="2"/>
          <p:cNvPicPr>
            <a:picLocks noChangeAspect="1" noChangeArrowheads="1"/>
          </p:cNvPicPr>
          <p:nvPr/>
        </p:nvPicPr>
        <p:blipFill>
          <a:blip r:embed="rId2">
            <a:extLst>
              <a:ext uri="{28A0092B-C50C-407E-A947-70E740481C1C}">
                <a14:useLocalDpi xmlns:a14="http://schemas.microsoft.com/office/drawing/2010/main" val="0"/>
              </a:ext>
            </a:extLst>
          </a:blip>
          <a:srcRect b="3011"/>
          <a:stretch>
            <a:fillRect/>
          </a:stretch>
        </p:blipFill>
        <p:spPr bwMode="auto">
          <a:xfrm>
            <a:off x="672820" y="691828"/>
            <a:ext cx="3666312" cy="4657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Прямоугольник 2"/>
          <p:cNvSpPr>
            <a:spLocks noChangeArrowheads="1"/>
          </p:cNvSpPr>
          <p:nvPr/>
        </p:nvSpPr>
        <p:spPr bwMode="auto">
          <a:xfrm>
            <a:off x="539750" y="5732463"/>
            <a:ext cx="7993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sz="1800" b="1">
                <a:latin typeface="Calibri" pitchFamily="34" charset="0"/>
              </a:rPr>
              <a:t>В парке по ул. Школьной установлен обелиск павшим красногвардейцам</a:t>
            </a:r>
            <a:r>
              <a:rPr lang="ru-RU" altLang="ru-RU" sz="1800">
                <a:latin typeface="Calibri" pitchFamily="34" charset="0"/>
              </a:rPr>
              <a:t>.</a:t>
            </a:r>
          </a:p>
        </p:txBody>
      </p:sp>
      <p:pic>
        <p:nvPicPr>
          <p:cNvPr id="5" name="Picture 2" descr="https://avatars.mds.yandex.net/get-zen_doc/233051/pub_5b56194150919400ac55eba4_5b561d68594dd500a974ab99/scale_1200"/>
          <p:cNvPicPr>
            <a:picLocks noChangeAspect="1" noChangeArrowheads="1"/>
          </p:cNvPicPr>
          <p:nvPr/>
        </p:nvPicPr>
        <p:blipFill rotWithShape="1">
          <a:blip r:embed="rId3">
            <a:extLst>
              <a:ext uri="{28A0092B-C50C-407E-A947-70E740481C1C}">
                <a14:useLocalDpi xmlns:a14="http://schemas.microsoft.com/office/drawing/2010/main" val="0"/>
              </a:ext>
            </a:extLst>
          </a:blip>
          <a:srcRect l="30969" r="16803" b="4286"/>
          <a:stretch/>
        </p:blipFill>
        <p:spPr bwMode="auto">
          <a:xfrm>
            <a:off x="4553111" y="691828"/>
            <a:ext cx="3790950" cy="46474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med" advTm="5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8313" y="12700"/>
            <a:ext cx="7620000" cy="895350"/>
          </a:xfrm>
        </p:spPr>
        <p:txBody>
          <a:bodyPr/>
          <a:lstStyle/>
          <a:p>
            <a:pPr algn="ctr" eaLnBrk="1" fontAlgn="auto" hangingPunct="1">
              <a:spcAft>
                <a:spcPts val="0"/>
              </a:spcAft>
              <a:defRPr/>
            </a:pPr>
            <a:r>
              <a:rPr lang="ru-RU" dirty="0" smtClean="0"/>
              <a:t>Улица Гипроцемента</a:t>
            </a:r>
            <a:endParaRPr lang="ru-RU" dirty="0"/>
          </a:p>
        </p:txBody>
      </p:sp>
      <p:pic>
        <p:nvPicPr>
          <p:cNvPr id="25603" name="Picture 4" descr="PICT01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9713" y="1501775"/>
            <a:ext cx="4746625"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Прямоугольник 3"/>
          <p:cNvSpPr>
            <a:spLocks noChangeArrowheads="1"/>
          </p:cNvSpPr>
          <p:nvPr/>
        </p:nvSpPr>
        <p:spPr bwMode="auto">
          <a:xfrm>
            <a:off x="323850" y="1922463"/>
            <a:ext cx="37084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sz="1800" b="1">
                <a:latin typeface="Calibri" pitchFamily="34" charset="0"/>
              </a:rPr>
              <a:t> </a:t>
            </a:r>
            <a:r>
              <a:rPr lang="ru-RU" altLang="ru-RU" b="1">
                <a:latin typeface="Calibri" pitchFamily="34" charset="0"/>
              </a:rPr>
              <a:t>Улицу  назвали так  в честь государственного института проектирования цементных предприятий.</a:t>
            </a:r>
          </a:p>
          <a:p>
            <a:pPr algn="ctr" eaLnBrk="1" hangingPunct="1">
              <a:spcBef>
                <a:spcPct val="0"/>
              </a:spcBef>
              <a:buClrTx/>
              <a:buSzTx/>
              <a:buFontTx/>
              <a:buNone/>
            </a:pPr>
            <a:r>
              <a:rPr lang="ru-RU" altLang="ru-RU" b="1">
                <a:latin typeface="Calibri" pitchFamily="34" charset="0"/>
              </a:rPr>
              <a:t>Улица считается одной из первых улиц города. Существует с 1964 года. Название свое не изменяла.</a:t>
            </a:r>
            <a:endParaRPr lang="ru-RU" altLang="ru-RU">
              <a:latin typeface="Calibri" pitchFamily="34" charset="0"/>
            </a:endParaRPr>
          </a:p>
        </p:txBody>
      </p:sp>
    </p:spTree>
  </p:cSld>
  <p:clrMapOvr>
    <a:masterClrMapping/>
  </p:clrMapOvr>
  <p:transition spd="med" advTm="9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388" y="274638"/>
            <a:ext cx="8856662" cy="1143000"/>
          </a:xfrm>
        </p:spPr>
        <p:txBody>
          <a:bodyPr/>
          <a:lstStyle/>
          <a:p>
            <a:pPr algn="ctr" eaLnBrk="1" fontAlgn="auto" hangingPunct="1">
              <a:spcAft>
                <a:spcPts val="0"/>
              </a:spcAft>
              <a:defRPr/>
            </a:pPr>
            <a:r>
              <a:rPr lang="ru-RU" dirty="0" smtClean="0"/>
              <a:t>Улица 30 лет Победы</a:t>
            </a:r>
            <a:endParaRPr lang="ru-RU" dirty="0"/>
          </a:p>
        </p:txBody>
      </p:sp>
      <p:pic>
        <p:nvPicPr>
          <p:cNvPr id="26627" name="Picture 4" descr="PICT02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9113" y="1557338"/>
            <a:ext cx="4784725"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Прямоугольник 3"/>
          <p:cNvSpPr>
            <a:spLocks noChangeArrowheads="1"/>
          </p:cNvSpPr>
          <p:nvPr/>
        </p:nvSpPr>
        <p:spPr bwMode="auto">
          <a:xfrm>
            <a:off x="323850" y="1844675"/>
            <a:ext cx="3922713"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sz="2000" b="1">
                <a:latin typeface="Calibri" pitchFamily="34" charset="0"/>
              </a:rPr>
              <a:t>Эту улицу назвали в честь 30-летия Победы во Второй Мировой войне над фашизмом. </a:t>
            </a:r>
          </a:p>
          <a:p>
            <a:pPr algn="ctr" eaLnBrk="1" hangingPunct="1">
              <a:spcBef>
                <a:spcPct val="0"/>
              </a:spcBef>
              <a:buClrTx/>
              <a:buSzTx/>
              <a:buFontTx/>
              <a:buNone/>
            </a:pPr>
            <a:r>
              <a:rPr lang="ru-RU" altLang="ru-RU" sz="2000" b="1">
                <a:latin typeface="Calibri" pitchFamily="34" charset="0"/>
              </a:rPr>
              <a:t>Строительство домов на улице 30 лет Победы начали в 1975 г., как раз тогда, когда отмечали этот праздник. Ранее улица называлась улицей Парковой, но в 1975 году было принято решение переименовать улицу в честь этого события </a:t>
            </a:r>
          </a:p>
          <a:p>
            <a:pPr algn="ctr" eaLnBrk="1" hangingPunct="1">
              <a:spcBef>
                <a:spcPct val="0"/>
              </a:spcBef>
              <a:buClrTx/>
              <a:buSzTx/>
              <a:buFontTx/>
              <a:buNone/>
            </a:pPr>
            <a:r>
              <a:rPr lang="ru-RU" altLang="ru-RU" sz="2000" b="1">
                <a:latin typeface="Calibri" pitchFamily="34" charset="0"/>
              </a:rPr>
              <a:t>(решение городского совета </a:t>
            </a:r>
          </a:p>
          <a:p>
            <a:pPr algn="ctr" eaLnBrk="1" hangingPunct="1">
              <a:spcBef>
                <a:spcPct val="0"/>
              </a:spcBef>
              <a:buClrTx/>
              <a:buSzTx/>
              <a:buFontTx/>
              <a:buNone/>
            </a:pPr>
            <a:r>
              <a:rPr lang="ru-RU" altLang="ru-RU" sz="2000" b="1">
                <a:latin typeface="Calibri" pitchFamily="34" charset="0"/>
              </a:rPr>
              <a:t>от 6 мая 1975г.).</a:t>
            </a:r>
          </a:p>
        </p:txBody>
      </p:sp>
    </p:spTree>
  </p:cSld>
  <p:clrMapOvr>
    <a:masterClrMapping/>
  </p:clrMapOvr>
  <p:transition spd="med" advTm="9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650" y="0"/>
            <a:ext cx="7272338" cy="1773238"/>
          </a:xfrm>
        </p:spPr>
        <p:txBody>
          <a:bodyPr/>
          <a:lstStyle/>
          <a:p>
            <a:pPr algn="ctr" eaLnBrk="1" fontAlgn="auto" hangingPunct="1">
              <a:spcAft>
                <a:spcPts val="0"/>
              </a:spcAft>
              <a:defRPr/>
            </a:pPr>
            <a:r>
              <a:rPr lang="ru-RU" sz="2000" dirty="0">
                <a:solidFill>
                  <a:srgbClr val="C00000"/>
                </a:solidFill>
              </a:rPr>
              <a:t>Знаменательнейшее событие в истории города произошло 4 ноября 1965г. </a:t>
            </a:r>
            <a:r>
              <a:rPr lang="ru-RU" sz="2000" dirty="0" smtClean="0">
                <a:solidFill>
                  <a:srgbClr val="C00000"/>
                </a:solidFill>
              </a:rPr>
              <a:t> </a:t>
            </a:r>
            <a:r>
              <a:rPr lang="ru-RU" sz="2000" b="1" dirty="0" smtClean="0">
                <a:solidFill>
                  <a:srgbClr val="C00000"/>
                </a:solidFill>
              </a:rPr>
              <a:t>Указом </a:t>
            </a:r>
            <a:r>
              <a:rPr lang="ru-RU" sz="2000" b="1" dirty="0">
                <a:solidFill>
                  <a:srgbClr val="C00000"/>
                </a:solidFill>
              </a:rPr>
              <a:t>Президиума Верховного совета РСФСР поселок </a:t>
            </a:r>
            <a:r>
              <a:rPr lang="ru-RU" sz="2000" b="1" dirty="0" err="1">
                <a:solidFill>
                  <a:srgbClr val="C00000"/>
                </a:solidFill>
              </a:rPr>
              <a:t>Новопашийский</a:t>
            </a:r>
            <a:r>
              <a:rPr lang="ru-RU" sz="2000" b="1" dirty="0">
                <a:solidFill>
                  <a:srgbClr val="C00000"/>
                </a:solidFill>
              </a:rPr>
              <a:t> был преобразован в город </a:t>
            </a:r>
            <a:r>
              <a:rPr lang="ru-RU" sz="2000" b="1" dirty="0" smtClean="0">
                <a:solidFill>
                  <a:srgbClr val="C00000"/>
                </a:solidFill>
              </a:rPr>
              <a:t>Горнозаводск.</a:t>
            </a:r>
            <a:r>
              <a:rPr lang="ru-RU" sz="2000" dirty="0" smtClean="0">
                <a:solidFill>
                  <a:srgbClr val="C00000"/>
                </a:solidFill>
              </a:rPr>
              <a:t> </a:t>
            </a:r>
            <a:endParaRPr lang="ru-RU" sz="2000" dirty="0">
              <a:solidFill>
                <a:srgbClr val="C00000"/>
              </a:solidFill>
            </a:endParaRPr>
          </a:p>
        </p:txBody>
      </p:sp>
      <p:pic>
        <p:nvPicPr>
          <p:cNvPr id="27651" name="Picture 2" descr="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844675"/>
            <a:ext cx="8315325"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AutoShape 4" descr="Картинки по запросу горнозаводск пермский край"/>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endParaRPr lang="ru-RU" altLang="ru-RU" sz="1800">
              <a:latin typeface="Calibri" pitchFamily="34" charset="0"/>
            </a:endParaRPr>
          </a:p>
        </p:txBody>
      </p:sp>
      <p:pic>
        <p:nvPicPr>
          <p:cNvPr id="276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9463" y="4868863"/>
            <a:ext cx="2595562" cy="1944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advTm="7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2" descr="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20638"/>
            <a:ext cx="5424487" cy="344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3" descr="IMGA0014-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6950" y="3495675"/>
            <a:ext cx="49149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Прямоугольник 2"/>
          <p:cNvSpPr>
            <a:spLocks noChangeArrowheads="1"/>
          </p:cNvSpPr>
          <p:nvPr/>
        </p:nvSpPr>
        <p:spPr bwMode="auto">
          <a:xfrm>
            <a:off x="5435600" y="476250"/>
            <a:ext cx="29527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r>
              <a:rPr lang="ru-RU" altLang="ru-RU">
                <a:latin typeface="Calibri" pitchFamily="34" charset="0"/>
              </a:rPr>
              <a:t>В 80-ые годы в Горнозаводск приехали строители из  ГДР. Ими был построен седьмой микрорайон.</a:t>
            </a:r>
          </a:p>
        </p:txBody>
      </p:sp>
      <p:sp>
        <p:nvSpPr>
          <p:cNvPr id="28677" name="Прямоугольник 3"/>
          <p:cNvSpPr>
            <a:spLocks noChangeArrowheads="1"/>
          </p:cNvSpPr>
          <p:nvPr/>
        </p:nvSpPr>
        <p:spPr bwMode="auto">
          <a:xfrm>
            <a:off x="46038" y="3716338"/>
            <a:ext cx="3302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r>
              <a:rPr lang="ru-RU" altLang="ru-RU">
                <a:latin typeface="Calibri" pitchFamily="34" charset="0"/>
              </a:rPr>
              <a:t>Строителями был построен детский сад, средняя школа, магазин «Универсам» и множество жилых  пятиэтажных домов. </a:t>
            </a:r>
          </a:p>
        </p:txBody>
      </p:sp>
    </p:spTree>
  </p:cSld>
  <p:clrMapOvr>
    <a:masterClrMapping/>
  </p:clrMapOvr>
  <p:transition spd="med" advTm="9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88913"/>
            <a:ext cx="8172450" cy="458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051720" y="188640"/>
            <a:ext cx="5025608"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ru-RU" sz="5400" b="1" dirty="0">
                <a:ln w="11430"/>
                <a:solidFill>
                  <a:schemeClr val="accent3">
                    <a:lumMod val="50000"/>
                  </a:schemeClr>
                </a:solidFill>
                <a:effectLst>
                  <a:outerShdw blurRad="50800" dist="39000" dir="5460000" algn="tl">
                    <a:srgbClr val="000000">
                      <a:alpha val="38000"/>
                    </a:srgbClr>
                  </a:outerShdw>
                </a:effectLst>
                <a:latin typeface="+mn-lt"/>
                <a:cs typeface="+mn-cs"/>
              </a:rPr>
              <a:t>Улица Тельмана</a:t>
            </a:r>
          </a:p>
        </p:txBody>
      </p:sp>
      <p:sp>
        <p:nvSpPr>
          <p:cNvPr id="29700" name="Прямоугольник 1"/>
          <p:cNvSpPr>
            <a:spLocks noChangeArrowheads="1"/>
          </p:cNvSpPr>
          <p:nvPr/>
        </p:nvSpPr>
        <p:spPr bwMode="auto">
          <a:xfrm>
            <a:off x="539750" y="4941888"/>
            <a:ext cx="80645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algn="ctr" eaLnBrk="1" hangingPunct="1">
              <a:spcBef>
                <a:spcPct val="0"/>
              </a:spcBef>
              <a:buClrTx/>
              <a:buSzTx/>
              <a:buFontTx/>
              <a:buNone/>
            </a:pPr>
            <a:r>
              <a:rPr lang="ru-RU" altLang="ru-RU">
                <a:latin typeface="Calibri" pitchFamily="34" charset="0"/>
              </a:rPr>
              <a:t>В фундамент первого построенного дома, строители заложили капсулу-послание потомкам.  </a:t>
            </a:r>
          </a:p>
          <a:p>
            <a:pPr algn="ctr" eaLnBrk="1" hangingPunct="1">
              <a:spcBef>
                <a:spcPct val="0"/>
              </a:spcBef>
              <a:buClrTx/>
              <a:buSzTx/>
              <a:buFontTx/>
              <a:buNone/>
            </a:pPr>
            <a:r>
              <a:rPr lang="ru-RU" altLang="ru-RU">
                <a:latin typeface="Calibri" pitchFamily="34" charset="0"/>
              </a:rPr>
              <a:t>Ул. Базарная была переименована в ул. Тельмана, в честь немецкого коммуниста Эрнста Тельмана.</a:t>
            </a:r>
          </a:p>
        </p:txBody>
      </p:sp>
    </p:spTree>
  </p:cSld>
  <p:clrMapOvr>
    <a:masterClrMapping/>
  </p:clrMapOvr>
  <p:transition spd="med" advTm="7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3" y="476250"/>
            <a:ext cx="7775575" cy="936625"/>
          </a:xfrm>
        </p:spPr>
        <p:txBody>
          <a:bodyPr>
            <a:normAutofit fontScale="90000"/>
          </a:bodyPr>
          <a:lstStyle/>
          <a:p>
            <a:pPr algn="ctr" eaLnBrk="1" fontAlgn="auto" hangingPunct="1">
              <a:spcAft>
                <a:spcPts val="0"/>
              </a:spcAft>
              <a:defRPr/>
            </a:pPr>
            <a:r>
              <a:rPr lang="ru-RU" sz="8900" b="1" dirty="0" smtClean="0">
                <a:solidFill>
                  <a:srgbClr val="C00000"/>
                </a:solidFill>
              </a:rPr>
              <a:t>викторина</a:t>
            </a:r>
            <a:endParaRPr lang="ru-RU" b="1" dirty="0">
              <a:solidFill>
                <a:srgbClr val="C00000"/>
              </a:solidFill>
            </a:endParaRPr>
          </a:p>
        </p:txBody>
      </p:sp>
      <p:pic>
        <p:nvPicPr>
          <p:cNvPr id="32773" name="Picture 5" descr="https://avatars.mds.yandex.net/get-zen_doc/57035/pub_5b56194150919400ac55eba4_5b561eb70ec1c400a9d393ae/scale_1200"/>
          <p:cNvPicPr>
            <a:picLocks noChangeAspect="1" noChangeArrowheads="1"/>
          </p:cNvPicPr>
          <p:nvPr/>
        </p:nvPicPr>
        <p:blipFill rotWithShape="1">
          <a:blip r:embed="rId2">
            <a:extLst>
              <a:ext uri="{28A0092B-C50C-407E-A947-70E740481C1C}">
                <a14:useLocalDpi xmlns:a14="http://schemas.microsoft.com/office/drawing/2010/main" val="0"/>
              </a:ext>
            </a:extLst>
          </a:blip>
          <a:srcRect b="7487"/>
          <a:stretch/>
        </p:blipFill>
        <p:spPr bwMode="auto">
          <a:xfrm>
            <a:off x="827584" y="1352257"/>
            <a:ext cx="7488832" cy="48984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spd="med"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288" y="549275"/>
            <a:ext cx="8424862" cy="1143000"/>
          </a:xfrm>
        </p:spPr>
        <p:txBody>
          <a:bodyPr>
            <a:noAutofit/>
          </a:bodyPr>
          <a:lstStyle/>
          <a:p>
            <a:pPr algn="ctr" eaLnBrk="1" fontAlgn="auto" hangingPunct="1">
              <a:spcAft>
                <a:spcPts val="0"/>
              </a:spcAft>
              <a:defRPr/>
            </a:pPr>
            <a:r>
              <a:rPr lang="ru-RU" sz="4000" b="1" dirty="0">
                <a:solidFill>
                  <a:srgbClr val="C00000"/>
                </a:solidFill>
              </a:rPr>
              <a:t>Почему город назван именем Горнозаводск?</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413" y="1556792"/>
            <a:ext cx="8050435" cy="52886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3" y="765175"/>
            <a:ext cx="7775575" cy="1876425"/>
          </a:xfrm>
        </p:spPr>
        <p:txBody>
          <a:bodyPr>
            <a:noAutofit/>
          </a:bodyPr>
          <a:lstStyle/>
          <a:p>
            <a:pPr eaLnBrk="1" fontAlgn="auto" hangingPunct="1">
              <a:spcAft>
                <a:spcPts val="0"/>
              </a:spcAft>
              <a:defRPr/>
            </a:pPr>
            <a:r>
              <a:rPr lang="ru-RU" sz="4000" b="1" dirty="0">
                <a:solidFill>
                  <a:srgbClr val="C00000"/>
                </a:solidFill>
              </a:rPr>
              <a:t>Этот человек знаменит тем, </a:t>
            </a:r>
            <a:r>
              <a:rPr lang="ru-RU" sz="4000" b="1" dirty="0" smtClean="0">
                <a:solidFill>
                  <a:srgbClr val="C00000"/>
                </a:solidFill>
              </a:rPr>
              <a:t>что построил </a:t>
            </a:r>
            <a:r>
              <a:rPr lang="ru-RU" sz="4000" b="1" dirty="0">
                <a:solidFill>
                  <a:srgbClr val="C00000"/>
                </a:solidFill>
              </a:rPr>
              <a:t>первый частный дом на станции Пашия</a:t>
            </a:r>
          </a:p>
        </p:txBody>
      </p:sp>
      <p:sp>
        <p:nvSpPr>
          <p:cNvPr id="3" name="TextBox 2"/>
          <p:cNvSpPr txBox="1">
            <a:spLocks noChangeArrowheads="1"/>
          </p:cNvSpPr>
          <p:nvPr/>
        </p:nvSpPr>
        <p:spPr bwMode="auto">
          <a:xfrm>
            <a:off x="755650" y="2781300"/>
            <a:ext cx="78486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r>
              <a:rPr lang="ru-RU" altLang="ru-RU" sz="4800">
                <a:latin typeface="Calibri" pitchFamily="34" charset="0"/>
              </a:rPr>
              <a:t>А) Иванов Серей Иванович</a:t>
            </a:r>
          </a:p>
          <a:p>
            <a:pPr eaLnBrk="1" hangingPunct="1">
              <a:spcBef>
                <a:spcPct val="0"/>
              </a:spcBef>
              <a:buClrTx/>
              <a:buSzTx/>
              <a:buFontTx/>
              <a:buNone/>
            </a:pPr>
            <a:r>
              <a:rPr lang="ru-RU" altLang="ru-RU" sz="4800">
                <a:latin typeface="Calibri" pitchFamily="34" charset="0"/>
              </a:rPr>
              <a:t>Б) Рожков Петр Григорьевич</a:t>
            </a:r>
          </a:p>
          <a:p>
            <a:pPr eaLnBrk="1" hangingPunct="1">
              <a:spcBef>
                <a:spcPct val="0"/>
              </a:spcBef>
              <a:buClrTx/>
              <a:buSzTx/>
              <a:buFontTx/>
              <a:buNone/>
            </a:pPr>
            <a:r>
              <a:rPr lang="ru-RU" altLang="ru-RU" sz="4800">
                <a:latin typeface="Calibri" pitchFamily="34" charset="0"/>
              </a:rPr>
              <a:t>В) Смердов Данила Иудович</a:t>
            </a:r>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mph" presetSubtype="0" fill="hold" nodeType="clickEffect">
                                  <p:stCondLst>
                                    <p:cond delay="0"/>
                                  </p:stCondLst>
                                  <p:iterate type="lt">
                                    <p:tmPct val="4000"/>
                                  </p:iterate>
                                  <p:childTnLst>
                                    <p:set>
                                      <p:cBhvr override="childStyle">
                                        <p:cTn id="6" dur="500" fill="hold"/>
                                        <p:tgtEl>
                                          <p:spTgt spid="3">
                                            <p:txEl>
                                              <p:pRg st="2" end="2"/>
                                            </p:txEl>
                                          </p:spTgt>
                                        </p:tgtEl>
                                        <p:attrNameLst>
                                          <p:attrName>style.color</p:attrName>
                                        </p:attrNameLst>
                                      </p:cBhvr>
                                      <p:to>
                                        <p:clrVal>
                                          <a:srgbClr val="FF0000"/>
                                        </p:clrVal>
                                      </p:to>
                                    </p:set>
                                    <p:set>
                                      <p:cBhvr>
                                        <p:cTn id="7" dur="500" fill="hold"/>
                                        <p:tgtEl>
                                          <p:spTgt spid="3">
                                            <p:txEl>
                                              <p:pRg st="2" end="2"/>
                                            </p:txEl>
                                          </p:spTgt>
                                        </p:tgtEl>
                                        <p:attrNameLst>
                                          <p:attrName>fillcolor</p:attrName>
                                        </p:attrNameLst>
                                      </p:cBhvr>
                                      <p:to>
                                        <p:clrVal>
                                          <a:srgbClr val="FF0000"/>
                                        </p:clrVal>
                                      </p:to>
                                    </p:set>
                                    <p:set>
                                      <p:cBhvr>
                                        <p:cTn id="8" dur="500" fill="hold"/>
                                        <p:tgtEl>
                                          <p:spTgt spid="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850" y="981075"/>
            <a:ext cx="8459788" cy="1155700"/>
          </a:xfrm>
        </p:spPr>
        <p:txBody>
          <a:bodyPr>
            <a:noAutofit/>
          </a:bodyPr>
          <a:lstStyle/>
          <a:p>
            <a:pPr algn="ctr" eaLnBrk="1" fontAlgn="auto" hangingPunct="1">
              <a:spcAft>
                <a:spcPts val="0"/>
              </a:spcAft>
              <a:defRPr/>
            </a:pPr>
            <a:r>
              <a:rPr lang="ru-RU" sz="3600" b="1" dirty="0">
                <a:solidFill>
                  <a:srgbClr val="C00000"/>
                </a:solidFill>
              </a:rPr>
              <a:t>Кем был построен частный </a:t>
            </a:r>
            <a:r>
              <a:rPr lang="ru-RU" sz="3600" b="1" dirty="0" smtClean="0">
                <a:solidFill>
                  <a:srgbClr val="C00000"/>
                </a:solidFill>
              </a:rPr>
              <a:t/>
            </a:r>
            <a:br>
              <a:rPr lang="ru-RU" sz="3600" b="1" dirty="0" smtClean="0">
                <a:solidFill>
                  <a:srgbClr val="C00000"/>
                </a:solidFill>
              </a:rPr>
            </a:br>
            <a:r>
              <a:rPr lang="ru-RU" sz="3600" b="1" dirty="0" smtClean="0">
                <a:solidFill>
                  <a:srgbClr val="C00000"/>
                </a:solidFill>
              </a:rPr>
              <a:t>жилой </a:t>
            </a:r>
            <a:r>
              <a:rPr lang="ru-RU" sz="3600" b="1" dirty="0">
                <a:solidFill>
                  <a:srgbClr val="C00000"/>
                </a:solidFill>
              </a:rPr>
              <a:t>сектор – Аул. </a:t>
            </a:r>
            <a:r>
              <a:rPr lang="ru-RU" sz="3600" b="1" dirty="0" smtClean="0">
                <a:solidFill>
                  <a:srgbClr val="C00000"/>
                </a:solidFill>
              </a:rPr>
              <a:t/>
            </a:r>
            <a:br>
              <a:rPr lang="ru-RU" sz="3600" b="1" dirty="0" smtClean="0">
                <a:solidFill>
                  <a:srgbClr val="C00000"/>
                </a:solidFill>
              </a:rPr>
            </a:br>
            <a:r>
              <a:rPr lang="ru-RU" sz="3600" b="1" dirty="0" smtClean="0">
                <a:solidFill>
                  <a:srgbClr val="C00000"/>
                </a:solidFill>
              </a:rPr>
              <a:t>Почему </a:t>
            </a:r>
            <a:r>
              <a:rPr lang="ru-RU" sz="3600" b="1" dirty="0">
                <a:solidFill>
                  <a:srgbClr val="C00000"/>
                </a:solidFill>
              </a:rPr>
              <a:t>он так называется?</a:t>
            </a:r>
          </a:p>
        </p:txBody>
      </p:sp>
      <p:pic>
        <p:nvPicPr>
          <p:cNvPr id="3789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238374"/>
            <a:ext cx="7977188" cy="44862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advTm="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650" y="1125538"/>
            <a:ext cx="7488238" cy="1143000"/>
          </a:xfrm>
        </p:spPr>
        <p:txBody>
          <a:bodyPr>
            <a:noAutofit/>
          </a:bodyPr>
          <a:lstStyle/>
          <a:p>
            <a:pPr eaLnBrk="1" fontAlgn="auto" hangingPunct="1">
              <a:spcAft>
                <a:spcPts val="0"/>
              </a:spcAft>
              <a:defRPr/>
            </a:pPr>
            <a:r>
              <a:rPr lang="ru-RU" sz="3600" b="1" dirty="0">
                <a:solidFill>
                  <a:srgbClr val="C00000"/>
                </a:solidFill>
              </a:rPr>
              <a:t>Какая из перечисленных улиц не существовала до начала </a:t>
            </a:r>
            <a:r>
              <a:rPr lang="ru-RU" sz="3600" b="1" dirty="0" smtClean="0">
                <a:solidFill>
                  <a:srgbClr val="C00000"/>
                </a:solidFill>
              </a:rPr>
              <a:t>Великой Отечественной войны? </a:t>
            </a:r>
            <a:endParaRPr lang="ru-RU" sz="3600" b="1" dirty="0">
              <a:solidFill>
                <a:srgbClr val="C00000"/>
              </a:solidFill>
            </a:endParaRPr>
          </a:p>
        </p:txBody>
      </p:sp>
      <p:sp>
        <p:nvSpPr>
          <p:cNvPr id="3" name="Прямоугольник 2"/>
          <p:cNvSpPr/>
          <p:nvPr/>
        </p:nvSpPr>
        <p:spPr>
          <a:xfrm>
            <a:off x="684213" y="2636838"/>
            <a:ext cx="7956550" cy="2586037"/>
          </a:xfrm>
          <a:prstGeom prst="rect">
            <a:avLst/>
          </a:prstGeom>
        </p:spPr>
        <p:txBody>
          <a:bodyPr>
            <a:spAutoFit/>
          </a:bodyPr>
          <a:lstStyle/>
          <a:p>
            <a:pPr fontAlgn="auto">
              <a:spcAft>
                <a:spcPts val="0"/>
              </a:spcAft>
              <a:defRPr/>
            </a:pPr>
            <a:r>
              <a:rPr lang="ru-RU" sz="5400" spc="-100" dirty="0">
                <a:latin typeface="Cambria"/>
                <a:ea typeface="+mj-ea"/>
                <a:cs typeface="+mj-cs"/>
              </a:rPr>
              <a:t>А) 30 лет Победы</a:t>
            </a:r>
          </a:p>
          <a:p>
            <a:pPr fontAlgn="auto">
              <a:spcAft>
                <a:spcPts val="0"/>
              </a:spcAft>
              <a:defRPr/>
            </a:pPr>
            <a:r>
              <a:rPr lang="ru-RU" sz="5400" spc="-100" dirty="0">
                <a:latin typeface="Cambria"/>
                <a:ea typeface="+mj-ea"/>
                <a:cs typeface="+mj-cs"/>
              </a:rPr>
              <a:t>Б) Базарная</a:t>
            </a:r>
          </a:p>
          <a:p>
            <a:pPr fontAlgn="auto">
              <a:spcAft>
                <a:spcPts val="0"/>
              </a:spcAft>
              <a:defRPr/>
            </a:pPr>
            <a:r>
              <a:rPr lang="ru-RU" sz="5400" spc="-100" dirty="0">
                <a:latin typeface="Cambria"/>
                <a:ea typeface="+mj-ea"/>
                <a:cs typeface="+mj-cs"/>
              </a:rPr>
              <a:t>В) Ленина </a:t>
            </a:r>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mph" presetSubtype="0" fill="hold" nodeType="clickEffect">
                                  <p:stCondLst>
                                    <p:cond delay="0"/>
                                  </p:stCondLst>
                                  <p:iterate type="lt">
                                    <p:tmPct val="4000"/>
                                  </p:iterate>
                                  <p:childTnLst>
                                    <p:set>
                                      <p:cBhvr override="childStyle">
                                        <p:cTn id="6" dur="500" fill="hold"/>
                                        <p:tgtEl>
                                          <p:spTgt spid="3">
                                            <p:txEl>
                                              <p:pRg st="0" end="0"/>
                                            </p:txEl>
                                          </p:spTgt>
                                        </p:tgtEl>
                                        <p:attrNameLst>
                                          <p:attrName>style.color</p:attrName>
                                        </p:attrNameLst>
                                      </p:cBhvr>
                                      <p:to>
                                        <p:clrVal>
                                          <a:srgbClr val="FF0000"/>
                                        </p:clrVal>
                                      </p:to>
                                    </p:set>
                                    <p:set>
                                      <p:cBhvr>
                                        <p:cTn id="7" dur="500" fill="hold"/>
                                        <p:tgtEl>
                                          <p:spTgt spid="3">
                                            <p:txEl>
                                              <p:pRg st="0" end="0"/>
                                            </p:txEl>
                                          </p:spTgt>
                                        </p:tgtEl>
                                        <p:attrNameLst>
                                          <p:attrName>fillcolor</p:attrName>
                                        </p:attrNameLst>
                                      </p:cBhvr>
                                      <p:to>
                                        <p:clrVal>
                                          <a:srgbClr val="FF0000"/>
                                        </p:clrVal>
                                      </p:to>
                                    </p:set>
                                    <p:set>
                                      <p:cBhvr>
                                        <p:cTn id="8" dur="500" fill="hold"/>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036050" cy="1557338"/>
          </a:xfrm>
        </p:spPr>
        <p:txBody>
          <a:bodyPr/>
          <a:lstStyle/>
          <a:p>
            <a:pPr algn="ctr" eaLnBrk="1" fontAlgn="auto" hangingPunct="1">
              <a:spcAft>
                <a:spcPts val="0"/>
              </a:spcAft>
              <a:defRPr/>
            </a:pPr>
            <a:r>
              <a:rPr lang="ru-RU" sz="3600" b="1" dirty="0">
                <a:solidFill>
                  <a:srgbClr val="C00000"/>
                </a:solidFill>
              </a:rPr>
              <a:t>Какое знаменательное событие произошло 4 ноября 1965 года?</a:t>
            </a:r>
          </a:p>
        </p:txBody>
      </p:sp>
      <p:pic>
        <p:nvPicPr>
          <p:cNvPr id="3584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1784350"/>
            <a:ext cx="6435725"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850" y="1052513"/>
            <a:ext cx="8448675" cy="1143000"/>
          </a:xfrm>
        </p:spPr>
        <p:txBody>
          <a:bodyPr>
            <a:normAutofit fontScale="90000"/>
          </a:bodyPr>
          <a:lstStyle/>
          <a:p>
            <a:pPr algn="ctr" eaLnBrk="1" fontAlgn="auto" hangingPunct="1">
              <a:spcAft>
                <a:spcPts val="0"/>
              </a:spcAft>
              <a:defRPr/>
            </a:pPr>
            <a:r>
              <a:rPr lang="ru-RU" sz="5400" dirty="0">
                <a:solidFill>
                  <a:srgbClr val="C00000"/>
                </a:solidFill>
              </a:rPr>
              <a:t>Ранее газета «Новости» именовалась иначе </a:t>
            </a:r>
          </a:p>
        </p:txBody>
      </p:sp>
      <p:sp>
        <p:nvSpPr>
          <p:cNvPr id="3" name="Прямоугольник 2"/>
          <p:cNvSpPr/>
          <p:nvPr/>
        </p:nvSpPr>
        <p:spPr>
          <a:xfrm>
            <a:off x="539750" y="2281238"/>
            <a:ext cx="8459788" cy="2586037"/>
          </a:xfrm>
          <a:prstGeom prst="rect">
            <a:avLst/>
          </a:prstGeom>
        </p:spPr>
        <p:txBody>
          <a:bodyPr>
            <a:spAutoFit/>
          </a:bodyPr>
          <a:lstStyle/>
          <a:p>
            <a:pPr fontAlgn="auto">
              <a:spcAft>
                <a:spcPts val="0"/>
              </a:spcAft>
              <a:defRPr/>
            </a:pPr>
            <a:r>
              <a:rPr lang="ru-RU" sz="5400" spc="-100" dirty="0">
                <a:latin typeface="Cambria"/>
                <a:ea typeface="+mj-ea"/>
                <a:cs typeface="+mj-cs"/>
              </a:rPr>
              <a:t>А) «Ленинец»</a:t>
            </a:r>
          </a:p>
          <a:p>
            <a:pPr fontAlgn="auto">
              <a:spcAft>
                <a:spcPts val="0"/>
              </a:spcAft>
              <a:defRPr/>
            </a:pPr>
            <a:r>
              <a:rPr lang="ru-RU" sz="5400" spc="-100" dirty="0">
                <a:latin typeface="Cambria"/>
                <a:ea typeface="+mj-ea"/>
                <a:cs typeface="+mj-cs"/>
              </a:rPr>
              <a:t>Б) «</a:t>
            </a:r>
            <a:r>
              <a:rPr lang="ru-RU" sz="4800" spc="-100" dirty="0">
                <a:latin typeface="Cambria"/>
                <a:ea typeface="+mj-ea"/>
                <a:cs typeface="+mj-cs"/>
              </a:rPr>
              <a:t>Горнозаводский рабочий»</a:t>
            </a:r>
          </a:p>
          <a:p>
            <a:pPr fontAlgn="auto">
              <a:spcAft>
                <a:spcPts val="0"/>
              </a:spcAft>
              <a:defRPr/>
            </a:pPr>
            <a:r>
              <a:rPr lang="ru-RU" sz="5400" spc="-100" dirty="0">
                <a:latin typeface="Cambria"/>
                <a:ea typeface="+mj-ea"/>
                <a:cs typeface="+mj-cs"/>
              </a:rPr>
              <a:t>В) «Труд»</a:t>
            </a:r>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mph" presetSubtype="0" fill="hold" nodeType="clickEffect">
                                  <p:stCondLst>
                                    <p:cond delay="0"/>
                                  </p:stCondLst>
                                  <p:iterate type="lt">
                                    <p:tmPct val="4000"/>
                                  </p:iterate>
                                  <p:childTnLst>
                                    <p:set>
                                      <p:cBhvr override="childStyle">
                                        <p:cTn id="6" dur="500" fill="hold"/>
                                        <p:tgtEl>
                                          <p:spTgt spid="3">
                                            <p:txEl>
                                              <p:pRg st="0" end="0"/>
                                            </p:txEl>
                                          </p:spTgt>
                                        </p:tgtEl>
                                        <p:attrNameLst>
                                          <p:attrName>style.color</p:attrName>
                                        </p:attrNameLst>
                                      </p:cBhvr>
                                      <p:to>
                                        <p:clrVal>
                                          <a:srgbClr val="FF0000"/>
                                        </p:clrVal>
                                      </p:to>
                                    </p:set>
                                    <p:set>
                                      <p:cBhvr>
                                        <p:cTn id="7" dur="500" fill="hold"/>
                                        <p:tgtEl>
                                          <p:spTgt spid="3">
                                            <p:txEl>
                                              <p:pRg st="0" end="0"/>
                                            </p:txEl>
                                          </p:spTgt>
                                        </p:tgtEl>
                                        <p:attrNameLst>
                                          <p:attrName>fillcolor</p:attrName>
                                        </p:attrNameLst>
                                      </p:cBhvr>
                                      <p:to>
                                        <p:clrVal>
                                          <a:srgbClr val="FF0000"/>
                                        </p:clrVal>
                                      </p:to>
                                    </p:set>
                                    <p:set>
                                      <p:cBhvr>
                                        <p:cTn id="8" dur="500" fill="hold"/>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850" y="1052513"/>
            <a:ext cx="8459788" cy="1228725"/>
          </a:xfrm>
        </p:spPr>
        <p:txBody>
          <a:bodyPr>
            <a:normAutofit fontScale="90000"/>
          </a:bodyPr>
          <a:lstStyle/>
          <a:p>
            <a:pPr algn="ctr" eaLnBrk="1" fontAlgn="auto" hangingPunct="1">
              <a:spcAft>
                <a:spcPts val="0"/>
              </a:spcAft>
              <a:defRPr/>
            </a:pPr>
            <a:r>
              <a:rPr lang="ru-RU" sz="5400" dirty="0">
                <a:solidFill>
                  <a:srgbClr val="C00000"/>
                </a:solidFill>
              </a:rPr>
              <a:t>Назовите второе название 7-го микрорайона </a:t>
            </a:r>
          </a:p>
        </p:txBody>
      </p:sp>
      <p:sp>
        <p:nvSpPr>
          <p:cNvPr id="3" name="Прямоугольник 2"/>
          <p:cNvSpPr/>
          <p:nvPr/>
        </p:nvSpPr>
        <p:spPr>
          <a:xfrm>
            <a:off x="468313" y="2349500"/>
            <a:ext cx="8459787" cy="2862263"/>
          </a:xfrm>
          <a:prstGeom prst="rect">
            <a:avLst/>
          </a:prstGeom>
        </p:spPr>
        <p:txBody>
          <a:bodyPr>
            <a:spAutoFit/>
          </a:bodyPr>
          <a:lstStyle/>
          <a:p>
            <a:pPr fontAlgn="auto">
              <a:spcAft>
                <a:spcPts val="0"/>
              </a:spcAft>
              <a:defRPr/>
            </a:pPr>
            <a:r>
              <a:rPr lang="ru-RU" sz="6000" spc="-100" dirty="0">
                <a:latin typeface="Cambria"/>
                <a:ea typeface="+mj-ea"/>
                <a:cs typeface="+mj-cs"/>
              </a:rPr>
              <a:t>А) «Немецкий»</a:t>
            </a:r>
          </a:p>
          <a:p>
            <a:pPr fontAlgn="auto">
              <a:spcAft>
                <a:spcPts val="0"/>
              </a:spcAft>
              <a:defRPr/>
            </a:pPr>
            <a:r>
              <a:rPr lang="ru-RU" sz="6000" spc="-100" dirty="0">
                <a:latin typeface="Cambria"/>
                <a:ea typeface="+mj-ea"/>
                <a:cs typeface="+mj-cs"/>
              </a:rPr>
              <a:t>Б) «</a:t>
            </a:r>
            <a:r>
              <a:rPr lang="ru-RU" sz="6000" spc="-100" dirty="0" err="1">
                <a:latin typeface="Cambria"/>
                <a:ea typeface="+mj-ea"/>
                <a:cs typeface="+mj-cs"/>
              </a:rPr>
              <a:t>Газовиковский</a:t>
            </a:r>
            <a:r>
              <a:rPr lang="ru-RU" sz="6000" spc="-100" dirty="0">
                <a:latin typeface="Cambria"/>
                <a:ea typeface="+mj-ea"/>
                <a:cs typeface="+mj-cs"/>
              </a:rPr>
              <a:t>»</a:t>
            </a:r>
          </a:p>
          <a:p>
            <a:pPr fontAlgn="auto">
              <a:spcAft>
                <a:spcPts val="0"/>
              </a:spcAft>
              <a:defRPr/>
            </a:pPr>
            <a:r>
              <a:rPr lang="ru-RU" sz="6000" spc="-100" dirty="0">
                <a:latin typeface="Cambria"/>
                <a:ea typeface="+mj-ea"/>
                <a:cs typeface="+mj-cs"/>
              </a:rPr>
              <a:t>В) «Нерусский»</a:t>
            </a:r>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mph" presetSubtype="0" fill="hold" nodeType="clickEffect">
                                  <p:stCondLst>
                                    <p:cond delay="0"/>
                                  </p:stCondLst>
                                  <p:iterate type="lt">
                                    <p:tmPct val="4000"/>
                                  </p:iterate>
                                  <p:childTnLst>
                                    <p:set>
                                      <p:cBhvr override="childStyle">
                                        <p:cTn id="6" dur="500" fill="hold"/>
                                        <p:tgtEl>
                                          <p:spTgt spid="3">
                                            <p:txEl>
                                              <p:pRg st="0" end="0"/>
                                            </p:txEl>
                                          </p:spTgt>
                                        </p:tgtEl>
                                        <p:attrNameLst>
                                          <p:attrName>style.color</p:attrName>
                                        </p:attrNameLst>
                                      </p:cBhvr>
                                      <p:to>
                                        <p:clrVal>
                                          <a:srgbClr val="FF0000"/>
                                        </p:clrVal>
                                      </p:to>
                                    </p:set>
                                    <p:set>
                                      <p:cBhvr>
                                        <p:cTn id="7" dur="500" fill="hold"/>
                                        <p:tgtEl>
                                          <p:spTgt spid="3">
                                            <p:txEl>
                                              <p:pRg st="0" end="0"/>
                                            </p:txEl>
                                          </p:spTgt>
                                        </p:tgtEl>
                                        <p:attrNameLst>
                                          <p:attrName>fillcolor</p:attrName>
                                        </p:attrNameLst>
                                      </p:cBhvr>
                                      <p:to>
                                        <p:clrVal>
                                          <a:srgbClr val="FF0000"/>
                                        </p:clrVal>
                                      </p:to>
                                    </p:set>
                                    <p:set>
                                      <p:cBhvr>
                                        <p:cTn id="8" dur="500" fill="hold"/>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850" y="1628775"/>
            <a:ext cx="8459788" cy="1143000"/>
          </a:xfrm>
        </p:spPr>
        <p:txBody>
          <a:bodyPr>
            <a:normAutofit fontScale="90000"/>
          </a:bodyPr>
          <a:lstStyle/>
          <a:p>
            <a:pPr algn="ctr" eaLnBrk="1" fontAlgn="auto" hangingPunct="1">
              <a:spcAft>
                <a:spcPts val="0"/>
              </a:spcAft>
              <a:defRPr/>
            </a:pPr>
            <a:r>
              <a:rPr lang="ru-RU" sz="5400" dirty="0">
                <a:solidFill>
                  <a:srgbClr val="C00000"/>
                </a:solidFill>
              </a:rPr>
              <a:t>Как называется шахматный турнир на приз газеты «Новости</a:t>
            </a:r>
            <a:r>
              <a:rPr lang="ru-RU" sz="5400" dirty="0" smtClean="0">
                <a:solidFill>
                  <a:srgbClr val="C00000"/>
                </a:solidFill>
              </a:rPr>
              <a:t>»?</a:t>
            </a:r>
            <a:endParaRPr lang="ru-RU" sz="5400" dirty="0">
              <a:solidFill>
                <a:srgbClr val="C00000"/>
              </a:solidFill>
            </a:endParaRPr>
          </a:p>
        </p:txBody>
      </p:sp>
      <p:sp>
        <p:nvSpPr>
          <p:cNvPr id="3" name="TextBox 2"/>
          <p:cNvSpPr txBox="1">
            <a:spLocks noChangeArrowheads="1"/>
          </p:cNvSpPr>
          <p:nvPr/>
        </p:nvSpPr>
        <p:spPr bwMode="auto">
          <a:xfrm>
            <a:off x="611188" y="3033713"/>
            <a:ext cx="83534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600"/>
              </a:spcBef>
              <a:buClr>
                <a:schemeClr val="accent1"/>
              </a:buClr>
              <a:buSzPct val="70000"/>
              <a:buFont typeface="Wingdings" pitchFamily="2" charset="2"/>
              <a:buChar char=""/>
              <a:defRPr sz="2400">
                <a:solidFill>
                  <a:schemeClr val="tx1"/>
                </a:solidFill>
                <a:latin typeface="Century Schoolbook"/>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a:defRPr>
            </a:lvl2pPr>
            <a:lvl3pPr marL="1143000" indent="-228600" eaLnBrk="0" hangingPunct="0">
              <a:spcBef>
                <a:spcPct val="20000"/>
              </a:spcBef>
              <a:buClr>
                <a:srgbClr val="E0752F"/>
              </a:buClr>
              <a:buSzPct val="60000"/>
              <a:buFont typeface="Wingdings" pitchFamily="2" charset="2"/>
              <a:buChar char=""/>
              <a:defRPr>
                <a:solidFill>
                  <a:schemeClr val="tx1"/>
                </a:solidFill>
                <a:latin typeface="Century Schoolbook"/>
              </a:defRPr>
            </a:lvl3pPr>
            <a:lvl4pPr marL="1600200" indent="-228600" eaLnBrk="0" hangingPunct="0">
              <a:spcBef>
                <a:spcPct val="20000"/>
              </a:spcBef>
              <a:buClr>
                <a:srgbClr val="FEC3AE"/>
              </a:buClr>
              <a:buSzPct val="60000"/>
              <a:buFont typeface="Wingdings" pitchFamily="2" charset="2"/>
              <a:buChar char=""/>
              <a:defRPr>
                <a:solidFill>
                  <a:schemeClr val="tx1"/>
                </a:solidFill>
                <a:latin typeface="Century Schoolbook"/>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a:defRPr>
            </a:lvl9pPr>
          </a:lstStyle>
          <a:p>
            <a:pPr eaLnBrk="1" hangingPunct="1">
              <a:spcBef>
                <a:spcPct val="0"/>
              </a:spcBef>
              <a:buClrTx/>
              <a:buSzTx/>
              <a:buFontTx/>
              <a:buNone/>
            </a:pPr>
            <a:r>
              <a:rPr lang="ru-RU" altLang="ru-RU" sz="4800">
                <a:latin typeface="Calibri" pitchFamily="34" charset="0"/>
              </a:rPr>
              <a:t>А) «Лучший шахматист года»</a:t>
            </a:r>
          </a:p>
          <a:p>
            <a:pPr eaLnBrk="1" hangingPunct="1">
              <a:spcBef>
                <a:spcPct val="0"/>
              </a:spcBef>
              <a:buClrTx/>
              <a:buSzTx/>
              <a:buFontTx/>
              <a:buNone/>
            </a:pPr>
            <a:r>
              <a:rPr lang="ru-RU" altLang="ru-RU" sz="4800">
                <a:latin typeface="Calibri" pitchFamily="34" charset="0"/>
              </a:rPr>
              <a:t>Б) «Европа – Азия»</a:t>
            </a:r>
          </a:p>
          <a:p>
            <a:pPr eaLnBrk="1" hangingPunct="1">
              <a:spcBef>
                <a:spcPct val="0"/>
              </a:spcBef>
              <a:buClrTx/>
              <a:buSzTx/>
              <a:buFontTx/>
              <a:buNone/>
            </a:pPr>
            <a:r>
              <a:rPr lang="ru-RU" altLang="ru-RU" sz="4800">
                <a:latin typeface="Calibri" pitchFamily="34" charset="0"/>
              </a:rPr>
              <a:t>В) «Битва шахматистов»</a:t>
            </a:r>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mph" presetSubtype="0" fill="hold" nodeType="clickEffect">
                                  <p:stCondLst>
                                    <p:cond delay="0"/>
                                  </p:stCondLst>
                                  <p:iterate type="lt">
                                    <p:tmPct val="4000"/>
                                  </p:iterate>
                                  <p:childTnLst>
                                    <p:set>
                                      <p:cBhvr override="childStyle">
                                        <p:cTn id="6" dur="500" fill="hold"/>
                                        <p:tgtEl>
                                          <p:spTgt spid="3">
                                            <p:txEl>
                                              <p:pRg st="1" end="1"/>
                                            </p:txEl>
                                          </p:spTgt>
                                        </p:tgtEl>
                                        <p:attrNameLst>
                                          <p:attrName>style.color</p:attrName>
                                        </p:attrNameLst>
                                      </p:cBhvr>
                                      <p:to>
                                        <p:clrVal>
                                          <a:srgbClr val="FF0000"/>
                                        </p:clrVal>
                                      </p:to>
                                    </p:set>
                                    <p:set>
                                      <p:cBhvr>
                                        <p:cTn id="7" dur="500" fill="hold"/>
                                        <p:tgtEl>
                                          <p:spTgt spid="3">
                                            <p:txEl>
                                              <p:pRg st="1" end="1"/>
                                            </p:txEl>
                                          </p:spTgt>
                                        </p:tgtEl>
                                        <p:attrNameLst>
                                          <p:attrName>fillcolor</p:attrName>
                                        </p:attrNameLst>
                                      </p:cBhvr>
                                      <p:to>
                                        <p:clrVal>
                                          <a:srgbClr val="FF0000"/>
                                        </p:clrVal>
                                      </p:to>
                                    </p:set>
                                    <p:set>
                                      <p:cBhvr>
                                        <p:cTn id="8" dur="500" fill="hold"/>
                                        <p:tgtEl>
                                          <p:spTgt spid="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188" y="1052513"/>
            <a:ext cx="7993062" cy="792162"/>
          </a:xfrm>
        </p:spPr>
        <p:txBody>
          <a:bodyPr>
            <a:noAutofit/>
          </a:bodyPr>
          <a:lstStyle/>
          <a:p>
            <a:pPr algn="ctr" eaLnBrk="1" fontAlgn="auto" hangingPunct="1">
              <a:spcAft>
                <a:spcPts val="0"/>
              </a:spcAft>
              <a:defRPr/>
            </a:pPr>
            <a:r>
              <a:rPr lang="ru-RU" sz="4800" b="1" dirty="0" smtClean="0">
                <a:solidFill>
                  <a:srgbClr val="FF0000"/>
                </a:solidFill>
              </a:rPr>
              <a:t>Изобразить герб Горнозаводска</a:t>
            </a:r>
            <a:endParaRPr lang="ru-RU" sz="4800" b="1" dirty="0">
              <a:solidFill>
                <a:srgbClr val="FF0000"/>
              </a:solidFill>
            </a:endParaRPr>
          </a:p>
        </p:txBody>
      </p:sp>
      <p:pic>
        <p:nvPicPr>
          <p:cNvPr id="471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844675"/>
            <a:ext cx="2798763"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0" name="Picture 5" descr="https://papik.pro/uploads/posts/2021-12/1640280896_55-papik-pro-p-shchit-konturnii-risunok-6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188" y="1844675"/>
            <a:ext cx="3576637" cy="4460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187624" y="2060848"/>
            <a:ext cx="2304256" cy="3770263"/>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ru-RU" sz="239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charset="0"/>
              </a:rPr>
              <a:t>?</a:t>
            </a:r>
          </a:p>
        </p:txBody>
      </p:sp>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circle(in)">
                                      <p:cBhvr>
                                        <p:cTn id="7" dur="1750"/>
                                        <p:tgtEl>
                                          <p:spTgt spid="47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750" y="188913"/>
            <a:ext cx="8208963" cy="1368425"/>
          </a:xfrm>
        </p:spPr>
        <p:txBody>
          <a:bodyPr>
            <a:noAutofit/>
          </a:bodyPr>
          <a:lstStyle/>
          <a:p>
            <a:pPr algn="ctr" eaLnBrk="1" fontAlgn="auto" hangingPunct="1">
              <a:spcAft>
                <a:spcPts val="0"/>
              </a:spcAft>
              <a:defRPr/>
            </a:pPr>
            <a:r>
              <a:rPr lang="ru-RU" sz="2600" b="1" dirty="0" smtClean="0"/>
              <a:t>Карта города</a:t>
            </a:r>
            <a:r>
              <a:rPr lang="ru-RU" sz="2600" dirty="0" smtClean="0"/>
              <a:t/>
            </a:r>
            <a:br>
              <a:rPr lang="ru-RU" sz="2600" dirty="0" smtClean="0"/>
            </a:br>
            <a:r>
              <a:rPr lang="ru-RU" sz="2200" b="1" i="1" dirty="0" smtClean="0">
                <a:solidFill>
                  <a:srgbClr val="FF0000"/>
                </a:solidFill>
              </a:rPr>
              <a:t>Задание</a:t>
            </a:r>
            <a:r>
              <a:rPr lang="ru-RU" sz="2200" dirty="0" smtClean="0">
                <a:solidFill>
                  <a:srgbClr val="FF0000"/>
                </a:solidFill>
              </a:rPr>
              <a:t>: отметить </a:t>
            </a:r>
            <a:r>
              <a:rPr lang="ru-RU" sz="2200" dirty="0">
                <a:solidFill>
                  <a:srgbClr val="FF0000"/>
                </a:solidFill>
              </a:rPr>
              <a:t>на карте </a:t>
            </a:r>
            <a:r>
              <a:rPr lang="ru-RU" sz="2200" dirty="0" smtClean="0">
                <a:solidFill>
                  <a:srgbClr val="FF0000"/>
                </a:solidFill>
              </a:rPr>
              <a:t>города красным цветом улицы, переулки названные в честь известных писателей</a:t>
            </a:r>
            <a:endParaRPr lang="ru-RU" sz="2200" dirty="0">
              <a:solidFill>
                <a:srgbClr val="FF0000"/>
              </a:solidFill>
            </a:endParaRPr>
          </a:p>
        </p:txBody>
      </p:sp>
      <p:pic>
        <p:nvPicPr>
          <p:cNvPr id="4096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8" y="1557338"/>
            <a:ext cx="8772525" cy="508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Tm="8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8313" y="476250"/>
            <a:ext cx="8362950" cy="1079500"/>
          </a:xfrm>
        </p:spPr>
        <p:txBody>
          <a:bodyPr>
            <a:normAutofit fontScale="90000"/>
          </a:bodyPr>
          <a:lstStyle/>
          <a:p>
            <a:pPr algn="ctr" eaLnBrk="1" fontAlgn="auto" hangingPunct="1">
              <a:spcAft>
                <a:spcPts val="0"/>
              </a:spcAft>
              <a:defRPr/>
            </a:pPr>
            <a:r>
              <a:rPr lang="ru-RU" sz="3600" b="1" dirty="0" smtClean="0"/>
              <a:t>«Скульптуры, памятники, арт-объекты»</a:t>
            </a:r>
            <a:r>
              <a:rPr lang="ru-RU" sz="4000" b="1" dirty="0" smtClean="0"/>
              <a:t/>
            </a:r>
            <a:br>
              <a:rPr lang="ru-RU" sz="4000" b="1" dirty="0" smtClean="0"/>
            </a:br>
            <a:r>
              <a:rPr lang="ru-RU" sz="2400" b="1" i="1" dirty="0" smtClean="0">
                <a:solidFill>
                  <a:srgbClr val="FF0000"/>
                </a:solidFill>
              </a:rPr>
              <a:t>задание</a:t>
            </a:r>
            <a:r>
              <a:rPr lang="ru-RU" sz="2400" b="1" dirty="0" smtClean="0">
                <a:solidFill>
                  <a:srgbClr val="FF0000"/>
                </a:solidFill>
              </a:rPr>
              <a:t>: вспомнить и написать названия объектов </a:t>
            </a:r>
            <a:endParaRPr lang="ru-RU" sz="4000" b="1" dirty="0">
              <a:solidFill>
                <a:srgbClr val="FF0000"/>
              </a:solidFill>
            </a:endParaRPr>
          </a:p>
        </p:txBody>
      </p:sp>
      <p:pic>
        <p:nvPicPr>
          <p:cNvPr id="41987" name="Picture 2" descr="Горнозаводск.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36073">
            <a:off x="476250" y="1870075"/>
            <a:ext cx="2819400" cy="211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Picture 4" descr="Самый восточный город Пермского края Горнозаводс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38380">
            <a:off x="5810250" y="2082800"/>
            <a:ext cx="2968625"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6" descr="Установленные тематические скульптуры очень радуют жителей которые с ними т..."/>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71019">
            <a:off x="506413" y="4146550"/>
            <a:ext cx="3160712" cy="210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8" descr="Самый восточный город Пермского края Горнозаводс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385719">
            <a:off x="5254625" y="4181475"/>
            <a:ext cx="3273425" cy="219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https://avatars.mds.yandex.net/get-zen_doc/965902/pub_5b56194150919400ac55eba4_5b561cf856f65d00a87f8e8b/scale_1200"/>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5050"/>
          <a:stretch/>
        </p:blipFill>
        <p:spPr bwMode="auto">
          <a:xfrm>
            <a:off x="3059832" y="2926556"/>
            <a:ext cx="3029373" cy="23854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med"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0825" y="333375"/>
            <a:ext cx="8642350" cy="1943100"/>
          </a:xfrm>
        </p:spPr>
        <p:txBody>
          <a:bodyPr>
            <a:noAutofit/>
          </a:bodyPr>
          <a:lstStyle/>
          <a:p>
            <a:pPr algn="ctr" eaLnBrk="1" fontAlgn="auto" hangingPunct="1">
              <a:spcAft>
                <a:spcPts val="0"/>
              </a:spcAft>
              <a:defRPr/>
            </a:pPr>
            <a:r>
              <a:rPr lang="ru-RU" sz="3200" b="1" i="1" dirty="0" smtClean="0">
                <a:solidFill>
                  <a:schemeClr val="bg1">
                    <a:lumMod val="50000"/>
                  </a:schemeClr>
                </a:solidFill>
                <a:latin typeface="Arial" panose="020B0604020202020204" pitchFamily="34" charset="0"/>
                <a:cs typeface="Arial" panose="020B0604020202020204" pitchFamily="34" charset="0"/>
              </a:rPr>
              <a:t>Что в имени твоём – Горнозаводск…</a:t>
            </a:r>
            <a:br>
              <a:rPr lang="ru-RU" sz="3200" b="1" i="1" dirty="0" smtClean="0">
                <a:solidFill>
                  <a:schemeClr val="bg1">
                    <a:lumMod val="50000"/>
                  </a:schemeClr>
                </a:solidFill>
                <a:latin typeface="Arial" panose="020B0604020202020204" pitchFamily="34" charset="0"/>
                <a:cs typeface="Arial" panose="020B0604020202020204" pitchFamily="34" charset="0"/>
              </a:rPr>
            </a:br>
            <a:r>
              <a:rPr lang="ru-RU" sz="3200" b="1" i="1" dirty="0" smtClean="0">
                <a:solidFill>
                  <a:srgbClr val="FF0000"/>
                </a:solidFill>
                <a:latin typeface="Arial" panose="020B0604020202020204" pitchFamily="34" charset="0"/>
                <a:cs typeface="Arial" panose="020B0604020202020204" pitchFamily="34" charset="0"/>
              </a:rPr>
              <a:t>Задание: </a:t>
            </a:r>
            <a:r>
              <a:rPr lang="ru-RU" sz="3200" i="1" dirty="0" smtClean="0">
                <a:solidFill>
                  <a:srgbClr val="FF0000"/>
                </a:solidFill>
                <a:latin typeface="Arial" panose="020B0604020202020204" pitchFamily="34" charset="0"/>
                <a:cs typeface="Arial" panose="020B0604020202020204" pitchFamily="34" charset="0"/>
              </a:rPr>
              <a:t>из букв слова «Горнозаводск» составить новые слова и записать</a:t>
            </a:r>
            <a:endParaRPr lang="ru-RU" sz="3200" i="1" dirty="0">
              <a:solidFill>
                <a:srgbClr val="FF0000"/>
              </a:solidFill>
              <a:latin typeface="Arial" panose="020B0604020202020204" pitchFamily="34" charset="0"/>
              <a:cs typeface="Arial" panose="020B0604020202020204" pitchFamily="34" charset="0"/>
            </a:endParaRPr>
          </a:p>
        </p:txBody>
      </p:sp>
      <p:pic>
        <p:nvPicPr>
          <p:cNvPr id="51202" name="Picture 2" descr="http://lh4.googleusercontent.com/-Tr6Np9Fpk8s/UVkOX0NjBZI/AAAAAAAAG2g/039PwxGqZhs/s662/31-03-13-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420888"/>
            <a:ext cx="8136904" cy="42844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med"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972" y="2060847"/>
            <a:ext cx="8117476" cy="42311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776711" y="980728"/>
            <a:ext cx="7879016" cy="923330"/>
          </a:xfrm>
          <a:prstGeom prst="rect">
            <a:avLst/>
          </a:prstGeom>
          <a:noFill/>
        </p:spPr>
        <p:txBody>
          <a:bodyPr wrap="none">
            <a:spAutoFit/>
          </a:bodyPr>
          <a:lstStyle/>
          <a:p>
            <a:pPr algn="ctr">
              <a:defRPr/>
            </a:pPr>
            <a:r>
              <a:rPr lang="ru-RU"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СПАСИБО ЗА ВНИМАНИЕ!</a:t>
            </a:r>
          </a:p>
        </p:txBody>
      </p:sp>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428</TotalTime>
  <Words>639</Words>
  <Application>Microsoft Office PowerPoint</Application>
  <PresentationFormat>Экран (4:3)</PresentationFormat>
  <Paragraphs>74</Paragraphs>
  <Slides>29</Slides>
  <Notes>0</Notes>
  <HiddenSlides>0</HiddenSlides>
  <MMClips>1</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29</vt:i4>
      </vt:variant>
    </vt:vector>
  </HeadingPairs>
  <TitlesOfParts>
    <vt:vector size="37" baseType="lpstr">
      <vt:lpstr>Calibri</vt:lpstr>
      <vt:lpstr>Arial</vt:lpstr>
      <vt:lpstr>Century Schoolbook</vt:lpstr>
      <vt:lpstr>Wingdings</vt:lpstr>
      <vt:lpstr>Wingdings 2</vt:lpstr>
      <vt:lpstr>Arial Black</vt:lpstr>
      <vt:lpstr>Cambria</vt:lpstr>
      <vt:lpstr>Эркер</vt:lpstr>
      <vt:lpstr>Моя малая Родина</vt:lpstr>
      <vt:lpstr>История города</vt:lpstr>
      <vt:lpstr>Презентация PowerPoint</vt:lpstr>
      <vt:lpstr>Презентация PowerPoint</vt:lpstr>
      <vt:lpstr>Презентация PowerPoint</vt:lpstr>
      <vt:lpstr>Презентация PowerPoint</vt:lpstr>
      <vt:lpstr>Улица Вокзальная</vt:lpstr>
      <vt:lpstr>Началом зарождения рабочего поселка явились первые восемь двухквартирных домов. Эти первые домики и положили начало первым улицам Горнозаводска – Кирова и Октябрьской.</vt:lpstr>
      <vt:lpstr>Парк, перед домом культуры, был посажен в 1963 году.  Был в парке действующий фонтан.</vt:lpstr>
      <vt:lpstr>Презентация PowerPoint</vt:lpstr>
      <vt:lpstr>Улица Гипроцемента</vt:lpstr>
      <vt:lpstr>Улица 30 лет Победы</vt:lpstr>
      <vt:lpstr>Знаменательнейшее событие в истории города произошло 4 ноября 1965г.  Указом Президиума Верховного совета РСФСР поселок Новопашийский был преобразован в город Горнозаводск. </vt:lpstr>
      <vt:lpstr>Презентация PowerPoint</vt:lpstr>
      <vt:lpstr>Презентация PowerPoint</vt:lpstr>
      <vt:lpstr>викторина</vt:lpstr>
      <vt:lpstr>Почему город назван именем Горнозаводск?</vt:lpstr>
      <vt:lpstr>Этот человек знаменит тем, что построил первый частный дом на станции Пашия</vt:lpstr>
      <vt:lpstr>Кем был построен частный  жилой сектор – Аул.  Почему он так называется?</vt:lpstr>
      <vt:lpstr>Какая из перечисленных улиц не существовала до начала Великой Отечественной войны? </vt:lpstr>
      <vt:lpstr>Какое знаменательное событие произошло 4 ноября 1965 года?</vt:lpstr>
      <vt:lpstr>Ранее газета «Новости» именовалась иначе </vt:lpstr>
      <vt:lpstr>Назовите второе название 7-го микрорайона </vt:lpstr>
      <vt:lpstr>Как называется шахматный турнир на приз газеты «Новости»?</vt:lpstr>
      <vt:lpstr>Изобразить герб Горнозаводска</vt:lpstr>
      <vt:lpstr>Карта города Задание: отметить на карте города красным цветом улицы, переулки названные в честь известных писателей</vt:lpstr>
      <vt:lpstr>«Скульптуры, памятники, арт-объекты» задание: вспомнить и написать названия объектов </vt:lpstr>
      <vt:lpstr>Что в имени твоём – Горнозаводск… Задание: из букв слова «Горнозаводск» составить новые слова и записать</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Наш городок уральский  Родному Горнозаводску – 50 лет (1965 – 2015 гг.)</dc:title>
  <dc:creator>krai</dc:creator>
  <cp:lastModifiedBy>библиотека-2</cp:lastModifiedBy>
  <cp:revision>40</cp:revision>
  <dcterms:created xsi:type="dcterms:W3CDTF">2015-03-10T07:28:50Z</dcterms:created>
  <dcterms:modified xsi:type="dcterms:W3CDTF">2023-08-09T08:51:49Z</dcterms:modified>
</cp:coreProperties>
</file>