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84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2" r:id="rId29"/>
    <p:sldId id="281" r:id="rId30"/>
    <p:sldId id="285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9966FF"/>
    <a:srgbClr val="006666"/>
    <a:srgbClr val="009999"/>
    <a:srgbClr val="CC0099"/>
    <a:srgbClr val="CCCCFF"/>
    <a:srgbClr val="F9B67F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1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FFECF32-184B-4477-AEE9-AEC28C56F0C7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A53D3F1-BBBD-4539-92B9-14A7FC296B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0858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DC90C-922A-4225-8C97-B5BB88381687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F91F4-8814-45B6-834D-4494853DD6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26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A00AB-F0EF-4B9D-9F64-354B88097691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0AA28-2886-4661-8757-9256E850DF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43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0340F-C2DF-406D-A1C4-912196CC305D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A864B-F887-495E-9AB5-7D434B4B7A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39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08AF3-47CE-4FD7-93DD-B0D0F0E56029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20165-5666-41F2-8DCF-BD9B4CB009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025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7C3E1-A3F9-49E3-86D6-8C8D9778948A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A672D-A219-4E5E-A894-7326812DDB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42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DB3B4-BE41-4F54-A913-992091904CF8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77C98-F4A1-46CD-BA97-3ADD3A6B7C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4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8F224-9CA9-40D4-BDC9-356BD638B1D3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8F429-F767-4527-85CD-1B4AB7B6D8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90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34A22-FF98-4B75-B527-0229228BC74F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4FD8C-6D96-495D-B7BD-B1819F086C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12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71975-766D-42F6-9B3F-9D4D7CF574F3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7638D-28B1-47B0-86A5-6B592B7C2F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78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EAA44-BBD5-4B7A-9B6B-4DE8965E3B2B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26BB7-1F98-4A47-AF11-C3A0ECE464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22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05083-13EA-437D-8EA0-9F99B3FDA89D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FBA6B-A4D9-4D8B-BD45-98325CF9B9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12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07951C-8997-4696-AEB0-55AFE1788542}" type="datetimeFigureOut">
              <a:rPr lang="ru-RU"/>
              <a:pPr>
                <a:defRPr/>
              </a:pPr>
              <a:t>10.08.2023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181850-94C1-4736-9D2C-B0A772A02C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73;&#1080;&#1073;&#1083;&#1080;&#1086;&#1090;&#1077;&#1082;&#1072;-2\Downloads\&#1060;&#1086;&#1085;&#1086;&#1074;&#1072;&#1103;%20&#1084;&#1091;&#1079;&#1099;&#1082;&#1072;%20&#1073;&#1077;&#1079;%20&#1072;&#1074;&#1090;&#1086;&#1088;&#1089;&#1082;&#1080;&#1093;%20&#1087;&#1088;&#1072;&#1074;%20(&#1076;&#1083;&#1103;%20YouTube)%20%231%20(256%20%20kbps)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Документы старые\Краеведение\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43" r="7562"/>
          <a:stretch>
            <a:fillRect/>
          </a:stretch>
        </p:blipFill>
        <p:spPr bwMode="auto">
          <a:xfrm>
            <a:off x="-20975" y="659900"/>
            <a:ext cx="4081814" cy="6182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43833" y="1"/>
            <a:ext cx="6264721" cy="32129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i="1" dirty="0" smtClean="0">
                <a:solidFill>
                  <a:srgbClr val="FF0000"/>
                </a:solidFill>
              </a:rPr>
              <a:t>Викторина</a:t>
            </a:r>
            <a:r>
              <a:rPr lang="ru-RU" sz="6600" b="1" dirty="0" smtClean="0">
                <a:solidFill>
                  <a:srgbClr val="FF0000"/>
                </a:solidFill>
              </a:rPr>
              <a:t/>
            </a:r>
            <a:br>
              <a:rPr lang="ru-RU" sz="6600" b="1" dirty="0" smtClean="0">
                <a:solidFill>
                  <a:srgbClr val="FF0000"/>
                </a:solidFill>
              </a:rPr>
            </a:br>
            <a:r>
              <a:rPr lang="ru-RU" sz="60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Мой Горнозаводск</a:t>
            </a:r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:</a:t>
            </a:r>
            <a:r>
              <a:rPr lang="ru-RU" sz="6000" b="1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от </a:t>
            </a:r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А</a:t>
            </a:r>
            <a:r>
              <a:rPr lang="ru-RU" sz="6000" b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до </a:t>
            </a:r>
            <a:r>
              <a:rPr lang="ru-RU" sz="6000" b="1" dirty="0" smtClean="0">
                <a:solidFill>
                  <a:srgbClr val="00B050"/>
                </a:solidFill>
                <a:latin typeface="Arial Narrow" panose="020B0606020202030204" pitchFamily="34" charset="0"/>
              </a:rPr>
              <a:t>Я</a:t>
            </a:r>
            <a:r>
              <a:rPr lang="ru-RU" b="1" dirty="0" smtClean="0">
                <a:solidFill>
                  <a:srgbClr val="9933FF"/>
                </a:solidFill>
                <a:latin typeface="Arial Narrow" panose="020B0606020202030204" pitchFamily="34" charset="0"/>
              </a:rPr>
              <a:t/>
            </a:r>
            <a:br>
              <a:rPr lang="ru-RU" b="1" dirty="0" smtClean="0">
                <a:solidFill>
                  <a:srgbClr val="9933FF"/>
                </a:solidFill>
                <a:latin typeface="Arial Narrow" panose="020B0606020202030204" pitchFamily="34" charset="0"/>
              </a:rPr>
            </a:br>
            <a:endParaRPr lang="ru-RU" sz="2000" b="1" dirty="0">
              <a:solidFill>
                <a:schemeClr val="accent4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068960"/>
            <a:ext cx="2160240" cy="2998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Фоновая музыка без авторских прав (для YouTube) #1 (256  kbps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244408" y="594928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h9.img.mediacache.rugion.ru/_i/forum/files/85/05/32/8505324_0s829_13012831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36"/>
          <a:stretch>
            <a:fillRect/>
          </a:stretch>
        </p:blipFill>
        <p:spPr bwMode="auto">
          <a:xfrm>
            <a:off x="2700338" y="1101725"/>
            <a:ext cx="5767387" cy="427196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TextBox 3"/>
          <p:cNvSpPr txBox="1">
            <a:spLocks noChangeArrowheads="1"/>
          </p:cNvSpPr>
          <p:nvPr/>
        </p:nvSpPr>
        <p:spPr bwMode="auto">
          <a:xfrm>
            <a:off x="2700338" y="5365750"/>
            <a:ext cx="58324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Алмаз</a:t>
            </a:r>
          </a:p>
        </p:txBody>
      </p:sp>
      <p:sp>
        <p:nvSpPr>
          <p:cNvPr id="3076" name="TextBox 5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А</a:t>
            </a:r>
          </a:p>
        </p:txBody>
      </p:sp>
      <p:sp>
        <p:nvSpPr>
          <p:cNvPr id="3077" name="TextBox 1"/>
          <p:cNvSpPr txBox="1">
            <a:spLocks noChangeArrowheads="1"/>
          </p:cNvSpPr>
          <p:nvPr/>
        </p:nvSpPr>
        <p:spPr bwMode="auto">
          <a:xfrm>
            <a:off x="1619250" y="109538"/>
            <a:ext cx="7524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По изображению определите драгоценный камень. </a:t>
            </a:r>
          </a:p>
          <a:p>
            <a:pPr eaLnBrk="1" hangingPunct="1"/>
            <a:r>
              <a:rPr lang="ru-RU" altLang="ru-RU" sz="2000" b="1"/>
              <a:t>В нашем округе встречаются месторождения данного минерала.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2365375" y="5300663"/>
            <a:ext cx="59817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Басеги</a:t>
            </a:r>
          </a:p>
        </p:txBody>
      </p:sp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Б</a:t>
            </a:r>
          </a:p>
        </p:txBody>
      </p:sp>
      <p:pic>
        <p:nvPicPr>
          <p:cNvPr id="4103" name="Picture 7" descr="https://nomadsclub.ru/uploads/posts/2019-04/1555438484_vid_na_sredniy_baseg_s_vershiny_severnogo_baseg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908720"/>
            <a:ext cx="6804756" cy="45365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101" name="TextBox 1"/>
          <p:cNvSpPr txBox="1">
            <a:spLocks noChangeArrowheads="1"/>
          </p:cNvSpPr>
          <p:nvPr/>
        </p:nvSpPr>
        <p:spPr bwMode="auto">
          <a:xfrm>
            <a:off x="2268538" y="115888"/>
            <a:ext cx="6767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Этот заповедник расположен на территории </a:t>
            </a:r>
          </a:p>
          <a:p>
            <a:pPr eaLnBrk="1" hangingPunct="1"/>
            <a:r>
              <a:rPr lang="ru-RU" altLang="ru-RU" sz="2000" b="1"/>
              <a:t>Горнозаводского и Гремячинского городских округов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620713"/>
            <a:ext cx="6145213" cy="460851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Box 2"/>
          <p:cNvSpPr txBox="1">
            <a:spLocks noChangeArrowheads="1"/>
          </p:cNvSpPr>
          <p:nvPr/>
        </p:nvSpPr>
        <p:spPr bwMode="auto">
          <a:xfrm>
            <a:off x="1347788" y="5099050"/>
            <a:ext cx="7632700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5400" b="1">
                <a:solidFill>
                  <a:srgbClr val="CC0099"/>
                </a:solidFill>
              </a:rPr>
              <a:t>Врадий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5400" b="1">
                <a:solidFill>
                  <a:srgbClr val="CC0099"/>
                </a:solidFill>
              </a:rPr>
              <a:t>Александр Сергеевич</a:t>
            </a:r>
          </a:p>
        </p:txBody>
      </p:sp>
      <p:sp>
        <p:nvSpPr>
          <p:cNvPr id="5124" name="TextBox 3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В</a:t>
            </a:r>
          </a:p>
        </p:txBody>
      </p:sp>
      <p:sp>
        <p:nvSpPr>
          <p:cNvPr id="5125" name="TextBox 1"/>
          <p:cNvSpPr txBox="1">
            <a:spLocks noChangeArrowheads="1"/>
          </p:cNvSpPr>
          <p:nvPr/>
        </p:nvSpPr>
        <p:spPr bwMode="auto">
          <a:xfrm>
            <a:off x="1619250" y="115888"/>
            <a:ext cx="7524750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900" b="1"/>
              <a:t>Этот человек большую часть своей жизни занимался краеведением.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bookmix.ru/news/img/news_12825794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500188"/>
            <a:ext cx="3148013" cy="43465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2012950" y="5661025"/>
            <a:ext cx="65452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6600" b="1">
                <a:solidFill>
                  <a:srgbClr val="CC0099"/>
                </a:solidFill>
              </a:rPr>
              <a:t>Грин Александр</a:t>
            </a:r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Г</a:t>
            </a:r>
          </a:p>
        </p:txBody>
      </p:sp>
      <p:sp>
        <p:nvSpPr>
          <p:cNvPr id="6149" name="Прямоугольник 1"/>
          <p:cNvSpPr>
            <a:spLocks noChangeArrowheads="1"/>
          </p:cNvSpPr>
          <p:nvPr/>
        </p:nvSpPr>
        <p:spPr bwMode="auto">
          <a:xfrm>
            <a:off x="1644650" y="0"/>
            <a:ext cx="749935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/>
              <a:t>В самом начале 20 века, в начале 1900 года, побывал в нашем крае этот известный писатель, автор романов «Бегущая по волнам», «Алые паруса» и других произведений.</a:t>
            </a:r>
            <a:endParaRPr lang="ru-RU" altLang="ru-RU"/>
          </a:p>
          <a:p>
            <a:pPr eaLnBrk="1" hangingPunct="1"/>
            <a:r>
              <a:rPr lang="ru-RU" altLang="ru-RU" b="1"/>
              <a:t>Свои воспоминания и впечатления о пребывании на уральской земле он описал много лет спустя в «Автобиографической повести». (1931 год).</a:t>
            </a:r>
            <a:endParaRPr lang="ru-RU" alt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2292350" y="5381625"/>
            <a:ext cx="65468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Даниловка</a:t>
            </a: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Д</a:t>
            </a:r>
          </a:p>
        </p:txBody>
      </p:sp>
      <p:pic>
        <p:nvPicPr>
          <p:cNvPr id="7172" name="Picture 1" descr="D:\Документы старые\Краеведение\Кир_чт3\Станция_Пашия_стара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1108075"/>
            <a:ext cx="6788150" cy="4319588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Box 1"/>
          <p:cNvSpPr txBox="1">
            <a:spLocks noChangeArrowheads="1"/>
          </p:cNvSpPr>
          <p:nvPr/>
        </p:nvSpPr>
        <p:spPr bwMode="auto">
          <a:xfrm>
            <a:off x="1619250" y="0"/>
            <a:ext cx="75247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До образования поселка Новопашийский здесь была деревня, названная в честь первого поселенца Данилы Иудовича Смердова. Как она называлась?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oremontu.ru/media/ck/articles/images/13547129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975" y="646113"/>
            <a:ext cx="3762375" cy="50149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2090738" y="5411788"/>
            <a:ext cx="654685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Ель</a:t>
            </a: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Е</a:t>
            </a:r>
          </a:p>
        </p:txBody>
      </p:sp>
      <p:sp>
        <p:nvSpPr>
          <p:cNvPr id="8197" name="TextBox 1"/>
          <p:cNvSpPr txBox="1">
            <a:spLocks noChangeArrowheads="1"/>
          </p:cNvSpPr>
          <p:nvPr/>
        </p:nvSpPr>
        <p:spPr bwMode="auto">
          <a:xfrm>
            <a:off x="3635375" y="115888"/>
            <a:ext cx="3960813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Дерево, родственное сосне.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4"/>
          <p:cNvSpPr txBox="1">
            <a:spLocks noChangeArrowheads="1"/>
          </p:cNvSpPr>
          <p:nvPr/>
        </p:nvSpPr>
        <p:spPr bwMode="auto">
          <a:xfrm>
            <a:off x="19050" y="0"/>
            <a:ext cx="18161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Ж</a:t>
            </a:r>
          </a:p>
        </p:txBody>
      </p:sp>
      <p:pic>
        <p:nvPicPr>
          <p:cNvPr id="9222" name="Picture 6" descr="https://placepic.ru/wp-content/uploads/2018/11/juravlinoe-rodin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20688"/>
            <a:ext cx="6590562" cy="47525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9220" name="TextBox 1"/>
          <p:cNvSpPr txBox="1">
            <a:spLocks noChangeArrowheads="1"/>
          </p:cNvSpPr>
          <p:nvPr/>
        </p:nvSpPr>
        <p:spPr bwMode="auto">
          <a:xfrm>
            <a:off x="3276600" y="188913"/>
            <a:ext cx="39592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000" b="1"/>
              <a:t>Перелетная птица</a:t>
            </a: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2090738" y="5411788"/>
            <a:ext cx="654685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Журавль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1825625" y="5516563"/>
            <a:ext cx="6985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Зверобой</a:t>
            </a: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19050" y="0"/>
            <a:ext cx="18161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З</a:t>
            </a:r>
          </a:p>
        </p:txBody>
      </p:sp>
      <p:pic>
        <p:nvPicPr>
          <p:cNvPr id="10244" name="Picture 2" descr="http://vitusltd.ru/V-images/hypericum_perforatu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850" y="836613"/>
            <a:ext cx="3638550" cy="45624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Box 1"/>
          <p:cNvSpPr txBox="1">
            <a:spLocks noChangeArrowheads="1"/>
          </p:cNvSpPr>
          <p:nvPr/>
        </p:nvSpPr>
        <p:spPr bwMode="auto">
          <a:xfrm>
            <a:off x="2843213" y="188913"/>
            <a:ext cx="4752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000" b="1"/>
              <a:t>Лекарственное растение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1331913" y="5399088"/>
            <a:ext cx="6545262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Ива</a:t>
            </a:r>
          </a:p>
        </p:txBody>
      </p:sp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И</a:t>
            </a:r>
          </a:p>
        </p:txBody>
      </p:sp>
      <p:sp>
        <p:nvSpPr>
          <p:cNvPr id="11268" name="Прямоугольник 1"/>
          <p:cNvSpPr>
            <a:spLocks noChangeArrowheads="1"/>
          </p:cNvSpPr>
          <p:nvPr/>
        </p:nvSpPr>
        <p:spPr bwMode="auto">
          <a:xfrm>
            <a:off x="3635375" y="44450"/>
            <a:ext cx="40465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/>
              <a:t>Кудри в речку опустила </a:t>
            </a:r>
          </a:p>
          <a:p>
            <a:pPr eaLnBrk="1" hangingPunct="1"/>
            <a:r>
              <a:rPr lang="ru-RU" altLang="ru-RU" b="1"/>
              <a:t>И о чем-то загрустила, </a:t>
            </a:r>
          </a:p>
          <a:p>
            <a:pPr eaLnBrk="1" hangingPunct="1"/>
            <a:r>
              <a:rPr lang="ru-RU" altLang="ru-RU" b="1"/>
              <a:t>А о чем она грустит, </a:t>
            </a:r>
          </a:p>
          <a:p>
            <a:pPr eaLnBrk="1" hangingPunct="1"/>
            <a:r>
              <a:rPr lang="ru-RU" altLang="ru-RU" b="1"/>
              <a:t>Никому не говорит.</a:t>
            </a:r>
          </a:p>
        </p:txBody>
      </p:sp>
      <p:pic>
        <p:nvPicPr>
          <p:cNvPr id="11269" name="Picture 6" descr="https://pibig.info/uploads/posts/2021-06/1624306643_15-pibig_info-p-iva-rakita-priroda-krasivo-foto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244600"/>
            <a:ext cx="3813175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2160588" y="5411788"/>
            <a:ext cx="6545262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Колпаки</a:t>
            </a:r>
          </a:p>
        </p:txBody>
      </p:sp>
      <p:pic>
        <p:nvPicPr>
          <p:cNvPr id="12291" name="Picture 2" descr="http://static.prm.ru/images/news/tourism/kolpaki1_201208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620713"/>
            <a:ext cx="6510337" cy="48895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К</a:t>
            </a:r>
          </a:p>
        </p:txBody>
      </p:sp>
      <p:sp>
        <p:nvSpPr>
          <p:cNvPr id="12293" name="TextBox 1"/>
          <p:cNvSpPr txBox="1">
            <a:spLocks noChangeArrowheads="1"/>
          </p:cNvSpPr>
          <p:nvPr/>
        </p:nvSpPr>
        <p:spPr bwMode="auto">
          <a:xfrm>
            <a:off x="4046538" y="115888"/>
            <a:ext cx="2808287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000" b="1"/>
              <a:t>Название горы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3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Л</a:t>
            </a:r>
          </a:p>
        </p:txBody>
      </p:sp>
      <p:sp>
        <p:nvSpPr>
          <p:cNvPr id="13315" name="Прямоугольник 1"/>
          <p:cNvSpPr>
            <a:spLocks noChangeArrowheads="1"/>
          </p:cNvSpPr>
          <p:nvPr/>
        </p:nvSpPr>
        <p:spPr bwMode="auto">
          <a:xfrm>
            <a:off x="3276600" y="0"/>
            <a:ext cx="413861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С серебристой чешуёй, </a:t>
            </a:r>
          </a:p>
          <a:p>
            <a:pPr eaLnBrk="1" hangingPunct="1"/>
            <a:r>
              <a:rPr lang="ru-RU" altLang="ru-RU" sz="2000" b="1"/>
              <a:t>Не плотва. Какой большой! </a:t>
            </a:r>
          </a:p>
          <a:p>
            <a:pPr eaLnBrk="1" hangingPunct="1"/>
            <a:r>
              <a:rPr lang="ru-RU" altLang="ru-RU" sz="2000" b="1"/>
              <a:t>А копчёный – это вещь! </a:t>
            </a:r>
          </a:p>
          <a:p>
            <a:pPr eaLnBrk="1" hangingPunct="1"/>
            <a:r>
              <a:rPr lang="ru-RU" altLang="ru-RU" sz="2000" b="1"/>
              <a:t>Догадались? Это —</a:t>
            </a:r>
          </a:p>
        </p:txBody>
      </p:sp>
      <p:pic>
        <p:nvPicPr>
          <p:cNvPr id="13316" name="Picture 6" descr="https://winter-fishing.ru/wp-content/uploads/2018/08/Lesh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12875"/>
            <a:ext cx="64008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2160588" y="5411788"/>
            <a:ext cx="6545262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Лещ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3"/>
          <p:cNvSpPr txBox="1">
            <a:spLocks noChangeArrowheads="1"/>
          </p:cNvSpPr>
          <p:nvPr/>
        </p:nvSpPr>
        <p:spPr bwMode="auto">
          <a:xfrm>
            <a:off x="19050" y="0"/>
            <a:ext cx="18161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М</a:t>
            </a:r>
          </a:p>
        </p:txBody>
      </p:sp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2627313" y="188913"/>
            <a:ext cx="5689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Самая «мирная» и «дружелюбная» улица</a:t>
            </a: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2160588" y="5411788"/>
            <a:ext cx="6545262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800" b="1">
                <a:solidFill>
                  <a:srgbClr val="CC0099"/>
                </a:solidFill>
              </a:rPr>
              <a:t>Мира </a:t>
            </a:r>
          </a:p>
        </p:txBody>
      </p:sp>
      <p:pic>
        <p:nvPicPr>
          <p:cNvPr id="14341" name="Picture 8" descr="https://data3.proshkolu.ru/content/media/pic/std/1000000/100000/99300-f04a5c9bd205fb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13" y="2974975"/>
            <a:ext cx="355123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0" descr="https://cf2.ppt-online.org/files2/slide/c/CUQOPjTJrnfSy5aYbhIGsRm1vdA06tFKHlV8z3NqZ/slide-5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2" t="32018" r="9041" b="6582"/>
          <a:stretch/>
        </p:blipFill>
        <p:spPr bwMode="auto">
          <a:xfrm>
            <a:off x="1979712" y="836713"/>
            <a:ext cx="4449071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555875" y="5445125"/>
            <a:ext cx="5976938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000" b="1">
                <a:solidFill>
                  <a:srgbClr val="CC0099"/>
                </a:solidFill>
              </a:rPr>
              <a:t>«Новости»</a:t>
            </a:r>
          </a:p>
        </p:txBody>
      </p:sp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Н</a:t>
            </a:r>
          </a:p>
        </p:txBody>
      </p:sp>
      <p:pic>
        <p:nvPicPr>
          <p:cNvPr id="15364" name="Picture 6" descr="https://files.29ru.net/screenshots/auto/86/86f8e87214e70c7e984be9918395752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981075"/>
            <a:ext cx="3970338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8" descr="https://rusnod.ru/netcat_files/14/41/DSC0328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688" y="2314575"/>
            <a:ext cx="4621212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TextBox 1"/>
          <p:cNvSpPr txBox="1">
            <a:spLocks noChangeArrowheads="1"/>
          </p:cNvSpPr>
          <p:nvPr/>
        </p:nvSpPr>
        <p:spPr bwMode="auto">
          <a:xfrm>
            <a:off x="2843213" y="115888"/>
            <a:ext cx="6262687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Газета Горнозаводского городского округа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http://i037.radikal.ru/1202/9e/0e45715683b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1412875"/>
            <a:ext cx="5965825" cy="41767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TextBox 4"/>
          <p:cNvSpPr txBox="1">
            <a:spLocks noChangeArrowheads="1"/>
          </p:cNvSpPr>
          <p:nvPr/>
        </p:nvSpPr>
        <p:spPr bwMode="auto">
          <a:xfrm>
            <a:off x="1908175" y="5511800"/>
            <a:ext cx="675957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000" b="1">
                <a:solidFill>
                  <a:srgbClr val="CC0099"/>
                </a:solidFill>
              </a:rPr>
              <a:t>Окунь</a:t>
            </a:r>
          </a:p>
        </p:txBody>
      </p:sp>
      <p:sp>
        <p:nvSpPr>
          <p:cNvPr id="16388" name="TextBox 5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О</a:t>
            </a:r>
          </a:p>
        </p:txBody>
      </p:sp>
      <p:sp>
        <p:nvSpPr>
          <p:cNvPr id="16389" name="Прямоугольник 1"/>
          <p:cNvSpPr>
            <a:spLocks noChangeArrowheads="1"/>
          </p:cNvSpPr>
          <p:nvPr/>
        </p:nvSpPr>
        <p:spPr bwMode="auto">
          <a:xfrm>
            <a:off x="3059113" y="0"/>
            <a:ext cx="42132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Рыба полосатая, </a:t>
            </a:r>
          </a:p>
          <a:p>
            <a:pPr eaLnBrk="1" hangingPunct="1"/>
            <a:r>
              <a:rPr lang="ru-RU" altLang="ru-RU" sz="2000" b="1"/>
              <a:t>Хищная, опасная, </a:t>
            </a:r>
          </a:p>
          <a:p>
            <a:pPr eaLnBrk="1" hangingPunct="1"/>
            <a:r>
              <a:rPr lang="ru-RU" altLang="ru-RU" sz="2000" b="1"/>
              <a:t>Ловит маленьких мальков, </a:t>
            </a:r>
          </a:p>
          <a:p>
            <a:pPr eaLnBrk="1" hangingPunct="1"/>
            <a:r>
              <a:rPr lang="ru-RU" altLang="ru-RU" sz="2000" b="1"/>
              <a:t>Красный цвет у плавников!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П</a:t>
            </a:r>
          </a:p>
        </p:txBody>
      </p:sp>
      <p:sp>
        <p:nvSpPr>
          <p:cNvPr id="17411" name="TextBox 1"/>
          <p:cNvSpPr txBox="1">
            <a:spLocks noChangeArrowheads="1"/>
          </p:cNvSpPr>
          <p:nvPr/>
        </p:nvSpPr>
        <p:spPr bwMode="auto">
          <a:xfrm>
            <a:off x="2195513" y="115888"/>
            <a:ext cx="612140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000" b="1"/>
              <a:t>Один из старейших поселков нашего округа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1908175" y="5511800"/>
            <a:ext cx="675957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8000" b="1">
                <a:solidFill>
                  <a:srgbClr val="CC0099"/>
                </a:solidFill>
              </a:rPr>
              <a:t>Пашия </a:t>
            </a:r>
          </a:p>
        </p:txBody>
      </p:sp>
      <p:pic>
        <p:nvPicPr>
          <p:cNvPr id="17413" name="Picture 6" descr="https://img-fotki.yandex.ru/get/5807/141633378.23/0_fbf89_9c275778_XX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760413"/>
            <a:ext cx="6989763" cy="465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Р</a:t>
            </a:r>
          </a:p>
        </p:txBody>
      </p:sp>
      <p:pic>
        <p:nvPicPr>
          <p:cNvPr id="18435" name="Picture 2" descr="http://stat11.privet.ru/lr/0830b99a5ee584769fa756e42a3f05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53"/>
          <a:stretch>
            <a:fillRect/>
          </a:stretch>
        </p:blipFill>
        <p:spPr bwMode="auto">
          <a:xfrm>
            <a:off x="2843213" y="1376363"/>
            <a:ext cx="5184775" cy="42799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1979613" y="5646738"/>
            <a:ext cx="674528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Рысь</a:t>
            </a:r>
          </a:p>
        </p:txBody>
      </p:sp>
      <p:sp>
        <p:nvSpPr>
          <p:cNvPr id="18437" name="TextBox 1"/>
          <p:cNvSpPr txBox="1">
            <a:spLocks noChangeArrowheads="1"/>
          </p:cNvSpPr>
          <p:nvPr/>
        </p:nvSpPr>
        <p:spPr bwMode="auto">
          <a:xfrm>
            <a:off x="2987675" y="188913"/>
            <a:ext cx="5040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Меньше тигра, больше кошки </a:t>
            </a:r>
          </a:p>
          <a:p>
            <a:pPr eaLnBrk="1" hangingPunct="1"/>
            <a:r>
              <a:rPr lang="ru-RU" altLang="ru-RU" sz="2000" b="1"/>
              <a:t>Над ушами кисти-рожки…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С</a:t>
            </a:r>
          </a:p>
        </p:txBody>
      </p:sp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19050" y="5746750"/>
            <a:ext cx="912495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5400" b="1">
                <a:solidFill>
                  <a:srgbClr val="CC0099"/>
                </a:solidFill>
              </a:rPr>
              <a:t>Старостин Михаил Петрович</a:t>
            </a:r>
          </a:p>
        </p:txBody>
      </p:sp>
      <p:pic>
        <p:nvPicPr>
          <p:cNvPr id="19460" name="Picture 2" descr="http://gornozavodsk.su/wp-content/uploads/2012/03/Starostin-209x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971550"/>
            <a:ext cx="3327400" cy="4775200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Box 1"/>
          <p:cNvSpPr txBox="1">
            <a:spLocks noChangeArrowheads="1"/>
          </p:cNvSpPr>
          <p:nvPr/>
        </p:nvSpPr>
        <p:spPr bwMode="auto">
          <a:xfrm>
            <a:off x="1835150" y="115888"/>
            <a:ext cx="6985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Этот человек был директором Горнозаводского краеведческого музея, в его честь и был назван музей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Т</a:t>
            </a:r>
          </a:p>
        </p:txBody>
      </p:sp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465138" y="5732463"/>
            <a:ext cx="82581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5400" b="1">
                <a:solidFill>
                  <a:srgbClr val="CC0099"/>
                </a:solidFill>
              </a:rPr>
              <a:t>Тельман Эрнст</a:t>
            </a:r>
          </a:p>
        </p:txBody>
      </p:sp>
      <p:pic>
        <p:nvPicPr>
          <p:cNvPr id="5" name="Picture 2" descr="D:\Документы\Тельман-штрассе\Фото\DSCN46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13"/>
          <a:stretch>
            <a:fillRect/>
          </a:stretch>
        </p:blipFill>
        <p:spPr bwMode="auto">
          <a:xfrm>
            <a:off x="250825" y="2492375"/>
            <a:ext cx="4892675" cy="274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Bundesarchiv Bild 102-12940, Ernst Thälmann (scrap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116013"/>
            <a:ext cx="3313113" cy="439578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TextBox 1"/>
          <p:cNvSpPr txBox="1">
            <a:spLocks noChangeArrowheads="1"/>
          </p:cNvSpPr>
          <p:nvPr/>
        </p:nvSpPr>
        <p:spPr bwMode="auto">
          <a:xfrm>
            <a:off x="1979613" y="188913"/>
            <a:ext cx="6121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В честь этого немецкого общественного деятеля названа одна из улиц в Горнозаводске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У</a:t>
            </a:r>
          </a:p>
        </p:txBody>
      </p:sp>
      <p:pic>
        <p:nvPicPr>
          <p:cNvPr id="21507" name="Picture 2" descr="http://photo.tcw.ru/i/430/12/134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1108075"/>
            <a:ext cx="6084887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3"/>
          <p:cNvSpPr txBox="1">
            <a:spLocks noChangeArrowheads="1"/>
          </p:cNvSpPr>
          <p:nvPr/>
        </p:nvSpPr>
        <p:spPr bwMode="auto">
          <a:xfrm>
            <a:off x="2560638" y="5516563"/>
            <a:ext cx="60245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Уваровит</a:t>
            </a:r>
          </a:p>
        </p:txBody>
      </p:sp>
      <p:sp>
        <p:nvSpPr>
          <p:cNvPr id="21509" name="TextBox 1"/>
          <p:cNvSpPr txBox="1">
            <a:spLocks noChangeArrowheads="1"/>
          </p:cNvSpPr>
          <p:nvPr/>
        </p:nvSpPr>
        <p:spPr bwMode="auto">
          <a:xfrm>
            <a:off x="2843213" y="115888"/>
            <a:ext cx="63007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Месторождения этого минерала встречаются </a:t>
            </a:r>
          </a:p>
          <a:p>
            <a:pPr eaLnBrk="1" hangingPunct="1"/>
            <a:r>
              <a:rPr lang="ru-RU" altLang="ru-RU" sz="2000" b="1"/>
              <a:t>в нашем регионе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Ф</a:t>
            </a:r>
          </a:p>
        </p:txBody>
      </p:sp>
      <p:sp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2268538" y="5657850"/>
            <a:ext cx="60245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«Факел»</a:t>
            </a:r>
          </a:p>
        </p:txBody>
      </p:sp>
      <p:pic>
        <p:nvPicPr>
          <p:cNvPr id="22532" name="Picture 2" descr="http://im4-tub-ru.yandex.net/i?id=515283845-67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441575"/>
            <a:ext cx="3973512" cy="2979738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 rot="9238540">
            <a:off x="7754938" y="1550988"/>
            <a:ext cx="1363662" cy="785812"/>
          </a:xfrm>
          <a:prstGeom prst="rightArrow">
            <a:avLst>
              <a:gd name="adj1" fmla="val 33153"/>
              <a:gd name="adj2" fmla="val 808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pic>
        <p:nvPicPr>
          <p:cNvPr id="22534" name="Picture 7" descr="https://gornozavodskii.ru/files2/files/2016_god/sport/DSC_0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2613025"/>
            <a:ext cx="4110038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TextBox 1"/>
          <p:cNvSpPr txBox="1">
            <a:spLocks noChangeArrowheads="1"/>
          </p:cNvSpPr>
          <p:nvPr/>
        </p:nvSpPr>
        <p:spPr bwMode="auto">
          <a:xfrm>
            <a:off x="2819400" y="404813"/>
            <a:ext cx="5473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Спортивный клуб в Горнозаводске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Х</a:t>
            </a:r>
          </a:p>
        </p:txBody>
      </p:sp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2270125" y="5589588"/>
            <a:ext cx="6334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Хариус</a:t>
            </a:r>
          </a:p>
        </p:txBody>
      </p:sp>
      <p:pic>
        <p:nvPicPr>
          <p:cNvPr id="23556" name="Picture 4" descr="http://rh.foto.radikal.ru/0707/e5/057eb08c20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822325"/>
            <a:ext cx="6335712" cy="4757738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Box 1"/>
          <p:cNvSpPr txBox="1">
            <a:spLocks noChangeArrowheads="1"/>
          </p:cNvSpPr>
          <p:nvPr/>
        </p:nvSpPr>
        <p:spPr bwMode="auto">
          <a:xfrm>
            <a:off x="2339975" y="188913"/>
            <a:ext cx="6264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Редкая и ценная рыба, обитающая в местных реках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Ц</a:t>
            </a:r>
          </a:p>
        </p:txBody>
      </p:sp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2339975" y="5657850"/>
            <a:ext cx="60245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Цемент</a:t>
            </a:r>
          </a:p>
        </p:txBody>
      </p:sp>
      <p:pic>
        <p:nvPicPr>
          <p:cNvPr id="24580" name="Picture 2" descr="http://images.tiu.ru/13457623_w200_h200_foto3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969963"/>
            <a:ext cx="3516313" cy="468788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Box 1"/>
          <p:cNvSpPr txBox="1">
            <a:spLocks noChangeArrowheads="1"/>
          </p:cNvSpPr>
          <p:nvPr/>
        </p:nvSpPr>
        <p:spPr bwMode="auto">
          <a:xfrm>
            <a:off x="2484438" y="115888"/>
            <a:ext cx="575945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000" b="1"/>
              <a:t>Продукция градообразующего предприятия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Ч</a:t>
            </a:r>
          </a:p>
        </p:txBody>
      </p:sp>
      <p:sp>
        <p:nvSpPr>
          <p:cNvPr id="25603" name="TextBox 2"/>
          <p:cNvSpPr txBox="1">
            <a:spLocks noChangeArrowheads="1"/>
          </p:cNvSpPr>
          <p:nvPr/>
        </p:nvSpPr>
        <p:spPr bwMode="auto">
          <a:xfrm>
            <a:off x="1476375" y="5732463"/>
            <a:ext cx="74279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CC0099"/>
                </a:solidFill>
              </a:rPr>
              <a:t>Черемуха </a:t>
            </a:r>
          </a:p>
        </p:txBody>
      </p:sp>
      <p:pic>
        <p:nvPicPr>
          <p:cNvPr id="25604" name="Picture 7" descr="https://fsd.kopilkaurokov.ru/uploads/user_file_5593e71cb462e/img_user_file_5593e71cb462e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81"/>
          <a:stretch>
            <a:fillRect/>
          </a:stretch>
        </p:blipFill>
        <p:spPr bwMode="auto">
          <a:xfrm>
            <a:off x="2051050" y="836613"/>
            <a:ext cx="6516688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19050" y="0"/>
            <a:ext cx="1852613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Ш</a:t>
            </a:r>
          </a:p>
        </p:txBody>
      </p:sp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2268538" y="5589588"/>
            <a:ext cx="60245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Шайтан</a:t>
            </a:r>
          </a:p>
        </p:txBody>
      </p:sp>
      <p:pic>
        <p:nvPicPr>
          <p:cNvPr id="26628" name="Picture 2" descr="http://www.ustkojva.ru/images2/letmar/DSC_0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71575"/>
            <a:ext cx="6529387" cy="4344988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Box 1"/>
          <p:cNvSpPr txBox="1">
            <a:spLocks noChangeArrowheads="1"/>
          </p:cNvSpPr>
          <p:nvPr/>
        </p:nvSpPr>
        <p:spPr bwMode="auto">
          <a:xfrm>
            <a:off x="3708400" y="404813"/>
            <a:ext cx="4895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Камень на реке Койва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19050" y="0"/>
            <a:ext cx="1889125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Щ</a:t>
            </a:r>
          </a:p>
        </p:txBody>
      </p:sp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2713038" y="5580063"/>
            <a:ext cx="5448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Щавель</a:t>
            </a:r>
          </a:p>
        </p:txBody>
      </p:sp>
      <p:pic>
        <p:nvPicPr>
          <p:cNvPr id="27652" name="Picture 4" descr="http://sadoved.com/uploads/posts/2011-06/1308655451_schav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038" y="1027113"/>
            <a:ext cx="5181600" cy="45624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Box 1"/>
          <p:cNvSpPr txBox="1">
            <a:spLocks noChangeArrowheads="1"/>
          </p:cNvSpPr>
          <p:nvPr/>
        </p:nvSpPr>
        <p:spPr bwMode="auto">
          <a:xfrm>
            <a:off x="3779838" y="260350"/>
            <a:ext cx="30241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Съедобное растение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Э</a:t>
            </a:r>
          </a:p>
        </p:txBody>
      </p:sp>
      <p:sp>
        <p:nvSpPr>
          <p:cNvPr id="28675" name="TextBox 2"/>
          <p:cNvSpPr txBox="1">
            <a:spLocks noChangeArrowheads="1"/>
          </p:cNvSpPr>
          <p:nvPr/>
        </p:nvSpPr>
        <p:spPr bwMode="auto">
          <a:xfrm>
            <a:off x="1763713" y="5656263"/>
            <a:ext cx="6556375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Эвакогоспиталь</a:t>
            </a:r>
          </a:p>
        </p:txBody>
      </p:sp>
      <p:pic>
        <p:nvPicPr>
          <p:cNvPr id="28676" name="Picture 2" descr="\\Server\rab\краеведение\эвакогоспиталь\эвакогоспитал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t="10338" r="2722" b="3786"/>
          <a:stretch>
            <a:fillRect/>
          </a:stretch>
        </p:blipFill>
        <p:spPr bwMode="auto">
          <a:xfrm>
            <a:off x="1835150" y="1341438"/>
            <a:ext cx="3989388" cy="2789237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3" descr="\\Server\rab\краеведение\эвакогоспиталь\эвакогоспиталь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71"/>
          <a:stretch>
            <a:fillRect/>
          </a:stretch>
        </p:blipFill>
        <p:spPr bwMode="auto">
          <a:xfrm>
            <a:off x="4427538" y="3454400"/>
            <a:ext cx="4432300" cy="24114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TextBox 1"/>
          <p:cNvSpPr txBox="1">
            <a:spLocks noChangeArrowheads="1"/>
          </p:cNvSpPr>
          <p:nvPr/>
        </p:nvSpPr>
        <p:spPr bwMode="auto">
          <a:xfrm>
            <a:off x="2195513" y="115888"/>
            <a:ext cx="6664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000" b="1"/>
              <a:t>Это медицинское учреждение размещалось в военные годы в здании школы в пос. Пашия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19050" y="0"/>
            <a:ext cx="1889125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Ю</a:t>
            </a:r>
          </a:p>
        </p:txBody>
      </p:sp>
      <p:sp>
        <p:nvSpPr>
          <p:cNvPr id="29699" name="TextBox 2"/>
          <p:cNvSpPr txBox="1">
            <a:spLocks noChangeArrowheads="1"/>
          </p:cNvSpPr>
          <p:nvPr/>
        </p:nvSpPr>
        <p:spPr bwMode="auto">
          <a:xfrm>
            <a:off x="2051050" y="5589588"/>
            <a:ext cx="65563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7200" b="1">
                <a:solidFill>
                  <a:srgbClr val="CC0099"/>
                </a:solidFill>
              </a:rPr>
              <a:t>«Юность»</a:t>
            </a:r>
          </a:p>
        </p:txBody>
      </p:sp>
      <p:pic>
        <p:nvPicPr>
          <p:cNvPr id="29700" name="Picture 2" descr="http://lpk.lysva.ru/uploads/posts/2012-01/1326447536_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25" y="1052513"/>
            <a:ext cx="6042025" cy="45370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Прямоугольник 2"/>
          <p:cNvSpPr>
            <a:spLocks noChangeArrowheads="1"/>
          </p:cNvSpPr>
          <p:nvPr/>
        </p:nvSpPr>
        <p:spPr bwMode="auto">
          <a:xfrm>
            <a:off x="1908175" y="260350"/>
            <a:ext cx="7235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>
                <a:latin typeface="Times New Roman" pitchFamily="18" charset="0"/>
                <a:cs typeface="Times New Roman" pitchFamily="18" charset="0"/>
              </a:rPr>
              <a:t>Детский оздоровительно - образовательный центр г. Горнозаводска</a:t>
            </a:r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>
            <a:off x="19050" y="0"/>
            <a:ext cx="1600200" cy="221615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800" b="1">
                <a:solidFill>
                  <a:srgbClr val="CC0099"/>
                </a:solidFill>
              </a:rPr>
              <a:t>Я</a:t>
            </a:r>
          </a:p>
        </p:txBody>
      </p:sp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1476375" y="5749925"/>
            <a:ext cx="74914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6600" b="1">
                <a:solidFill>
                  <a:srgbClr val="CC0099"/>
                </a:solidFill>
              </a:rPr>
              <a:t>Якимов Алексей</a:t>
            </a:r>
          </a:p>
        </p:txBody>
      </p:sp>
      <p:pic>
        <p:nvPicPr>
          <p:cNvPr id="3072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908050"/>
            <a:ext cx="3986212" cy="496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5" name="TextBox 2"/>
          <p:cNvSpPr txBox="1">
            <a:spLocks noChangeArrowheads="1"/>
          </p:cNvSpPr>
          <p:nvPr/>
        </p:nvSpPr>
        <p:spPr bwMode="auto">
          <a:xfrm>
            <a:off x="2378075" y="152400"/>
            <a:ext cx="56880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000" b="1"/>
              <a:t>Поэт; корреспондент газеты «Новости»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D:\Документы старые\Краеведение\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43" r="7562"/>
          <a:stretch>
            <a:fillRect/>
          </a:stretch>
        </p:blipFill>
        <p:spPr bwMode="auto">
          <a:xfrm>
            <a:off x="971600" y="2326619"/>
            <a:ext cx="2925491" cy="4433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80928"/>
            <a:ext cx="1944216" cy="26984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6496"/>
            <a:ext cx="601216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7200" b="1" i="1" dirty="0">
                <a:ln/>
                <a:solidFill>
                  <a:schemeClr val="accent3"/>
                </a:solidFill>
              </a:rPr>
              <a:t>Спасибо </a:t>
            </a:r>
          </a:p>
          <a:p>
            <a:pPr algn="ctr">
              <a:defRPr/>
            </a:pPr>
            <a:r>
              <a:rPr lang="ru-RU" sz="7200" b="1" i="1" dirty="0">
                <a:ln/>
                <a:solidFill>
                  <a:schemeClr val="accent3"/>
                </a:solidFill>
              </a:rPr>
              <a:t>за внимание!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538</TotalTime>
  <Words>357</Words>
  <Application>Microsoft Office PowerPoint</Application>
  <PresentationFormat>Экран (4:3)</PresentationFormat>
  <Paragraphs>101</Paragraphs>
  <Slides>30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Calibri</vt:lpstr>
      <vt:lpstr>Arial</vt:lpstr>
      <vt:lpstr>Arial Black</vt:lpstr>
      <vt:lpstr>Times New Roman</vt:lpstr>
      <vt:lpstr>Тема Office</vt:lpstr>
      <vt:lpstr>Викторина Мой Горнозаводск: от А до 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библиотека-2</cp:lastModifiedBy>
  <cp:revision>38</cp:revision>
  <dcterms:created xsi:type="dcterms:W3CDTF">2013-05-23T07:18:20Z</dcterms:created>
  <dcterms:modified xsi:type="dcterms:W3CDTF">2023-08-10T07:10:39Z</dcterms:modified>
</cp:coreProperties>
</file>